
<file path=[Content_Types].xml><?xml version="1.0" encoding="utf-8"?>
<Types xmlns="http://schemas.openxmlformats.org/package/2006/content-types">
  <Default Extension="crdownload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3E35"/>
    <a:srgbClr val="0070C0"/>
    <a:srgbClr val="895E04"/>
    <a:srgbClr val="358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6" d="100"/>
          <a:sy n="86" d="100"/>
        </p:scale>
        <p:origin x="5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D273CE8-1A8C-467C-8EC5-488ED3DD7178}" type="datetimeFigureOut">
              <a:rPr lang="ar-SA" smtClean="0"/>
              <a:t>05/08/42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2DC84C2-F422-41A4-8AA4-23C65D76F509}" type="slidenum">
              <a:rPr lang="ar-SA" smtClean="0"/>
              <a:t>‹#›</a:t>
            </a:fld>
            <a:endParaRPr lang="ar-SA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062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3CE8-1A8C-467C-8EC5-488ED3DD7178}" type="datetimeFigureOut">
              <a:rPr lang="ar-SA" smtClean="0"/>
              <a:t>05/08/42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84C2-F422-41A4-8AA4-23C65D76F5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3768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3CE8-1A8C-467C-8EC5-488ED3DD7178}" type="datetimeFigureOut">
              <a:rPr lang="ar-SA" smtClean="0"/>
              <a:t>05/08/42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84C2-F422-41A4-8AA4-23C65D76F5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2858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3CE8-1A8C-467C-8EC5-488ED3DD7178}" type="datetimeFigureOut">
              <a:rPr lang="ar-SA" smtClean="0"/>
              <a:t>05/08/42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84C2-F422-41A4-8AA4-23C65D76F5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7910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D273CE8-1A8C-467C-8EC5-488ED3DD7178}" type="datetimeFigureOut">
              <a:rPr lang="ar-SA" smtClean="0"/>
              <a:t>05/08/42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2DC84C2-F422-41A4-8AA4-23C65D76F509}" type="slidenum">
              <a:rPr lang="ar-SA" smtClean="0"/>
              <a:t>‹#›</a:t>
            </a:fld>
            <a:endParaRPr lang="ar-SA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33716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3CE8-1A8C-467C-8EC5-488ED3DD7178}" type="datetimeFigureOut">
              <a:rPr lang="ar-SA" smtClean="0"/>
              <a:t>05/08/42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84C2-F422-41A4-8AA4-23C65D76F5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607498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3CE8-1A8C-467C-8EC5-488ED3DD7178}" type="datetimeFigureOut">
              <a:rPr lang="ar-SA" smtClean="0"/>
              <a:t>05/08/42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84C2-F422-41A4-8AA4-23C65D76F5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029974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3CE8-1A8C-467C-8EC5-488ED3DD7178}" type="datetimeFigureOut">
              <a:rPr lang="ar-SA" smtClean="0"/>
              <a:t>05/08/42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84C2-F422-41A4-8AA4-23C65D76F5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64126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3CE8-1A8C-467C-8EC5-488ED3DD7178}" type="datetimeFigureOut">
              <a:rPr lang="ar-SA" smtClean="0"/>
              <a:t>05/08/42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84C2-F422-41A4-8AA4-23C65D76F5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8390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D273CE8-1A8C-467C-8EC5-488ED3DD7178}" type="datetimeFigureOut">
              <a:rPr lang="ar-SA" smtClean="0"/>
              <a:t>05/08/42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2DC84C2-F422-41A4-8AA4-23C65D76F509}" type="slidenum">
              <a:rPr lang="ar-SA" smtClean="0"/>
              <a:t>‹#›</a:t>
            </a:fld>
            <a:endParaRPr lang="ar-SA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7625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D273CE8-1A8C-467C-8EC5-488ED3DD7178}" type="datetimeFigureOut">
              <a:rPr lang="ar-SA" smtClean="0"/>
              <a:t>05/08/42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2DC84C2-F422-41A4-8AA4-23C65D76F5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1477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273CE8-1A8C-467C-8EC5-488ED3DD7178}" type="datetimeFigureOut">
              <a:rPr lang="ar-SA" smtClean="0"/>
              <a:t>05/08/42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2DC84C2-F422-41A4-8AA4-23C65D76F509}" type="slidenum">
              <a:rPr lang="ar-SA" smtClean="0"/>
              <a:t>‹#›</a:t>
            </a:fld>
            <a:endParaRPr lang="ar-SA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912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crdownload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crdownload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B64FB3E8-A364-45A0-A8BD-35A49BE5A628}"/>
              </a:ext>
            </a:extLst>
          </p:cNvPr>
          <p:cNvSpPr txBox="1"/>
          <p:nvPr/>
        </p:nvSpPr>
        <p:spPr>
          <a:xfrm>
            <a:off x="2508438" y="2680123"/>
            <a:ext cx="7890767" cy="1497751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ar-SA" sz="8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 panose="00000500000000000000" pitchFamily="2" charset="-78"/>
                <a:cs typeface="DecoType Naskh" panose="02010400000000000000" pitchFamily="2" charset="-78"/>
              </a:rPr>
              <a:t>الجهاز الرقمي والحاسب</a:t>
            </a:r>
          </a:p>
        </p:txBody>
      </p:sp>
      <p:sp>
        <p:nvSpPr>
          <p:cNvPr id="6" name="مستطيل: زوايا مستديرة 5">
            <a:extLst>
              <a:ext uri="{FF2B5EF4-FFF2-40B4-BE49-F238E27FC236}">
                <a16:creationId xmlns:a16="http://schemas.microsoft.com/office/drawing/2014/main" id="{324B0145-1A06-4C96-994D-55FEEDB36D1A}"/>
              </a:ext>
            </a:extLst>
          </p:cNvPr>
          <p:cNvSpPr/>
          <p:nvPr/>
        </p:nvSpPr>
        <p:spPr>
          <a:xfrm>
            <a:off x="10527552" y="6560597"/>
            <a:ext cx="1664448" cy="29740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70000"/>
            </a:schemeClr>
          </a:solidFill>
          <a:ln>
            <a:solidFill>
              <a:srgbClr val="766F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ar-SA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منصة هادف للحاسب</a:t>
            </a:r>
          </a:p>
        </p:txBody>
      </p:sp>
      <p:pic>
        <p:nvPicPr>
          <p:cNvPr id="7" name="صورة 6" descr="صورة تحتوي على نص, أدوات المطبخ&#10;&#10;تم إنشاء الوصف تلقائياً">
            <a:extLst>
              <a:ext uri="{FF2B5EF4-FFF2-40B4-BE49-F238E27FC236}">
                <a16:creationId xmlns:a16="http://schemas.microsoft.com/office/drawing/2014/main" id="{32F1BE1C-A07A-4786-AF5C-7DF160081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428" y="788906"/>
            <a:ext cx="2098367" cy="1070168"/>
          </a:xfrm>
          <a:prstGeom prst="rect">
            <a:avLst/>
          </a:prstGeom>
        </p:spPr>
      </p:pic>
      <p:sp>
        <p:nvSpPr>
          <p:cNvPr id="8" name="مربع نص 7">
            <a:extLst>
              <a:ext uri="{FF2B5EF4-FFF2-40B4-BE49-F238E27FC236}">
                <a16:creationId xmlns:a16="http://schemas.microsoft.com/office/drawing/2014/main" id="{72E0401C-980B-4DA1-936A-6B8BAD523E34}"/>
              </a:ext>
            </a:extLst>
          </p:cNvPr>
          <p:cNvSpPr txBox="1"/>
          <p:nvPr/>
        </p:nvSpPr>
        <p:spPr>
          <a:xfrm>
            <a:off x="4001559" y="4821340"/>
            <a:ext cx="5160197" cy="602916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ar-SA" sz="2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معلم المادة: الأستاذ إبراهيم محمد أحمد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78C4D8BB-5926-4603-AB48-101692035BF1}"/>
              </a:ext>
            </a:extLst>
          </p:cNvPr>
          <p:cNvSpPr txBox="1"/>
          <p:nvPr/>
        </p:nvSpPr>
        <p:spPr>
          <a:xfrm>
            <a:off x="9606114" y="779609"/>
            <a:ext cx="1659136" cy="1217339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ar-SA" sz="16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المملكة العربية السعودية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ar-SA" sz="16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وزارة التعليم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ar-SA" sz="16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إدارة التعليم بمحافظة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ar-SA" sz="16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مدرسة</a:t>
            </a: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FFABE59B-337B-4150-8358-44C2737A044D}"/>
              </a:ext>
            </a:extLst>
          </p:cNvPr>
          <p:cNvSpPr txBox="1"/>
          <p:nvPr/>
        </p:nvSpPr>
        <p:spPr>
          <a:xfrm rot="16200000">
            <a:off x="-2032471" y="3105832"/>
            <a:ext cx="481169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3600" dirty="0">
                <a:solidFill>
                  <a:schemeClr val="bg1">
                    <a:lumMod val="50000"/>
                  </a:schemeClr>
                </a:solidFill>
                <a:latin typeface="Cairo" panose="00000500000000000000" pitchFamily="2" charset="-78"/>
                <a:cs typeface="Cairo" panose="00000500000000000000" pitchFamily="2" charset="-78"/>
              </a:rPr>
              <a:t>الجهاز الرقمي والحاسب</a:t>
            </a:r>
          </a:p>
        </p:txBody>
      </p:sp>
    </p:spTree>
    <p:extLst>
      <p:ext uri="{BB962C8B-B14F-4D97-AF65-F5344CB8AC3E}">
        <p14:creationId xmlns:p14="http://schemas.microsoft.com/office/powerpoint/2010/main" val="306442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ACAE700D-C36F-491D-9823-90FC8987E651}"/>
              </a:ext>
            </a:extLst>
          </p:cNvPr>
          <p:cNvSpPr txBox="1"/>
          <p:nvPr/>
        </p:nvSpPr>
        <p:spPr>
          <a:xfrm>
            <a:off x="1699276" y="1943408"/>
            <a:ext cx="9512538" cy="3277820"/>
          </a:xfrm>
          <a:prstGeom prst="rect">
            <a:avLst/>
          </a:prstGeom>
          <a:solidFill>
            <a:schemeClr val="bg1">
              <a:lumMod val="50000"/>
              <a:alpha val="17000"/>
            </a:schemeClr>
          </a:solidFill>
        </p:spPr>
        <p:txBody>
          <a:bodyPr wrap="square" rtlCol="1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ar-SA" sz="3600" dirty="0"/>
              <a:t>يتردد على مسامعنا كثيرا مصطلح </a:t>
            </a:r>
            <a:r>
              <a:rPr lang="ar-SA" sz="3600" dirty="0">
                <a:highlight>
                  <a:srgbClr val="FFFF00"/>
                </a:highlight>
              </a:rPr>
              <a:t>الجهاز الرقمي</a:t>
            </a:r>
            <a:r>
              <a:rPr lang="ar-SA" sz="3600" dirty="0"/>
              <a:t> و</a:t>
            </a:r>
            <a:r>
              <a:rPr lang="ar-SA" sz="3600" dirty="0">
                <a:highlight>
                  <a:srgbClr val="FFFF00"/>
                </a:highlight>
              </a:rPr>
              <a:t>جهاز الحاسب الآلي</a:t>
            </a:r>
            <a:r>
              <a:rPr lang="ar-SA" sz="3600" dirty="0"/>
              <a:t>، ونرى من حولنا العديد من الأجهزة الإلكترونية كأجهزة التلفاز والهواتف النقالة</a:t>
            </a:r>
          </a:p>
          <a:p>
            <a:pPr algn="r" rtl="1">
              <a:lnSpc>
                <a:spcPct val="200000"/>
              </a:lnSpc>
            </a:pPr>
            <a:r>
              <a:rPr lang="ar-SA" sz="3600" dirty="0"/>
              <a:t>وغيرها الكثير من الأجهزة. فهل نطلق عليها </a:t>
            </a:r>
            <a:r>
              <a:rPr lang="ar-S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أجهزة حاسب أم أجهزة رقمية</a:t>
            </a:r>
            <a:r>
              <a:rPr lang="ar-SA" sz="3600" dirty="0"/>
              <a:t>؟</a:t>
            </a: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65EC2FDC-14E9-4663-A877-07630775CB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8"/>
          <a:stretch/>
        </p:blipFill>
        <p:spPr>
          <a:xfrm>
            <a:off x="1664448" y="566928"/>
            <a:ext cx="9547366" cy="5571067"/>
          </a:xfrm>
          <a:prstGeom prst="rect">
            <a:avLst/>
          </a:prstGeom>
        </p:spPr>
      </p:pic>
      <p:sp>
        <p:nvSpPr>
          <p:cNvPr id="17" name="مربع نص 16">
            <a:extLst>
              <a:ext uri="{FF2B5EF4-FFF2-40B4-BE49-F238E27FC236}">
                <a16:creationId xmlns:a16="http://schemas.microsoft.com/office/drawing/2014/main" id="{2D943FF0-470C-469B-ABC6-6024376D957D}"/>
              </a:ext>
            </a:extLst>
          </p:cNvPr>
          <p:cNvSpPr txBox="1"/>
          <p:nvPr/>
        </p:nvSpPr>
        <p:spPr>
          <a:xfrm rot="16200000">
            <a:off x="-2032471" y="3105832"/>
            <a:ext cx="481169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3600" dirty="0">
                <a:solidFill>
                  <a:schemeClr val="bg1">
                    <a:lumMod val="50000"/>
                  </a:schemeClr>
                </a:solidFill>
                <a:latin typeface="Cairo" panose="00000500000000000000" pitchFamily="2" charset="-78"/>
                <a:cs typeface="Cairo" panose="00000500000000000000" pitchFamily="2" charset="-78"/>
              </a:rPr>
              <a:t>الجهاز الرقمي والحاسب</a:t>
            </a:r>
          </a:p>
        </p:txBody>
      </p:sp>
    </p:spTree>
    <p:extLst>
      <p:ext uri="{BB962C8B-B14F-4D97-AF65-F5344CB8AC3E}">
        <p14:creationId xmlns:p14="http://schemas.microsoft.com/office/powerpoint/2010/main" val="107860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ACAE700D-C36F-491D-9823-90FC8987E651}"/>
              </a:ext>
            </a:extLst>
          </p:cNvPr>
          <p:cNvSpPr txBox="1"/>
          <p:nvPr/>
        </p:nvSpPr>
        <p:spPr>
          <a:xfrm>
            <a:off x="1708580" y="1236091"/>
            <a:ext cx="9512538" cy="43858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lnSpc>
                <a:spcPct val="200000"/>
              </a:lnSpc>
            </a:pPr>
            <a:r>
              <a:rPr lang="ar-SA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 panose="00000500000000000000" pitchFamily="2" charset="-78"/>
                <a:cs typeface="Cairo" panose="00000500000000000000" pitchFamily="2" charset="-78"/>
              </a:rPr>
              <a:t>الجهاز الرقمي (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 panose="00000500000000000000" pitchFamily="2" charset="-78"/>
                <a:cs typeface="Cairo" panose="00000500000000000000" pitchFamily="2" charset="-78"/>
              </a:rPr>
              <a:t>Digital Device</a:t>
            </a:r>
            <a:r>
              <a:rPr lang="ar-SA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 panose="00000500000000000000" pitchFamily="2" charset="-78"/>
                <a:cs typeface="Cairo" panose="00000500000000000000" pitchFamily="2" charset="-78"/>
              </a:rPr>
              <a:t>):</a:t>
            </a:r>
          </a:p>
          <a:p>
            <a:pPr algn="ctr" rtl="1">
              <a:lnSpc>
                <a:spcPct val="200000"/>
              </a:lnSpc>
            </a:pPr>
            <a:endParaRPr lang="ar-SA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iro" panose="00000500000000000000" pitchFamily="2" charset="-78"/>
              <a:cs typeface="Cairo" panose="00000500000000000000" pitchFamily="2" charset="-78"/>
            </a:endParaRPr>
          </a:p>
          <a:p>
            <a:pPr algn="ctr" rtl="1">
              <a:lnSpc>
                <a:spcPct val="200000"/>
              </a:lnSpc>
            </a:pPr>
            <a:endParaRPr lang="ar-SA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iro" panose="00000500000000000000" pitchFamily="2" charset="-78"/>
              <a:cs typeface="Cairo" panose="00000500000000000000" pitchFamily="2" charset="-78"/>
            </a:endParaRPr>
          </a:p>
          <a:p>
            <a:pPr algn="ctr" rtl="1">
              <a:lnSpc>
                <a:spcPct val="200000"/>
              </a:lnSpc>
            </a:pPr>
            <a:r>
              <a:rPr lang="ar-SA" sz="3600" dirty="0"/>
              <a:t>هو كل جهاز إلكتروني يبنى على المنطق الرقمي في عمله.</a:t>
            </a:r>
          </a:p>
        </p:txBody>
      </p:sp>
      <p:pic>
        <p:nvPicPr>
          <p:cNvPr id="5" name="صورة 4" descr="صورة تحتوي على نص, لعبة, غرفة, مكان اللعب&#10;&#10;تم إنشاء الوصف تلقائياً">
            <a:extLst>
              <a:ext uri="{FF2B5EF4-FFF2-40B4-BE49-F238E27FC236}">
                <a16:creationId xmlns:a16="http://schemas.microsoft.com/office/drawing/2014/main" id="{4F8CA29F-E14F-43A7-B2B8-BE8A1E719D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BD3D3D"/>
              </a:clrFrom>
              <a:clrTo>
                <a:srgbClr val="BD3D3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1" r="27242"/>
          <a:stretch/>
        </p:blipFill>
        <p:spPr>
          <a:xfrm>
            <a:off x="4882719" y="2426428"/>
            <a:ext cx="3174816" cy="2200460"/>
          </a:xfrm>
          <a:prstGeom prst="rect">
            <a:avLst/>
          </a:prstGeom>
        </p:spPr>
      </p:pic>
      <p:sp>
        <p:nvSpPr>
          <p:cNvPr id="12" name="مربع نص 11">
            <a:extLst>
              <a:ext uri="{FF2B5EF4-FFF2-40B4-BE49-F238E27FC236}">
                <a16:creationId xmlns:a16="http://schemas.microsoft.com/office/drawing/2014/main" id="{66035067-7D15-48AB-AC99-1F00C7D4CEE1}"/>
              </a:ext>
            </a:extLst>
          </p:cNvPr>
          <p:cNvSpPr txBox="1"/>
          <p:nvPr/>
        </p:nvSpPr>
        <p:spPr>
          <a:xfrm rot="16200000">
            <a:off x="-2032471" y="3105832"/>
            <a:ext cx="481169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3600" dirty="0">
                <a:solidFill>
                  <a:schemeClr val="bg1">
                    <a:lumMod val="50000"/>
                  </a:schemeClr>
                </a:solidFill>
                <a:latin typeface="Cairo" panose="00000500000000000000" pitchFamily="2" charset="-78"/>
                <a:cs typeface="Cairo" panose="00000500000000000000" pitchFamily="2" charset="-78"/>
              </a:rPr>
              <a:t>الجهاز الرقمي</a:t>
            </a:r>
          </a:p>
        </p:txBody>
      </p:sp>
    </p:spTree>
    <p:extLst>
      <p:ext uri="{BB962C8B-B14F-4D97-AF65-F5344CB8AC3E}">
        <p14:creationId xmlns:p14="http://schemas.microsoft.com/office/powerpoint/2010/main" val="126191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ACAE700D-C36F-491D-9823-90FC8987E651}"/>
              </a:ext>
            </a:extLst>
          </p:cNvPr>
          <p:cNvSpPr txBox="1"/>
          <p:nvPr/>
        </p:nvSpPr>
        <p:spPr>
          <a:xfrm>
            <a:off x="1708580" y="1236091"/>
            <a:ext cx="9512538" cy="43858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lnSpc>
                <a:spcPct val="200000"/>
              </a:lnSpc>
            </a:pPr>
            <a:r>
              <a:rPr lang="ar-SA" sz="36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 panose="00000500000000000000" pitchFamily="2" charset="-78"/>
                <a:cs typeface="Cairo" panose="00000500000000000000" pitchFamily="2" charset="-78"/>
              </a:rPr>
              <a:t>جهاز الحاسب (</a:t>
            </a:r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 panose="00000500000000000000" pitchFamily="2" charset="-78"/>
                <a:cs typeface="Cairo" panose="00000500000000000000" pitchFamily="2" charset="-78"/>
              </a:rPr>
              <a:t>Computer</a:t>
            </a:r>
            <a:r>
              <a:rPr lang="ar-SA" sz="36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 panose="00000500000000000000" pitchFamily="2" charset="-78"/>
                <a:cs typeface="Cairo" panose="00000500000000000000" pitchFamily="2" charset="-78"/>
              </a:rPr>
              <a:t>):</a:t>
            </a:r>
          </a:p>
          <a:p>
            <a:pPr algn="ctr" rtl="1">
              <a:lnSpc>
                <a:spcPct val="200000"/>
              </a:lnSpc>
            </a:pPr>
            <a:endParaRPr lang="ar-SA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iro" panose="00000500000000000000" pitchFamily="2" charset="-78"/>
              <a:cs typeface="Cairo" panose="00000500000000000000" pitchFamily="2" charset="-78"/>
            </a:endParaRPr>
          </a:p>
          <a:p>
            <a:pPr algn="ctr" rtl="1">
              <a:lnSpc>
                <a:spcPct val="200000"/>
              </a:lnSpc>
            </a:pPr>
            <a:endParaRPr lang="ar-SA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iro" panose="00000500000000000000" pitchFamily="2" charset="-78"/>
              <a:cs typeface="Cairo" panose="00000500000000000000" pitchFamily="2" charset="-78"/>
            </a:endParaRPr>
          </a:p>
          <a:p>
            <a:pPr algn="ctr" rtl="1">
              <a:lnSpc>
                <a:spcPct val="200000"/>
              </a:lnSpc>
            </a:pPr>
            <a:r>
              <a:rPr lang="ar-SA" sz="3600" dirty="0"/>
              <a:t>هو جهاز رقمي يمكن برمجته بإدخال البيانات ومعالجتها وتخزينها وإخراجها.</a:t>
            </a:r>
          </a:p>
        </p:txBody>
      </p:sp>
      <p:pic>
        <p:nvPicPr>
          <p:cNvPr id="5" name="صورة 4" descr="صورة تحتوي على نص, لعبة, غرفة, مكان اللعب&#10;&#10;تم إنشاء الوصف تلقائياً">
            <a:extLst>
              <a:ext uri="{FF2B5EF4-FFF2-40B4-BE49-F238E27FC236}">
                <a16:creationId xmlns:a16="http://schemas.microsoft.com/office/drawing/2014/main" id="{4F8CA29F-E14F-43A7-B2B8-BE8A1E719D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BD3D3D"/>
              </a:clrFrom>
              <a:clrTo>
                <a:srgbClr val="BD3D3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1" r="27242"/>
          <a:stretch/>
        </p:blipFill>
        <p:spPr>
          <a:xfrm>
            <a:off x="4882719" y="2426428"/>
            <a:ext cx="3174816" cy="2200460"/>
          </a:xfrm>
          <a:prstGeom prst="rect">
            <a:avLst/>
          </a:prstGeom>
        </p:spPr>
      </p:pic>
      <p:sp>
        <p:nvSpPr>
          <p:cNvPr id="10" name="مربع نص 9">
            <a:extLst>
              <a:ext uri="{FF2B5EF4-FFF2-40B4-BE49-F238E27FC236}">
                <a16:creationId xmlns:a16="http://schemas.microsoft.com/office/drawing/2014/main" id="{2B73F39C-156F-466B-8BE6-71F6A0A33C40}"/>
              </a:ext>
            </a:extLst>
          </p:cNvPr>
          <p:cNvSpPr txBox="1"/>
          <p:nvPr/>
        </p:nvSpPr>
        <p:spPr>
          <a:xfrm rot="16200000">
            <a:off x="-2032471" y="3105832"/>
            <a:ext cx="481169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3600" dirty="0">
                <a:solidFill>
                  <a:schemeClr val="bg1">
                    <a:lumMod val="50000"/>
                  </a:schemeClr>
                </a:solidFill>
                <a:latin typeface="Cairo" panose="00000500000000000000" pitchFamily="2" charset="-78"/>
                <a:cs typeface="Cairo" panose="00000500000000000000" pitchFamily="2" charset="-78"/>
              </a:rPr>
              <a:t>جهاز الحاسب</a:t>
            </a:r>
          </a:p>
        </p:txBody>
      </p:sp>
    </p:spTree>
    <p:extLst>
      <p:ext uri="{BB962C8B-B14F-4D97-AF65-F5344CB8AC3E}">
        <p14:creationId xmlns:p14="http://schemas.microsoft.com/office/powerpoint/2010/main" val="168883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2B73F39C-156F-466B-8BE6-71F6A0A33C40}"/>
              </a:ext>
            </a:extLst>
          </p:cNvPr>
          <p:cNvSpPr txBox="1"/>
          <p:nvPr/>
        </p:nvSpPr>
        <p:spPr>
          <a:xfrm rot="16200000">
            <a:off x="-2032471" y="3105832"/>
            <a:ext cx="481169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3600" dirty="0">
                <a:solidFill>
                  <a:schemeClr val="bg1">
                    <a:lumMod val="50000"/>
                  </a:schemeClr>
                </a:solidFill>
                <a:latin typeface="Cairo" panose="00000500000000000000" pitchFamily="2" charset="-78"/>
                <a:cs typeface="Cairo" panose="00000500000000000000" pitchFamily="2" charset="-78"/>
              </a:rPr>
              <a:t>الهاتف النقال</a:t>
            </a: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33D2E0CA-213D-4982-8810-77FBD4D9BC28}"/>
              </a:ext>
            </a:extLst>
          </p:cNvPr>
          <p:cNvSpPr txBox="1"/>
          <p:nvPr/>
        </p:nvSpPr>
        <p:spPr>
          <a:xfrm>
            <a:off x="2367379" y="896644"/>
            <a:ext cx="8578271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فمثلا يعد الهاتف النقال حاسبا لقدرته على أداء الوظائف التالية:</a:t>
            </a:r>
          </a:p>
        </p:txBody>
      </p:sp>
      <p:sp>
        <p:nvSpPr>
          <p:cNvPr id="4" name="مستطيل: زوايا مستديرة 3">
            <a:extLst>
              <a:ext uri="{FF2B5EF4-FFF2-40B4-BE49-F238E27FC236}">
                <a16:creationId xmlns:a16="http://schemas.microsoft.com/office/drawing/2014/main" id="{255483F3-A465-4821-9A9E-BF3A1FC84261}"/>
              </a:ext>
            </a:extLst>
          </p:cNvPr>
          <p:cNvSpPr/>
          <p:nvPr/>
        </p:nvSpPr>
        <p:spPr>
          <a:xfrm>
            <a:off x="8424391" y="1642362"/>
            <a:ext cx="2521259" cy="584775"/>
          </a:xfrm>
          <a:prstGeom prst="roundRect">
            <a:avLst>
              <a:gd name="adj" fmla="val 10594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 panose="00000500000000000000" pitchFamily="2" charset="-78"/>
                <a:cs typeface="Cairo" panose="00000500000000000000" pitchFamily="2" charset="-78"/>
              </a:rPr>
              <a:t>إدخال البيانات</a:t>
            </a:r>
          </a:p>
        </p:txBody>
      </p:sp>
      <p:sp>
        <p:nvSpPr>
          <p:cNvPr id="13" name="مستطيل: زوايا مستديرة 12">
            <a:extLst>
              <a:ext uri="{FF2B5EF4-FFF2-40B4-BE49-F238E27FC236}">
                <a16:creationId xmlns:a16="http://schemas.microsoft.com/office/drawing/2014/main" id="{F7519E4C-2C1B-4937-BD5B-9ADFB3F24B64}"/>
              </a:ext>
            </a:extLst>
          </p:cNvPr>
          <p:cNvSpPr/>
          <p:nvPr/>
        </p:nvSpPr>
        <p:spPr>
          <a:xfrm>
            <a:off x="8429090" y="2929294"/>
            <a:ext cx="2521259" cy="584775"/>
          </a:xfrm>
          <a:prstGeom prst="roundRect">
            <a:avLst>
              <a:gd name="adj" fmla="val 10594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 panose="00000500000000000000" pitchFamily="2" charset="-78"/>
                <a:cs typeface="Cairo" panose="00000500000000000000" pitchFamily="2" charset="-78"/>
              </a:rPr>
              <a:t>المعالجة</a:t>
            </a:r>
          </a:p>
        </p:txBody>
      </p:sp>
      <p:sp>
        <p:nvSpPr>
          <p:cNvPr id="6" name="سهم: لأسفل 5">
            <a:extLst>
              <a:ext uri="{FF2B5EF4-FFF2-40B4-BE49-F238E27FC236}">
                <a16:creationId xmlns:a16="http://schemas.microsoft.com/office/drawing/2014/main" id="{A17E09FC-E106-4B9F-BFB5-574EBA1EF1AF}"/>
              </a:ext>
            </a:extLst>
          </p:cNvPr>
          <p:cNvSpPr/>
          <p:nvPr/>
        </p:nvSpPr>
        <p:spPr>
          <a:xfrm>
            <a:off x="9494410" y="2285828"/>
            <a:ext cx="390617" cy="584775"/>
          </a:xfrm>
          <a:prstGeom prst="downArrow">
            <a:avLst/>
          </a:prstGeom>
          <a:solidFill>
            <a:srgbClr val="358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سهم: لأسفل 14">
            <a:extLst>
              <a:ext uri="{FF2B5EF4-FFF2-40B4-BE49-F238E27FC236}">
                <a16:creationId xmlns:a16="http://schemas.microsoft.com/office/drawing/2014/main" id="{46100078-FB56-4A25-813D-CFF4059FADEC}"/>
              </a:ext>
            </a:extLst>
          </p:cNvPr>
          <p:cNvSpPr/>
          <p:nvPr/>
        </p:nvSpPr>
        <p:spPr>
          <a:xfrm>
            <a:off x="9489713" y="3572760"/>
            <a:ext cx="390617" cy="584775"/>
          </a:xfrm>
          <a:prstGeom prst="downArrow">
            <a:avLst/>
          </a:prstGeom>
          <a:solidFill>
            <a:srgbClr val="895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مستطيل: زوايا مستديرة 16">
            <a:extLst>
              <a:ext uri="{FF2B5EF4-FFF2-40B4-BE49-F238E27FC236}">
                <a16:creationId xmlns:a16="http://schemas.microsoft.com/office/drawing/2014/main" id="{249FC06C-B311-462D-8D9B-341DEB2D5B93}"/>
              </a:ext>
            </a:extLst>
          </p:cNvPr>
          <p:cNvSpPr/>
          <p:nvPr/>
        </p:nvSpPr>
        <p:spPr>
          <a:xfrm>
            <a:off x="8424391" y="4216226"/>
            <a:ext cx="2521259" cy="584775"/>
          </a:xfrm>
          <a:prstGeom prst="roundRect">
            <a:avLst>
              <a:gd name="adj" fmla="val 1059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 panose="00000500000000000000" pitchFamily="2" charset="-78"/>
                <a:cs typeface="Cairo" panose="00000500000000000000" pitchFamily="2" charset="-78"/>
              </a:rPr>
              <a:t>التخزين</a:t>
            </a:r>
          </a:p>
        </p:txBody>
      </p:sp>
      <p:sp>
        <p:nvSpPr>
          <p:cNvPr id="19" name="سهم: لأسفل 18">
            <a:extLst>
              <a:ext uri="{FF2B5EF4-FFF2-40B4-BE49-F238E27FC236}">
                <a16:creationId xmlns:a16="http://schemas.microsoft.com/office/drawing/2014/main" id="{86400CF7-2FF0-4033-8DAC-C2A180CC6F8F}"/>
              </a:ext>
            </a:extLst>
          </p:cNvPr>
          <p:cNvSpPr/>
          <p:nvPr/>
        </p:nvSpPr>
        <p:spPr>
          <a:xfrm>
            <a:off x="9489713" y="4859692"/>
            <a:ext cx="390617" cy="584775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مستطيل: زوايا مستديرة 20">
            <a:extLst>
              <a:ext uri="{FF2B5EF4-FFF2-40B4-BE49-F238E27FC236}">
                <a16:creationId xmlns:a16="http://schemas.microsoft.com/office/drawing/2014/main" id="{7FD7FEEF-0074-4930-A29B-7CE0611B7E52}"/>
              </a:ext>
            </a:extLst>
          </p:cNvPr>
          <p:cNvSpPr/>
          <p:nvPr/>
        </p:nvSpPr>
        <p:spPr>
          <a:xfrm>
            <a:off x="8424391" y="5503158"/>
            <a:ext cx="2521259" cy="584775"/>
          </a:xfrm>
          <a:prstGeom prst="roundRect">
            <a:avLst>
              <a:gd name="adj" fmla="val 10594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 panose="00000500000000000000" pitchFamily="2" charset="-78"/>
                <a:cs typeface="Cairo" panose="00000500000000000000" pitchFamily="2" charset="-78"/>
              </a:rPr>
              <a:t>الإخراج</a:t>
            </a:r>
          </a:p>
        </p:txBody>
      </p:sp>
      <p:sp>
        <p:nvSpPr>
          <p:cNvPr id="23" name="سهم: لأسفل 22">
            <a:extLst>
              <a:ext uri="{FF2B5EF4-FFF2-40B4-BE49-F238E27FC236}">
                <a16:creationId xmlns:a16="http://schemas.microsoft.com/office/drawing/2014/main" id="{B0A73A96-4E7E-4034-8736-23FC59ED5495}"/>
              </a:ext>
            </a:extLst>
          </p:cNvPr>
          <p:cNvSpPr/>
          <p:nvPr/>
        </p:nvSpPr>
        <p:spPr>
          <a:xfrm rot="5400000">
            <a:off x="7742847" y="1671790"/>
            <a:ext cx="390617" cy="584775"/>
          </a:xfrm>
          <a:prstGeom prst="downArrow">
            <a:avLst/>
          </a:prstGeom>
          <a:solidFill>
            <a:srgbClr val="358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سهم: لأسفل 24">
            <a:extLst>
              <a:ext uri="{FF2B5EF4-FFF2-40B4-BE49-F238E27FC236}">
                <a16:creationId xmlns:a16="http://schemas.microsoft.com/office/drawing/2014/main" id="{AADD68A7-A18B-4BA0-904D-1AC8A38E50B3}"/>
              </a:ext>
            </a:extLst>
          </p:cNvPr>
          <p:cNvSpPr/>
          <p:nvPr/>
        </p:nvSpPr>
        <p:spPr>
          <a:xfrm rot="5400000">
            <a:off x="7742847" y="2941301"/>
            <a:ext cx="390617" cy="584775"/>
          </a:xfrm>
          <a:prstGeom prst="downArrow">
            <a:avLst/>
          </a:prstGeom>
          <a:solidFill>
            <a:srgbClr val="895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سهم: لأسفل 25">
            <a:extLst>
              <a:ext uri="{FF2B5EF4-FFF2-40B4-BE49-F238E27FC236}">
                <a16:creationId xmlns:a16="http://schemas.microsoft.com/office/drawing/2014/main" id="{2DE2E973-DC7E-4A82-A63B-B61E64817EB3}"/>
              </a:ext>
            </a:extLst>
          </p:cNvPr>
          <p:cNvSpPr/>
          <p:nvPr/>
        </p:nvSpPr>
        <p:spPr>
          <a:xfrm rot="5400000">
            <a:off x="7745209" y="4216225"/>
            <a:ext cx="390617" cy="584775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سهم: لأسفل 26">
            <a:extLst>
              <a:ext uri="{FF2B5EF4-FFF2-40B4-BE49-F238E27FC236}">
                <a16:creationId xmlns:a16="http://schemas.microsoft.com/office/drawing/2014/main" id="{EFA9261D-0BCF-4ED7-AED2-63F1B61597A8}"/>
              </a:ext>
            </a:extLst>
          </p:cNvPr>
          <p:cNvSpPr/>
          <p:nvPr/>
        </p:nvSpPr>
        <p:spPr>
          <a:xfrm rot="5400000">
            <a:off x="7742847" y="5485736"/>
            <a:ext cx="390617" cy="584775"/>
          </a:xfrm>
          <a:prstGeom prst="downArrow">
            <a:avLst/>
          </a:prstGeom>
          <a:solidFill>
            <a:srgbClr val="B73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4F9D7109-F556-448E-9FBA-7D5258C4D4B6}"/>
              </a:ext>
            </a:extLst>
          </p:cNvPr>
          <p:cNvSpPr txBox="1"/>
          <p:nvPr/>
        </p:nvSpPr>
        <p:spPr>
          <a:xfrm>
            <a:off x="3027285" y="1761455"/>
            <a:ext cx="431557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S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 panose="00000500000000000000" pitchFamily="2" charset="-78"/>
                <a:cs typeface="Cairo" panose="00000500000000000000" pitchFamily="2" charset="-78"/>
              </a:rPr>
              <a:t>مثل أرقام الهواتف والرسائل والصور.</a:t>
            </a:r>
          </a:p>
        </p:txBody>
      </p:sp>
      <p:sp>
        <p:nvSpPr>
          <p:cNvPr id="28" name="مربع نص 27">
            <a:extLst>
              <a:ext uri="{FF2B5EF4-FFF2-40B4-BE49-F238E27FC236}">
                <a16:creationId xmlns:a16="http://schemas.microsoft.com/office/drawing/2014/main" id="{17924776-D359-447C-B76F-7CD50A1FFF74}"/>
              </a:ext>
            </a:extLst>
          </p:cNvPr>
          <p:cNvSpPr txBox="1"/>
          <p:nvPr/>
        </p:nvSpPr>
        <p:spPr>
          <a:xfrm>
            <a:off x="3124939" y="3021626"/>
            <a:ext cx="421792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S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 panose="00000500000000000000" pitchFamily="2" charset="-78"/>
                <a:cs typeface="Cairo" panose="00000500000000000000" pitchFamily="2" charset="-78"/>
              </a:rPr>
              <a:t>مثل الحذف والتعديل والإضافة.</a:t>
            </a:r>
          </a:p>
        </p:txBody>
      </p: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389E5EF1-E13D-4526-983C-199CCE306754}"/>
              </a:ext>
            </a:extLst>
          </p:cNvPr>
          <p:cNvSpPr txBox="1"/>
          <p:nvPr/>
        </p:nvSpPr>
        <p:spPr>
          <a:xfrm>
            <a:off x="2689935" y="4313304"/>
            <a:ext cx="465293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S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 panose="00000500000000000000" pitchFamily="2" charset="-78"/>
                <a:cs typeface="Cairo" panose="00000500000000000000" pitchFamily="2" charset="-78"/>
              </a:rPr>
              <a:t>مثل تخزين البيانات كجهات الاتصال والرسائل.</a:t>
            </a:r>
          </a:p>
        </p:txBody>
      </p:sp>
      <p:sp>
        <p:nvSpPr>
          <p:cNvPr id="30" name="مربع نص 29">
            <a:extLst>
              <a:ext uri="{FF2B5EF4-FFF2-40B4-BE49-F238E27FC236}">
                <a16:creationId xmlns:a16="http://schemas.microsoft.com/office/drawing/2014/main" id="{E1E77C09-ED90-4A2A-AECF-98477FD9A482}"/>
              </a:ext>
            </a:extLst>
          </p:cNvPr>
          <p:cNvSpPr txBox="1"/>
          <p:nvPr/>
        </p:nvSpPr>
        <p:spPr>
          <a:xfrm>
            <a:off x="2673238" y="5576929"/>
            <a:ext cx="465293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S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 panose="00000500000000000000" pitchFamily="2" charset="-78"/>
                <a:cs typeface="Cairo" panose="00000500000000000000" pitchFamily="2" charset="-78"/>
              </a:rPr>
              <a:t>مثل إخراج البيانات على الشاشة مثل الاسم.</a:t>
            </a:r>
          </a:p>
        </p:txBody>
      </p:sp>
    </p:spTree>
    <p:extLst>
      <p:ext uri="{BB962C8B-B14F-4D97-AF65-F5344CB8AC3E}">
        <p14:creationId xmlns:p14="http://schemas.microsoft.com/office/powerpoint/2010/main" val="30235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6" grpId="0" animBg="1"/>
      <p:bldP spid="15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6" grpId="0" animBg="1"/>
      <p:bldP spid="27" grpId="0" animBg="1"/>
      <p:bldP spid="8" grpId="0"/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ACAE700D-C36F-491D-9823-90FC8987E651}"/>
              </a:ext>
            </a:extLst>
          </p:cNvPr>
          <p:cNvSpPr txBox="1"/>
          <p:nvPr/>
        </p:nvSpPr>
        <p:spPr>
          <a:xfrm>
            <a:off x="1699276" y="1943408"/>
            <a:ext cx="9512538" cy="3154710"/>
          </a:xfrm>
          <a:prstGeom prst="rect">
            <a:avLst/>
          </a:prstGeom>
          <a:solidFill>
            <a:schemeClr val="bg1">
              <a:lumMod val="50000"/>
              <a:alpha val="17000"/>
            </a:schemeClr>
          </a:solidFill>
        </p:spPr>
        <p:txBody>
          <a:bodyPr wrap="square" rtlCol="1">
            <a:spAutoFit/>
          </a:bodyPr>
          <a:lstStyle/>
          <a:p>
            <a:pPr algn="ctr" rtl="1">
              <a:lnSpc>
                <a:spcPct val="200000"/>
              </a:lnSpc>
            </a:pPr>
            <a:r>
              <a:rPr lang="ar-SA" sz="3600" b="1" dirty="0"/>
              <a:t>مما سبق يمكن القول بأن:</a:t>
            </a:r>
          </a:p>
          <a:p>
            <a:pPr algn="ctr" rtl="1">
              <a:lnSpc>
                <a:spcPct val="200000"/>
              </a:lnSpc>
            </a:pPr>
            <a:r>
              <a:rPr lang="ar-SA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 panose="00000500000000000000" pitchFamily="2" charset="-78"/>
                <a:cs typeface="Cairo" panose="00000500000000000000" pitchFamily="2" charset="-78"/>
              </a:rPr>
              <a:t>كل حاسب هو جهاز رقمي، بينما العكس غير صحيح.</a:t>
            </a:r>
          </a:p>
          <a:p>
            <a:pPr algn="ctr" rtl="1">
              <a:lnSpc>
                <a:spcPct val="200000"/>
              </a:lnSpc>
            </a:pPr>
            <a:r>
              <a:rPr lang="ar-SA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لأن</a:t>
            </a:r>
            <a:r>
              <a:rPr lang="ar-SA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هناك العديد من الأجهزة الرقمية ليس لها الوظائف الأربعة السابقة.</a:t>
            </a: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65EC2FDC-14E9-4663-A877-07630775CB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8"/>
          <a:stretch/>
        </p:blipFill>
        <p:spPr>
          <a:xfrm>
            <a:off x="1664448" y="566928"/>
            <a:ext cx="9547366" cy="5571067"/>
          </a:xfrm>
          <a:prstGeom prst="rect">
            <a:avLst/>
          </a:prstGeom>
        </p:spPr>
      </p:pic>
      <p:sp>
        <p:nvSpPr>
          <p:cNvPr id="17" name="مربع نص 16">
            <a:extLst>
              <a:ext uri="{FF2B5EF4-FFF2-40B4-BE49-F238E27FC236}">
                <a16:creationId xmlns:a16="http://schemas.microsoft.com/office/drawing/2014/main" id="{2D943FF0-470C-469B-ABC6-6024376D957D}"/>
              </a:ext>
            </a:extLst>
          </p:cNvPr>
          <p:cNvSpPr txBox="1"/>
          <p:nvPr/>
        </p:nvSpPr>
        <p:spPr>
          <a:xfrm rot="16200000">
            <a:off x="-2032471" y="3105832"/>
            <a:ext cx="481169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3600" dirty="0">
                <a:solidFill>
                  <a:schemeClr val="bg1">
                    <a:lumMod val="50000"/>
                  </a:schemeClr>
                </a:solidFill>
                <a:latin typeface="Cairo" panose="00000500000000000000" pitchFamily="2" charset="-78"/>
                <a:cs typeface="Cairo" panose="00000500000000000000" pitchFamily="2" charset="-78"/>
              </a:rPr>
              <a:t>ملخص</a:t>
            </a:r>
          </a:p>
        </p:txBody>
      </p:sp>
    </p:spTree>
    <p:extLst>
      <p:ext uri="{BB962C8B-B14F-4D97-AF65-F5344CB8AC3E}">
        <p14:creationId xmlns:p14="http://schemas.microsoft.com/office/powerpoint/2010/main" val="92363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2D943FF0-470C-469B-ABC6-6024376D957D}"/>
              </a:ext>
            </a:extLst>
          </p:cNvPr>
          <p:cNvSpPr txBox="1"/>
          <p:nvPr/>
        </p:nvSpPr>
        <p:spPr>
          <a:xfrm rot="16200000">
            <a:off x="-2032471" y="3105832"/>
            <a:ext cx="481169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3600" dirty="0">
                <a:solidFill>
                  <a:schemeClr val="bg1">
                    <a:lumMod val="50000"/>
                  </a:schemeClr>
                </a:solidFill>
                <a:latin typeface="Cairo" panose="00000500000000000000" pitchFamily="2" charset="-78"/>
                <a:cs typeface="Cairo" panose="00000500000000000000" pitchFamily="2" charset="-78"/>
              </a:rPr>
              <a:t>الخاتمة</a:t>
            </a: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BAD76214-1372-4199-A2B4-7CAFE03ACD5E}"/>
              </a:ext>
            </a:extLst>
          </p:cNvPr>
          <p:cNvSpPr txBox="1"/>
          <p:nvPr/>
        </p:nvSpPr>
        <p:spPr>
          <a:xfrm>
            <a:off x="2607074" y="828288"/>
            <a:ext cx="7469081" cy="62170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199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Farsi Simple Bold" panose="02010400000000000000" pitchFamily="2" charset="-78"/>
              </a:rPr>
              <a:t>تمت</a:t>
            </a:r>
          </a:p>
          <a:p>
            <a:pPr algn="ctr"/>
            <a:r>
              <a:rPr lang="ar-SA" sz="199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Farsi Simple Bold" panose="02010400000000000000" pitchFamily="2" charset="-78"/>
              </a:rPr>
              <a:t>بحمد الله</a:t>
            </a:r>
          </a:p>
        </p:txBody>
      </p:sp>
      <p:sp>
        <p:nvSpPr>
          <p:cNvPr id="10" name="مستطيل: زوايا مستديرة 9">
            <a:extLst>
              <a:ext uri="{FF2B5EF4-FFF2-40B4-BE49-F238E27FC236}">
                <a16:creationId xmlns:a16="http://schemas.microsoft.com/office/drawing/2014/main" id="{C10553DF-AE81-49C0-A5ED-2E41EF08DC88}"/>
              </a:ext>
            </a:extLst>
          </p:cNvPr>
          <p:cNvSpPr/>
          <p:nvPr/>
        </p:nvSpPr>
        <p:spPr>
          <a:xfrm>
            <a:off x="10527552" y="6560597"/>
            <a:ext cx="1664448" cy="29740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70000"/>
            </a:schemeClr>
          </a:solidFill>
          <a:ln>
            <a:solidFill>
              <a:srgbClr val="766F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ar-SA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منصة هادف للحاسب</a:t>
            </a:r>
          </a:p>
        </p:txBody>
      </p:sp>
    </p:spTree>
    <p:extLst>
      <p:ext uri="{BB962C8B-B14F-4D97-AF65-F5344CB8AC3E}">
        <p14:creationId xmlns:p14="http://schemas.microsoft.com/office/powerpoint/2010/main" val="1633240936"/>
      </p:ext>
    </p:extLst>
  </p:cSld>
  <p:clrMapOvr>
    <a:masterClrMapping/>
  </p:clrMapOvr>
</p:sld>
</file>

<file path=ppt/theme/theme1.xml><?xml version="1.0" encoding="utf-8"?>
<a:theme xmlns:a="http://schemas.openxmlformats.org/drawingml/2006/main" name="الشارة">
  <a:themeElements>
    <a:clrScheme name="الشارة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الشارة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الشارة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182</Words>
  <Application>Microsoft Office PowerPoint</Application>
  <PresentationFormat>شاشة عريضة</PresentationFormat>
  <Paragraphs>39</Paragraphs>
  <Slides>7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13" baseType="lpstr">
      <vt:lpstr>Arial</vt:lpstr>
      <vt:lpstr>Cairo</vt:lpstr>
      <vt:lpstr>Gill Sans MT</vt:lpstr>
      <vt:lpstr>Impact</vt:lpstr>
      <vt:lpstr>Sakkal Majalla</vt:lpstr>
      <vt:lpstr>الشارة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ابراهيم محمد بن احمد الحصحوص</dc:creator>
  <cp:lastModifiedBy>ابراهيم محمد بن احمد الحصحوص</cp:lastModifiedBy>
  <cp:revision>49</cp:revision>
  <dcterms:created xsi:type="dcterms:W3CDTF">2021-03-17T23:06:02Z</dcterms:created>
  <dcterms:modified xsi:type="dcterms:W3CDTF">2021-03-18T00:40:07Z</dcterms:modified>
</cp:coreProperties>
</file>