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08080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>
        <p:scale>
          <a:sx n="75" d="100"/>
          <a:sy n="75" d="100"/>
        </p:scale>
        <p:origin x="94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8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5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مربع نص 71">
            <a:extLst>
              <a:ext uri="{FF2B5EF4-FFF2-40B4-BE49-F238E27FC236}">
                <a16:creationId xmlns:a16="http://schemas.microsoft.com/office/drawing/2014/main" id="{29142E9C-6258-46CD-88FD-D56536C3F611}"/>
              </a:ext>
            </a:extLst>
          </p:cNvPr>
          <p:cNvSpPr txBox="1"/>
          <p:nvPr/>
        </p:nvSpPr>
        <p:spPr>
          <a:xfrm>
            <a:off x="1795914" y="2949207"/>
            <a:ext cx="8600173" cy="1344888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rtlCol="1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ar-SA" sz="8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Led Italic Font" panose="02010400000000000000" pitchFamily="2" charset="-78"/>
              </a:rPr>
              <a:t>مكونات الحاسب</a:t>
            </a:r>
          </a:p>
        </p:txBody>
      </p:sp>
      <p:sp>
        <p:nvSpPr>
          <p:cNvPr id="74" name="مربع نص 73">
            <a:extLst>
              <a:ext uri="{FF2B5EF4-FFF2-40B4-BE49-F238E27FC236}">
                <a16:creationId xmlns:a16="http://schemas.microsoft.com/office/drawing/2014/main" id="{92967ACD-C9F1-4755-A13B-5CB75C1A3775}"/>
              </a:ext>
            </a:extLst>
          </p:cNvPr>
          <p:cNvSpPr txBox="1"/>
          <p:nvPr/>
        </p:nvSpPr>
        <p:spPr>
          <a:xfrm>
            <a:off x="3297027" y="4877098"/>
            <a:ext cx="6086627" cy="699519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ar-SA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akkal Majalla" panose="02000000000000000000" pitchFamily="2" charset="-78"/>
                <a:cs typeface="Led Italic Font" panose="02010400000000000000" pitchFamily="2" charset="-78"/>
              </a:rPr>
              <a:t>معلم المادة: الأستاذ إبراهيم محمد أحمد</a:t>
            </a:r>
          </a:p>
        </p:txBody>
      </p:sp>
      <p:sp>
        <p:nvSpPr>
          <p:cNvPr id="75" name="مربع نص 74">
            <a:extLst>
              <a:ext uri="{FF2B5EF4-FFF2-40B4-BE49-F238E27FC236}">
                <a16:creationId xmlns:a16="http://schemas.microsoft.com/office/drawing/2014/main" id="{03C932BD-7351-4621-BAEC-07DCBFF25D12}"/>
              </a:ext>
            </a:extLst>
          </p:cNvPr>
          <p:cNvSpPr txBox="1"/>
          <p:nvPr/>
        </p:nvSpPr>
        <p:spPr>
          <a:xfrm>
            <a:off x="9383654" y="209000"/>
            <a:ext cx="2654650" cy="1807444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المملكة العربية السعودية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وزارة التعليم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التعليم بمحافظة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مدرسة</a:t>
            </a:r>
          </a:p>
        </p:txBody>
      </p:sp>
      <p:pic>
        <p:nvPicPr>
          <p:cNvPr id="73" name="صورة 72" descr="صورة تحتوي على نص, أدوات المطبخ&#10;&#10;تم إنشاء الوصف تلقائياً">
            <a:extLst>
              <a:ext uri="{FF2B5EF4-FFF2-40B4-BE49-F238E27FC236}">
                <a16:creationId xmlns:a16="http://schemas.microsoft.com/office/drawing/2014/main" id="{C252A317-69AA-435E-ACA4-200E428B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89" y="370865"/>
            <a:ext cx="2957652" cy="14837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0C31108B-7C84-4847-BC01-782D844997BC}"/>
              </a:ext>
            </a:extLst>
          </p:cNvPr>
          <p:cNvSpPr txBox="1"/>
          <p:nvPr/>
        </p:nvSpPr>
        <p:spPr>
          <a:xfrm flipH="1">
            <a:off x="0" y="6488668"/>
            <a:ext cx="2047241" cy="369332"/>
          </a:xfrm>
          <a:prstGeom prst="rect">
            <a:avLst/>
          </a:prstGeom>
          <a:solidFill>
            <a:srgbClr val="FAFAFA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dirty="0"/>
              <a:t>منصة هادف للحاسب</a:t>
            </a:r>
          </a:p>
        </p:txBody>
      </p:sp>
    </p:spTree>
    <p:extLst>
      <p:ext uri="{BB962C8B-B14F-4D97-AF65-F5344CB8AC3E}">
        <p14:creationId xmlns:p14="http://schemas.microsoft.com/office/powerpoint/2010/main" val="191790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نص, كمبيوتر محمول, إلكترونيات, كمبيوتر&#10;&#10;تم إنشاء الوصف تلقائياً">
            <a:extLst>
              <a:ext uri="{FF2B5EF4-FFF2-40B4-BE49-F238E27FC236}">
                <a16:creationId xmlns:a16="http://schemas.microsoft.com/office/drawing/2014/main" id="{204E7AE6-C914-4CAA-85A7-89834EEF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4" y="400698"/>
            <a:ext cx="4681491" cy="2576446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424CCD68-9EB2-47E3-B704-36957899F0C3}"/>
              </a:ext>
            </a:extLst>
          </p:cNvPr>
          <p:cNvSpPr txBox="1"/>
          <p:nvPr/>
        </p:nvSpPr>
        <p:spPr>
          <a:xfrm>
            <a:off x="503066" y="3275861"/>
            <a:ext cx="11185865" cy="2723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250000"/>
              </a:lnSpc>
            </a:pPr>
            <a:r>
              <a:rPr lang="ar-SA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تعرفنا في الوحدة السابقة على العديد من أنواع الحاسب</a:t>
            </a:r>
          </a:p>
          <a:p>
            <a:pPr algn="ctr">
              <a:lnSpc>
                <a:spcPct val="250000"/>
              </a:lnSpc>
            </a:pPr>
            <a:r>
              <a:rPr lang="ar-SA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 (الحاسب الشخصي، الحاسب المركزي، محطة العمل، حاسب التحكم، ...).</a:t>
            </a:r>
          </a:p>
          <a:p>
            <a:pPr algn="ctr">
              <a:lnSpc>
                <a:spcPct val="250000"/>
              </a:lnSpc>
            </a:pPr>
            <a:r>
              <a:rPr lang="ar-SA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ولكن جميع هذه الأجهزة تتكون من قسمين رئيسين هما: </a:t>
            </a:r>
            <a:r>
              <a:rPr lang="ar-SA" sz="2400" b="1" u="sng" dirty="0">
                <a:solidFill>
                  <a:schemeClr val="bg1"/>
                </a:solidFill>
                <a:highlight>
                  <a:srgbClr val="00808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المكونات المادية والمكونات البرمجية</a:t>
            </a:r>
            <a:r>
              <a:rPr lang="ar-SA" sz="2400" dirty="0">
                <a:solidFill>
                  <a:schemeClr val="bg1"/>
                </a:solidFill>
                <a:highlight>
                  <a:srgbClr val="00808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C95CAB7-7BDB-43A5-9618-B3ADF92B33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2" r="46384" b="-1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424CCD68-9EB2-47E3-B704-36957899F0C3}"/>
              </a:ext>
            </a:extLst>
          </p:cNvPr>
          <p:cNvSpPr txBox="1"/>
          <p:nvPr/>
        </p:nvSpPr>
        <p:spPr>
          <a:xfrm>
            <a:off x="4576808" y="843093"/>
            <a:ext cx="7503432" cy="292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3200" b="1" cap="all" dirty="0">
                <a:solidFill>
                  <a:schemeClr val="bg1"/>
                </a:solidFill>
                <a:highlight>
                  <a:srgbClr val="0000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المكونات </a:t>
            </a:r>
            <a:r>
              <a:rPr lang="en-US" sz="3200" b="1" cap="all" dirty="0" err="1">
                <a:solidFill>
                  <a:schemeClr val="bg1"/>
                </a:solidFill>
                <a:highlight>
                  <a:srgbClr val="0000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البرمجية</a:t>
            </a:r>
            <a:r>
              <a:rPr lang="ar-SA" sz="3200" b="1" cap="all" dirty="0">
                <a:solidFill>
                  <a:schemeClr val="bg1"/>
                </a:solidFill>
                <a:highlight>
                  <a:srgbClr val="0000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: </a:t>
            </a: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en-US" sz="3200" b="1" cap="all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هي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مجموعة</a:t>
            </a: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من</a:t>
            </a: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التعليمات</a:t>
            </a: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والأوامر</a:t>
            </a:r>
            <a:endParaRPr lang="en-US" sz="3200" b="1" cap="all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التي</a:t>
            </a: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تعطى</a:t>
            </a: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للحاسب</a:t>
            </a: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للقيام</a:t>
            </a: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بمهام</a:t>
            </a:r>
            <a:r>
              <a:rPr lang="en-US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b="1" cap="al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محدد</a:t>
            </a:r>
            <a:r>
              <a:rPr lang="ar-SA" sz="3200" b="1" cap="all" dirty="0">
                <a:latin typeface="Dubai Medium" panose="020B0603030403030204" pitchFamily="34" charset="-78"/>
                <a:cs typeface="Dubai Medium" panose="020B0603030403030204" pitchFamily="34" charset="-78"/>
              </a:rPr>
              <a:t>ة.</a:t>
            </a:r>
            <a:endParaRPr lang="en-US" sz="3200" cap="all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67D152BA-2797-4645-8C2C-2FF0580554C2}"/>
              </a:ext>
            </a:extLst>
          </p:cNvPr>
          <p:cNvSpPr txBox="1"/>
          <p:nvPr/>
        </p:nvSpPr>
        <p:spPr>
          <a:xfrm>
            <a:off x="5346562" y="4320066"/>
            <a:ext cx="59639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b="1" u="sng" dirty="0">
                <a:latin typeface="Sakkal Majalla" panose="02000000000000000000" pitchFamily="2" charset="-78"/>
                <a:cs typeface="Sakkal Majalla" panose="02000000000000000000" pitchFamily="2" charset="-78"/>
              </a:rPr>
              <a:t>فالحاسب بدون مكونات برمجية كالإنسان بلا روح.</a:t>
            </a:r>
          </a:p>
        </p:txBody>
      </p:sp>
    </p:spTree>
    <p:extLst>
      <p:ext uri="{BB962C8B-B14F-4D97-AF65-F5344CB8AC3E}">
        <p14:creationId xmlns:p14="http://schemas.microsoft.com/office/powerpoint/2010/main" val="2884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C95CAB7-7BDB-43A5-9618-B3ADF92B3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4024741" cy="6858000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424CCD68-9EB2-47E3-B704-36957899F0C3}"/>
              </a:ext>
            </a:extLst>
          </p:cNvPr>
          <p:cNvSpPr txBox="1"/>
          <p:nvPr/>
        </p:nvSpPr>
        <p:spPr>
          <a:xfrm>
            <a:off x="4576808" y="843093"/>
            <a:ext cx="7503432" cy="292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3200" b="1" cap="all" dirty="0">
                <a:solidFill>
                  <a:schemeClr val="bg1"/>
                </a:solidFill>
                <a:highlight>
                  <a:srgbClr val="00808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المكونات </a:t>
            </a:r>
            <a:r>
              <a:rPr lang="en-US" sz="3200" b="1" cap="all" dirty="0" err="1">
                <a:solidFill>
                  <a:schemeClr val="bg1"/>
                </a:solidFill>
                <a:highlight>
                  <a:srgbClr val="00808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ال</a:t>
            </a:r>
            <a:r>
              <a:rPr lang="ar-SA" sz="3200" b="1" cap="all" dirty="0">
                <a:solidFill>
                  <a:schemeClr val="bg1"/>
                </a:solidFill>
                <a:highlight>
                  <a:srgbClr val="00808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مادي</a:t>
            </a:r>
            <a:r>
              <a:rPr lang="en-US" sz="3200" b="1" cap="all" dirty="0">
                <a:solidFill>
                  <a:schemeClr val="bg1"/>
                </a:solidFill>
                <a:highlight>
                  <a:srgbClr val="00808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ة</a:t>
            </a:r>
            <a:r>
              <a:rPr lang="ar-SA" sz="3200" b="1" cap="all" dirty="0">
                <a:solidFill>
                  <a:schemeClr val="bg1"/>
                </a:solidFill>
                <a:highlight>
                  <a:srgbClr val="00808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: </a:t>
            </a: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en-US" sz="3200" b="1" cap="all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3200" b="1" cap="all" dirty="0">
                <a:solidFill>
                  <a:srgbClr val="00808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هي </a:t>
            </a:r>
            <a:r>
              <a:rPr lang="ar-SA" sz="3200" b="1" cap="all" dirty="0">
                <a:solidFill>
                  <a:srgbClr val="00808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كل ما يمكن لمسه أو رؤيته</a:t>
            </a: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ar-SA" sz="3200" b="1" cap="all" dirty="0">
                <a:solidFill>
                  <a:srgbClr val="00808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من قطع داخل صندوق الحاسب أو خارجه.</a:t>
            </a:r>
            <a:endParaRPr lang="en-US" sz="3200" cap="all" dirty="0">
              <a:solidFill>
                <a:srgbClr val="008080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67D152BA-2797-4645-8C2C-2FF0580554C2}"/>
              </a:ext>
            </a:extLst>
          </p:cNvPr>
          <p:cNvSpPr txBox="1"/>
          <p:nvPr/>
        </p:nvSpPr>
        <p:spPr>
          <a:xfrm>
            <a:off x="5346562" y="4320066"/>
            <a:ext cx="596392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b="1" u="sng" dirty="0">
                <a:solidFill>
                  <a:srgbClr val="00808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فإذا كانت المكونات البرمجية مثل الروح للإنسان</a:t>
            </a:r>
          </a:p>
          <a:p>
            <a:pPr algn="ctr"/>
            <a:r>
              <a:rPr lang="ar-SA" sz="2800" b="1" u="sng" dirty="0">
                <a:solidFill>
                  <a:srgbClr val="00808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فالمكونات المادية ستكون هي مثل الجسد.</a:t>
            </a:r>
          </a:p>
        </p:txBody>
      </p:sp>
    </p:spTree>
    <p:extLst>
      <p:ext uri="{BB962C8B-B14F-4D97-AF65-F5344CB8AC3E}">
        <p14:creationId xmlns:p14="http://schemas.microsoft.com/office/powerpoint/2010/main" val="13575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89D11D7A-DFC6-4A39-8E36-F3A75F59255F}"/>
              </a:ext>
            </a:extLst>
          </p:cNvPr>
          <p:cNvSpPr txBox="1"/>
          <p:nvPr/>
        </p:nvSpPr>
        <p:spPr>
          <a:xfrm>
            <a:off x="2607074" y="828288"/>
            <a:ext cx="7469081" cy="62170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99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Farsi Simple Bold" panose="02010400000000000000" pitchFamily="2" charset="-78"/>
              </a:rPr>
              <a:t>تمت</a:t>
            </a:r>
          </a:p>
          <a:p>
            <a:pPr algn="ctr"/>
            <a:r>
              <a:rPr lang="ar-SA" sz="199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Farsi Simple Bold" panose="02010400000000000000" pitchFamily="2" charset="-78"/>
              </a:rPr>
              <a:t>بحمد الله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A000A34A-D582-4750-A4B6-69BDA85C77E5}"/>
              </a:ext>
            </a:extLst>
          </p:cNvPr>
          <p:cNvSpPr txBox="1"/>
          <p:nvPr/>
        </p:nvSpPr>
        <p:spPr>
          <a:xfrm flipH="1">
            <a:off x="0" y="6488668"/>
            <a:ext cx="2047241" cy="369332"/>
          </a:xfrm>
          <a:prstGeom prst="rect">
            <a:avLst/>
          </a:prstGeom>
          <a:solidFill>
            <a:srgbClr val="FAFAFA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dirty="0"/>
              <a:t>منصة هادف للحاسب</a:t>
            </a:r>
          </a:p>
        </p:txBody>
      </p:sp>
    </p:spTree>
    <p:extLst>
      <p:ext uri="{BB962C8B-B14F-4D97-AF65-F5344CB8AC3E}">
        <p14:creationId xmlns:p14="http://schemas.microsoft.com/office/powerpoint/2010/main" val="3519867650"/>
      </p:ext>
    </p:extLst>
  </p:cSld>
  <p:clrMapOvr>
    <a:masterClrMapping/>
  </p:clrMapOvr>
</p:sld>
</file>

<file path=ppt/theme/theme1.xml><?xml version="1.0" encoding="utf-8"?>
<a:theme xmlns:a="http://schemas.openxmlformats.org/drawingml/2006/main" name="قطرة">
  <a:themeElements>
    <a:clrScheme name="قطرة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قطرة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قطرة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125</Words>
  <Application>Microsoft Office PowerPoint</Application>
  <PresentationFormat>شاشة عريضة</PresentationFormat>
  <Paragraphs>24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1" baseType="lpstr">
      <vt:lpstr>Arial</vt:lpstr>
      <vt:lpstr>Cairo</vt:lpstr>
      <vt:lpstr>Dubai Medium</vt:lpstr>
      <vt:lpstr>Sakkal Majalla</vt:lpstr>
      <vt:lpstr>Tw Cen MT</vt:lpstr>
      <vt:lpstr>قطرة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ابراهيم محمد بن احمد الحصحوص</dc:creator>
  <cp:lastModifiedBy>ابراهيم محمد بن احمد الحصحوص</cp:lastModifiedBy>
  <cp:revision>14</cp:revision>
  <dcterms:created xsi:type="dcterms:W3CDTF">2021-03-18T00:27:54Z</dcterms:created>
  <dcterms:modified xsi:type="dcterms:W3CDTF">2021-03-18T00:39:41Z</dcterms:modified>
</cp:coreProperties>
</file>