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</p:sldMasterIdLst>
  <p:sldIdLst>
    <p:sldId id="258" r:id="rId2"/>
    <p:sldId id="269" r:id="rId3"/>
    <p:sldId id="259" r:id="rId4"/>
    <p:sldId id="260" r:id="rId5"/>
    <p:sldId id="263" r:id="rId6"/>
  </p:sldIdLst>
  <p:sldSz cx="12192000" cy="6858000"/>
  <p:notesSz cx="6858000" cy="9144000"/>
  <p:embeddedFontLst>
    <p:embeddedFont>
      <p:font typeface="Cairo" pitchFamily="2" charset="-78"/>
      <p:regular r:id="rId7"/>
      <p:bold r:id="rId7"/>
    </p:embeddedFont>
    <p:embeddedFont>
      <p:font typeface="Calibri" panose="020F0502020204030204" pitchFamily="34" charset="0"/>
      <p:regular r:id="rId7"/>
      <p:bold r:id="rId7"/>
      <p:italic r:id="rId7"/>
      <p:boldItalic r:id="rId7"/>
    </p:embeddedFont>
    <p:embeddedFont>
      <p:font typeface="Calibri Light" panose="020F0302020204030204" pitchFamily="34" charset="0"/>
      <p:regular r:id="rId7"/>
      <p:italic r:id="rId7"/>
    </p:embeddedFont>
    <p:embeddedFont>
      <p:font typeface="Sakkal Majalla" panose="02000000000000000000" pitchFamily="2" charset="-78"/>
      <p:regular r:id="rId7"/>
      <p:bold r:id="rId7"/>
    </p:embeddedFont>
  </p:embeddedFont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شرائح العرض" id="{4C95D84E-AE22-45A3-9716-C8A0686B4EA0}">
          <p14:sldIdLst>
            <p14:sldId id="258"/>
            <p14:sldId id="269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077"/>
    <a:srgbClr val="ECECEC"/>
    <a:srgbClr val="C79B49"/>
    <a:srgbClr val="606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469" autoAdjust="0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NUL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D3837D-BE1D-451A-BEE7-9EA05A2A1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252C95A-8BEA-4687-BF1F-4C5622053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93804A-0805-47F6-BE39-7EF4A9E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3714CEE-94E5-452E-ABFF-091E5CEA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1B8A4FE-5E7F-4143-9167-89614B6E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8308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F2EBEC-715D-400F-BCA6-FC4566D1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CE56033-C1A9-4799-9386-636E28ACC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E98029-8BCF-43CD-AAC4-8FD6BD41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40BB2BC-4C34-4C71-B68E-3EAABD48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6A1027-988F-4D39-99C2-096265D4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16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244B0E0-1687-487F-A1E4-0BD0B2E11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0361895-755E-4545-97E7-EEDA5565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A66F76C-32E5-4A97-BA72-FAAE62B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7F3EE6E-0860-4E97-B008-905F5AAA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F3532B8-7098-43C4-8859-AA9DE35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156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A06D67-4968-4130-8082-21B08A87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F9B4FC0-33EE-48B1-88EC-F74D252C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A063F79-909B-41E9-A12F-CEF6B33E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BA65C5-6A55-4DB5-ABC9-F7A609B3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8448ED8-FB46-462E-959A-8C374EC2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11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849CDF-E541-4168-A879-1E29B0E4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B341337-CEA3-49B0-8488-F8808B2D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0DFF929-62D2-4BD6-9361-4BE163B7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1DD538-C959-48D6-8804-3EB60309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CF02B28-7DFF-4C95-9B2A-88D5E9FE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472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8E9685-7542-4333-9856-9D07BA6A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99DE092-393C-445F-BD51-65FF346D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E75652D-699C-4D48-9095-8F3D71BB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932D4E-AC72-4610-A8A5-EF4B794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E4D0DC2-4DB6-4855-8379-DAE15236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4300AE7-75CC-46C7-B8B0-DC6B5204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048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2D5095-55D6-4D47-9FFB-6BFC2EF1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D005E29-F15E-47CE-965C-A8E240B2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90B9D64-217B-43BE-B879-4DBB7909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E5E1DDA0-560E-4CA7-ACDD-14EF2ED0E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C04EBD3-1C1C-4A8D-A17D-FDB5C5934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01DE8E7-395B-4FFD-A4EE-FF70D98A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FFF908C-4051-4E16-AA7A-B35A398F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B1A17E6-5F3C-4809-B207-E64A5BBA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50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D92917-4162-453D-B250-6E8A715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6461B3A-F07F-423B-A8C7-9E56962E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78A59BF-5654-45BA-AA93-274F4B98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5DE251D-0290-4072-A5EB-AC820A25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193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2A23CE6-6566-484C-89E9-C76AE887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9A2DC8B-97A1-4DFF-B72E-E7D673CF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92200F8-FC34-45C4-8154-64AA63A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138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139BF8-ED7F-41B4-B161-14FD892C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FB5A600-6DBE-40F5-A314-25B8E635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86EFAD7-F84F-4FF4-AA13-381D5430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3201465-8AE9-482B-A5C4-7BBAC532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51798FD-3061-4D7B-9A70-CC29359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363BF88-1CFF-42C7-8D5A-616D833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42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2E73CB-458C-4F09-9DDF-BE369F3F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97E9AC9-2E9A-4CC4-A463-DB1B582D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DFB169A-4C41-4188-B378-533020887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D8A7B1A-922F-4356-AEEA-2168F491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44C4B67-2E4D-46F3-A69B-EA531E5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CAB4CEE-02B9-4BE5-82D1-D30E5924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19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C088BCA-1172-4420-89C2-E4743743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295A1B8-2021-4241-A3CF-3BC3661F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C3E7313-8870-4F7C-9C98-D08956B18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BCAC38-B0F6-47D0-8AB3-865975E06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25B214B-7775-4201-9EB9-8AF9F794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921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9%88%D8%B2%D8%A7%D8%B1%D8%A9_%D8%A7%D9%84%D8%AA%D8%B9%D9%84%D9%8A%D9%85_(%D8%A7%D9%84%D8%B3%D8%B9%D9%88%D8%AF%D9%8A%D8%A9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مربع نص 44">
            <a:extLst>
              <a:ext uri="{FF2B5EF4-FFF2-40B4-BE49-F238E27FC236}">
                <a16:creationId xmlns:a16="http://schemas.microsoft.com/office/drawing/2014/main" id="{BC82B871-87B1-49B1-800D-3FFBA3D97AE5}"/>
              </a:ext>
            </a:extLst>
          </p:cNvPr>
          <p:cNvSpPr txBox="1"/>
          <p:nvPr/>
        </p:nvSpPr>
        <p:spPr>
          <a:xfrm>
            <a:off x="3821891" y="1931194"/>
            <a:ext cx="4548219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28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الحاسب</a:t>
            </a:r>
          </a:p>
          <a:p>
            <a:pPr algn="ctr">
              <a:lnSpc>
                <a:spcPct val="200000"/>
              </a:lnSpc>
            </a:pPr>
            <a:r>
              <a:rPr lang="ar-SA" sz="28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وتقنية المعلومات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77E3534C-7E8A-400C-84D3-258916A88DF9}"/>
              </a:ext>
            </a:extLst>
          </p:cNvPr>
          <p:cNvSpPr txBox="1"/>
          <p:nvPr/>
        </p:nvSpPr>
        <p:spPr>
          <a:xfrm>
            <a:off x="245148" y="6303169"/>
            <a:ext cx="345995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منصة هادف لتقنية الحاسب</a:t>
            </a: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6FA7416F-C4B2-0049-9370-66C94982F6F7}"/>
              </a:ext>
            </a:extLst>
          </p:cNvPr>
          <p:cNvSpPr/>
          <p:nvPr/>
        </p:nvSpPr>
        <p:spPr>
          <a:xfrm>
            <a:off x="120869" y="76200"/>
            <a:ext cx="11950262" cy="6705600"/>
          </a:xfrm>
          <a:prstGeom prst="rect">
            <a:avLst/>
          </a:prstGeom>
          <a:noFill/>
          <a:ln>
            <a:solidFill>
              <a:srgbClr val="0D7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AAEFD46D-5298-5A44-B64D-CF384DA13E6B}"/>
              </a:ext>
            </a:extLst>
          </p:cNvPr>
          <p:cNvSpPr txBox="1"/>
          <p:nvPr/>
        </p:nvSpPr>
        <p:spPr>
          <a:xfrm>
            <a:off x="2904171" y="3810425"/>
            <a:ext cx="6383656" cy="1977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  <a:t>الفصل الأول: الوحدة الثالثة</a:t>
            </a:r>
            <a:b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</a:br>
            <a: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  <a:t>نظام التشغيل</a:t>
            </a:r>
            <a:b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</a:br>
            <a:endParaRPr lang="ar-SA" sz="2800" b="1" dirty="0">
              <a:solidFill>
                <a:srgbClr val="C79B49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3EF01C2-FD41-0E47-AD22-B9B30E5E6F5C}"/>
              </a:ext>
            </a:extLst>
          </p:cNvPr>
          <p:cNvSpPr txBox="1"/>
          <p:nvPr/>
        </p:nvSpPr>
        <p:spPr>
          <a:xfrm>
            <a:off x="8520271" y="278347"/>
            <a:ext cx="345995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المملكة العربية السعودية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وزارة التعليم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إدارة التعليم بـ . . . . .</a:t>
            </a:r>
            <a:b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</a:br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مدرسة . . . . .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0D802137-3FCF-6146-BA8C-36D6CDB58C08}"/>
              </a:ext>
            </a:extLst>
          </p:cNvPr>
          <p:cNvSpPr txBox="1"/>
          <p:nvPr/>
        </p:nvSpPr>
        <p:spPr>
          <a:xfrm>
            <a:off x="286665" y="278347"/>
            <a:ext cx="34599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الحاسب الآلي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معلم المادة:</a:t>
            </a: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B10D13EA-AD62-5644-BB01-1EBD73669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136530" y="327627"/>
            <a:ext cx="1918939" cy="9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2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8701603" y="-1"/>
            <a:ext cx="11964822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83565" y="3105834"/>
              <a:ext cx="2814320" cy="64633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211710" y="3151547"/>
              <a:ext cx="2408808" cy="5549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9651607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222929" y="3219529"/>
              <a:ext cx="2408808" cy="4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نظام التشغيل</a:t>
              </a:r>
            </a:p>
          </p:txBody>
        </p:sp>
      </p:grpSp>
      <p:grpSp>
        <p:nvGrpSpPr>
          <p:cNvPr id="16" name="الإيجابيات">
            <a:extLst>
              <a:ext uri="{FF2B5EF4-FFF2-40B4-BE49-F238E27FC236}">
                <a16:creationId xmlns:a16="http://schemas.microsoft.com/office/drawing/2014/main" id="{60EC0AB8-CA61-414B-8857-2508F940A5FE}"/>
              </a:ext>
            </a:extLst>
          </p:cNvPr>
          <p:cNvGrpSpPr/>
          <p:nvPr/>
        </p:nvGrpSpPr>
        <p:grpSpPr>
          <a:xfrm>
            <a:off x="10529444" y="0"/>
            <a:ext cx="9808063" cy="6858000"/>
            <a:chOff x="2067560" y="-1"/>
            <a:chExt cx="10272352" cy="6858000"/>
          </a:xfrm>
        </p:grpSpPr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35845D0A-7539-4E8F-A621-B3BD5B13C241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606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مستطيل: زوايا علوية مستديرة 17">
              <a:extLst>
                <a:ext uri="{FF2B5EF4-FFF2-40B4-BE49-F238E27FC236}">
                  <a16:creationId xmlns:a16="http://schemas.microsoft.com/office/drawing/2014/main" id="{E7648F7D-C850-46A8-96D9-ED87549E6D20}"/>
                </a:ext>
              </a:extLst>
            </p:cNvPr>
            <p:cNvSpPr/>
            <p:nvPr/>
          </p:nvSpPr>
          <p:spPr>
            <a:xfrm rot="5400000">
              <a:off x="1017572" y="3071827"/>
              <a:ext cx="2814320" cy="714344"/>
            </a:xfrm>
            <a:prstGeom prst="round2SameRect">
              <a:avLst/>
            </a:prstGeom>
            <a:solidFill>
              <a:srgbClr val="60616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9" name="مثلث قائم الزاوية 18">
              <a:extLst>
                <a:ext uri="{FF2B5EF4-FFF2-40B4-BE49-F238E27FC236}">
                  <a16:creationId xmlns:a16="http://schemas.microsoft.com/office/drawing/2014/main" id="{02B67325-341E-4682-8D02-69D8A4F9EE7E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مثلث قائم الزاوية 19">
              <a:extLst>
                <a:ext uri="{FF2B5EF4-FFF2-40B4-BE49-F238E27FC236}">
                  <a16:creationId xmlns:a16="http://schemas.microsoft.com/office/drawing/2014/main" id="{72D0B9AC-E3FF-4FA9-9098-72C2B846A75B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97438C5D-4042-4E58-8F31-70E23E4F5FE4}"/>
              </a:ext>
            </a:extLst>
          </p:cNvPr>
          <p:cNvSpPr txBox="1"/>
          <p:nvPr/>
        </p:nvSpPr>
        <p:spPr>
          <a:xfrm rot="16200000">
            <a:off x="9580621" y="3070648"/>
            <a:ext cx="26208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تعريف نظام التشغيل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FE659B88-A55C-584A-8BED-68B7F3EFADF8}"/>
              </a:ext>
            </a:extLst>
          </p:cNvPr>
          <p:cNvSpPr txBox="1"/>
          <p:nvPr/>
        </p:nvSpPr>
        <p:spPr>
          <a:xfrm>
            <a:off x="2586541" y="1453112"/>
            <a:ext cx="6932317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جميع مكونات نظام الحاسب المختلفة « مادية كانت </a:t>
            </a:r>
            <a:r>
              <a:rPr lang="ar-SA" sz="2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أو</a:t>
            </a:r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برمجية» يتم التعامل معها من خلال مجموعة من البرامج ، هذه البرامج مجتمعة تسمى نظام التشغيل، فعند قيامك بنقل </a:t>
            </a:r>
            <a:r>
              <a:rPr lang="ar-SA" sz="2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أحد</a:t>
            </a:r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الملفات من وحدة تخزين </a:t>
            </a:r>
            <a:r>
              <a:rPr lang="ar-SA" sz="2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إلى</a:t>
            </a:r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أخرى</a:t>
            </a:r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أو</a:t>
            </a:r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عند قيامك بتثبيت </a:t>
            </a:r>
            <a:r>
              <a:rPr lang="ar-SA" sz="2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أحد</a:t>
            </a:r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الأجهزة الملحقة بجهاز الحاسب كّالطابعة ونحوها </a:t>
            </a:r>
            <a:r>
              <a:rPr lang="ar-SA" sz="2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أو</a:t>
            </a:r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عند عملك على </a:t>
            </a:r>
            <a:r>
              <a:rPr lang="ar-SA" sz="2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أحد</a:t>
            </a:r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برامجك التطبيقية كمحرر النصوص </a:t>
            </a:r>
            <a:r>
              <a:rPr lang="ar-SA" sz="2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أو</a:t>
            </a:r>
            <a:r>
              <a:rPr lang="ar-SA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برنامج الرسام كل ذلك يتولى تشغيله وتنظيم مهامه نظام التشغيل.</a:t>
            </a:r>
            <a:endParaRPr lang="ar-SA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43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5718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864685" y="3224714"/>
              <a:ext cx="2814320" cy="40857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082193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9648733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73131" y="3219529"/>
              <a:ext cx="2408808" cy="4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نظام التشغيل</a:t>
              </a:r>
            </a:p>
          </p:txBody>
        </p:sp>
      </p:grpSp>
      <p:grpSp>
        <p:nvGrpSpPr>
          <p:cNvPr id="16" name="الإيجابيات">
            <a:extLst>
              <a:ext uri="{FF2B5EF4-FFF2-40B4-BE49-F238E27FC236}">
                <a16:creationId xmlns:a16="http://schemas.microsoft.com/office/drawing/2014/main" id="{60EC0AB8-CA61-414B-8857-2508F940A5FE}"/>
              </a:ext>
            </a:extLst>
          </p:cNvPr>
          <p:cNvGrpSpPr/>
          <p:nvPr/>
        </p:nvGrpSpPr>
        <p:grpSpPr>
          <a:xfrm>
            <a:off x="10526570" y="0"/>
            <a:ext cx="9808063" cy="6858000"/>
            <a:chOff x="2067560" y="-1"/>
            <a:chExt cx="10272352" cy="6858000"/>
          </a:xfrm>
        </p:grpSpPr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35845D0A-7539-4E8F-A621-B3BD5B13C241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606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مستطيل: زوايا علوية مستديرة 17">
              <a:extLst>
                <a:ext uri="{FF2B5EF4-FFF2-40B4-BE49-F238E27FC236}">
                  <a16:creationId xmlns:a16="http://schemas.microsoft.com/office/drawing/2014/main" id="{E7648F7D-C850-46A8-96D9-ED87549E6D20}"/>
                </a:ext>
              </a:extLst>
            </p:cNvPr>
            <p:cNvSpPr/>
            <p:nvPr/>
          </p:nvSpPr>
          <p:spPr>
            <a:xfrm rot="5400000">
              <a:off x="1017572" y="3071827"/>
              <a:ext cx="2814320" cy="714344"/>
            </a:xfrm>
            <a:prstGeom prst="round2SameRect">
              <a:avLst/>
            </a:prstGeom>
            <a:solidFill>
              <a:srgbClr val="60616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9" name="مثلث قائم الزاوية 18">
              <a:extLst>
                <a:ext uri="{FF2B5EF4-FFF2-40B4-BE49-F238E27FC236}">
                  <a16:creationId xmlns:a16="http://schemas.microsoft.com/office/drawing/2014/main" id="{02B67325-341E-4682-8D02-69D8A4F9EE7E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مثلث قائم الزاوية 19">
              <a:extLst>
                <a:ext uri="{FF2B5EF4-FFF2-40B4-BE49-F238E27FC236}">
                  <a16:creationId xmlns:a16="http://schemas.microsoft.com/office/drawing/2014/main" id="{72D0B9AC-E3FF-4FA9-9098-72C2B846A75B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7CA09BCA-93F1-4B24-A666-08BF92B472C6}"/>
              </a:ext>
            </a:extLst>
          </p:cNvPr>
          <p:cNvSpPr txBox="1"/>
          <p:nvPr/>
        </p:nvSpPr>
        <p:spPr>
          <a:xfrm>
            <a:off x="3078892" y="177859"/>
            <a:ext cx="7034820" cy="9233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ar-SA" sz="3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نظام التشغيل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6433113-72EE-4717-BEA3-D93FE168692F}"/>
              </a:ext>
            </a:extLst>
          </p:cNvPr>
          <p:cNvSpPr txBox="1"/>
          <p:nvPr/>
        </p:nvSpPr>
        <p:spPr>
          <a:xfrm>
            <a:off x="3120654" y="3035667"/>
            <a:ext cx="73284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ctr"/>
            <a:r>
              <a:rPr lang="ar-SA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وهذا يعني </a:t>
            </a:r>
            <a:r>
              <a:rPr lang="ar-SA" sz="24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أن</a:t>
            </a:r>
            <a:r>
              <a:rPr lang="ar-SA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نظام التشغيل هو </a:t>
            </a:r>
            <a:r>
              <a:rPr lang="ar-SA" sz="24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المسؤول</a:t>
            </a:r>
            <a:r>
              <a:rPr lang="ar-SA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عن تنظيم سير هذه العمليات </a:t>
            </a:r>
            <a:r>
              <a:rPr lang="ar-SA" sz="24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وإدارة</a:t>
            </a:r>
            <a:r>
              <a:rPr lang="ar-SA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مكونات جهاز الحاسب،</a:t>
            </a:r>
            <a:br>
              <a:rPr lang="ar-SA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SA" sz="2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وبالتالي فهو يمثل عصب الحياة بالنسبة له</a:t>
            </a:r>
            <a:endParaRPr lang="ar-SA" sz="4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C908FFCF-59D5-4A1B-A9EA-4E94D5AE4DB0}"/>
              </a:ext>
            </a:extLst>
          </p:cNvPr>
          <p:cNvSpPr txBox="1"/>
          <p:nvPr/>
        </p:nvSpPr>
        <p:spPr>
          <a:xfrm rot="16200000">
            <a:off x="9577747" y="3132202"/>
            <a:ext cx="26208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تعريف نظام التشغيل</a:t>
            </a:r>
          </a:p>
        </p:txBody>
      </p:sp>
    </p:spTree>
    <p:extLst>
      <p:ext uri="{BB962C8B-B14F-4D97-AF65-F5344CB8AC3E}">
        <p14:creationId xmlns:p14="http://schemas.microsoft.com/office/powerpoint/2010/main" val="14839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12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00973" y="3188427"/>
              <a:ext cx="2814320" cy="481147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108345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149050" y="0"/>
            <a:ext cx="17585261" cy="6858000"/>
            <a:chOff x="2067559" y="-1"/>
            <a:chExt cx="10272353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22492" y="3166907"/>
              <a:ext cx="2814320" cy="524185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51709" y="3303430"/>
              <a:ext cx="2408808" cy="26968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نظام التشغيل</a:t>
              </a:r>
            </a:p>
          </p:txBody>
        </p:sp>
      </p:grpSp>
      <p:grpSp>
        <p:nvGrpSpPr>
          <p:cNvPr id="16" name="الإيجابيات">
            <a:extLst>
              <a:ext uri="{FF2B5EF4-FFF2-40B4-BE49-F238E27FC236}">
                <a16:creationId xmlns:a16="http://schemas.microsoft.com/office/drawing/2014/main" id="{60EC0AB8-CA61-414B-8857-2508F940A5FE}"/>
              </a:ext>
            </a:extLst>
          </p:cNvPr>
          <p:cNvGrpSpPr/>
          <p:nvPr/>
        </p:nvGrpSpPr>
        <p:grpSpPr>
          <a:xfrm>
            <a:off x="10553195" y="0"/>
            <a:ext cx="9808063" cy="6858000"/>
            <a:chOff x="2067560" y="-1"/>
            <a:chExt cx="10272352" cy="6858000"/>
          </a:xfrm>
        </p:grpSpPr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35845D0A-7539-4E8F-A621-B3BD5B13C241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606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مستطيل: زوايا علوية مستديرة 17">
              <a:extLst>
                <a:ext uri="{FF2B5EF4-FFF2-40B4-BE49-F238E27FC236}">
                  <a16:creationId xmlns:a16="http://schemas.microsoft.com/office/drawing/2014/main" id="{E7648F7D-C850-46A8-96D9-ED87549E6D20}"/>
                </a:ext>
              </a:extLst>
            </p:cNvPr>
            <p:cNvSpPr/>
            <p:nvPr/>
          </p:nvSpPr>
          <p:spPr>
            <a:xfrm rot="5400000">
              <a:off x="1017572" y="3071827"/>
              <a:ext cx="2814320" cy="714344"/>
            </a:xfrm>
            <a:prstGeom prst="round2SameRect">
              <a:avLst/>
            </a:prstGeom>
            <a:solidFill>
              <a:srgbClr val="60616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9" name="مثلث قائم الزاوية 18">
              <a:extLst>
                <a:ext uri="{FF2B5EF4-FFF2-40B4-BE49-F238E27FC236}">
                  <a16:creationId xmlns:a16="http://schemas.microsoft.com/office/drawing/2014/main" id="{02B67325-341E-4682-8D02-69D8A4F9EE7E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مثلث قائم الزاوية 19">
              <a:extLst>
                <a:ext uri="{FF2B5EF4-FFF2-40B4-BE49-F238E27FC236}">
                  <a16:creationId xmlns:a16="http://schemas.microsoft.com/office/drawing/2014/main" id="{72D0B9AC-E3FF-4FA9-9098-72C2B846A75B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مربع نص 20">
              <a:extLst>
                <a:ext uri="{FF2B5EF4-FFF2-40B4-BE49-F238E27FC236}">
                  <a16:creationId xmlns:a16="http://schemas.microsoft.com/office/drawing/2014/main" id="{97DE2805-6A3D-4357-BE39-D0F4C53422E9}"/>
                </a:ext>
              </a:extLst>
            </p:cNvPr>
            <p:cNvSpPr txBox="1"/>
            <p:nvPr/>
          </p:nvSpPr>
          <p:spPr>
            <a:xfrm rot="16200000">
              <a:off x="1135854" y="3122731"/>
              <a:ext cx="2620836" cy="4190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0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تعريف نظام التشغيل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50" name="مستطيل ذو زوايا قطرية مستديرة 49">
            <a:extLst>
              <a:ext uri="{FF2B5EF4-FFF2-40B4-BE49-F238E27FC236}">
                <a16:creationId xmlns:a16="http://schemas.microsoft.com/office/drawing/2014/main" id="{76090888-3BEB-8444-B18F-EBDD9F224D59}"/>
              </a:ext>
            </a:extLst>
          </p:cNvPr>
          <p:cNvSpPr/>
          <p:nvPr/>
        </p:nvSpPr>
        <p:spPr>
          <a:xfrm>
            <a:off x="7510837" y="1924738"/>
            <a:ext cx="2687853" cy="500104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>
                <a:solidFill>
                  <a:srgbClr val="0D7077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نظام التشغيل </a:t>
            </a:r>
            <a:endParaRPr lang="ar-SA" sz="2400" b="1" dirty="0">
              <a:solidFill>
                <a:srgbClr val="0D7077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04C77805-1EC1-124F-9F8A-A7BD42DE76B1}"/>
              </a:ext>
            </a:extLst>
          </p:cNvPr>
          <p:cNvSpPr txBox="1"/>
          <p:nvPr/>
        </p:nvSpPr>
        <p:spPr>
          <a:xfrm>
            <a:off x="3542347" y="2584195"/>
            <a:ext cx="7328439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مجموعة من البرامج التي تقوم </a:t>
            </a:r>
            <a:r>
              <a:rPr lang="ar-SA" sz="48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بإدارة</a:t>
            </a:r>
            <a:r>
              <a:rPr lang="ar-SA" sz="4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جهاز الحاسب وتتحكم في عمل المكونات المادية والتطبيقات</a:t>
            </a:r>
            <a:endParaRPr lang="ar-SA" sz="6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702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02 0 L -0.6803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113589" y="-1"/>
            <a:ext cx="11964822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83565" y="3105834"/>
              <a:ext cx="2814320" cy="64633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203397" y="3160818"/>
              <a:ext cx="2408808" cy="5549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164291" y="0"/>
            <a:ext cx="10840147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222929" y="3161197"/>
              <a:ext cx="2408808" cy="55414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2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نظام التشغيل</a:t>
              </a:r>
            </a:p>
          </p:txBody>
        </p:sp>
      </p:grpSp>
      <p:grpSp>
        <p:nvGrpSpPr>
          <p:cNvPr id="16" name="الإيجابيات">
            <a:extLst>
              <a:ext uri="{FF2B5EF4-FFF2-40B4-BE49-F238E27FC236}">
                <a16:creationId xmlns:a16="http://schemas.microsoft.com/office/drawing/2014/main" id="{60EC0AB8-CA61-414B-8857-2508F940A5FE}"/>
              </a:ext>
            </a:extLst>
          </p:cNvPr>
          <p:cNvGrpSpPr/>
          <p:nvPr/>
        </p:nvGrpSpPr>
        <p:grpSpPr>
          <a:xfrm>
            <a:off x="2074870" y="0"/>
            <a:ext cx="9808063" cy="6858000"/>
            <a:chOff x="2067560" y="-1"/>
            <a:chExt cx="10272352" cy="6858000"/>
          </a:xfrm>
        </p:grpSpPr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35845D0A-7539-4E8F-A621-B3BD5B13C241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606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مستطيل: زوايا علوية مستديرة 17">
              <a:extLst>
                <a:ext uri="{FF2B5EF4-FFF2-40B4-BE49-F238E27FC236}">
                  <a16:creationId xmlns:a16="http://schemas.microsoft.com/office/drawing/2014/main" id="{E7648F7D-C850-46A8-96D9-ED87549E6D20}"/>
                </a:ext>
              </a:extLst>
            </p:cNvPr>
            <p:cNvSpPr/>
            <p:nvPr/>
          </p:nvSpPr>
          <p:spPr>
            <a:xfrm rot="5400000">
              <a:off x="1017572" y="3071827"/>
              <a:ext cx="2814320" cy="714344"/>
            </a:xfrm>
            <a:prstGeom prst="round2SameRect">
              <a:avLst/>
            </a:prstGeom>
            <a:solidFill>
              <a:srgbClr val="60616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9" name="مثلث قائم الزاوية 18">
              <a:extLst>
                <a:ext uri="{FF2B5EF4-FFF2-40B4-BE49-F238E27FC236}">
                  <a16:creationId xmlns:a16="http://schemas.microsoft.com/office/drawing/2014/main" id="{02B67325-341E-4682-8D02-69D8A4F9EE7E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مثلث قائم الزاوية 19">
              <a:extLst>
                <a:ext uri="{FF2B5EF4-FFF2-40B4-BE49-F238E27FC236}">
                  <a16:creationId xmlns:a16="http://schemas.microsoft.com/office/drawing/2014/main" id="{72D0B9AC-E3FF-4FA9-9098-72C2B846A75B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31232" y="0"/>
            <a:ext cx="8480765" cy="6858000"/>
            <a:chOff x="2053279" y="-1"/>
            <a:chExt cx="10286633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3042674"/>
              <a:ext cx="2408808" cy="7911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CDBF737B-532F-47C4-A258-31FB6FE9779E}"/>
              </a:ext>
            </a:extLst>
          </p:cNvPr>
          <p:cNvSpPr txBox="1"/>
          <p:nvPr/>
        </p:nvSpPr>
        <p:spPr>
          <a:xfrm>
            <a:off x="5772706" y="2886552"/>
            <a:ext cx="5495869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9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تمت بحمد الله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B34D1CD8-B932-479F-B0FC-8580E324F526}"/>
              </a:ext>
            </a:extLst>
          </p:cNvPr>
          <p:cNvSpPr txBox="1"/>
          <p:nvPr/>
        </p:nvSpPr>
        <p:spPr>
          <a:xfrm rot="16200000">
            <a:off x="1159591" y="3205354"/>
            <a:ext cx="26208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تعريف نظام التشغيل</a:t>
            </a:r>
          </a:p>
        </p:txBody>
      </p:sp>
    </p:spTree>
    <p:extLst>
      <p:ext uri="{BB962C8B-B14F-4D97-AF65-F5344CB8AC3E}">
        <p14:creationId xmlns:p14="http://schemas.microsoft.com/office/powerpoint/2010/main" val="42582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5522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184</Words>
  <Application>Microsoft Macintosh PowerPoint</Application>
  <PresentationFormat>شاشة عريضة</PresentationFormat>
  <Paragraphs>31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1" baseType="lpstr">
      <vt:lpstr>Calibri Light</vt:lpstr>
      <vt:lpstr>Cairo</vt:lpstr>
      <vt:lpstr>Calibri</vt:lpstr>
      <vt:lpstr>Sakkal Majalla</vt:lpstr>
      <vt:lpstr>Arial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IBRAHIM MOHAMMED</dc:creator>
  <cp:lastModifiedBy>عبدالعزيز محمد بن احمد الحصحوص</cp:lastModifiedBy>
  <cp:revision>87</cp:revision>
  <dcterms:created xsi:type="dcterms:W3CDTF">2020-09-06T11:32:13Z</dcterms:created>
  <dcterms:modified xsi:type="dcterms:W3CDTF">2021-03-18T01:22:36Z</dcterms:modified>
</cp:coreProperties>
</file>