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588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8790" y="355600"/>
            <a:ext cx="61544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079" y="3845559"/>
            <a:ext cx="12181840" cy="96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038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24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500" y="5410200"/>
            <a:ext cx="1727200" cy="965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130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8790" y="355600"/>
            <a:ext cx="61544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5850" y="2978150"/>
            <a:ext cx="8035290" cy="355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o.e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pais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pinterest.es/" TargetMode="External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xtblog.e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2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500" y="5410200"/>
              <a:ext cx="1727200" cy="965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42100" y="1907539"/>
            <a:ext cx="5279390" cy="14427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  <a:tabLst>
                <a:tab pos="2981960" algn="l"/>
              </a:tabLst>
            </a:pPr>
            <a:r>
              <a:rPr sz="4800" dirty="0">
                <a:solidFill>
                  <a:srgbClr val="203864"/>
                </a:solidFill>
              </a:rPr>
              <a:t>Publicidad	aplicada</a:t>
            </a:r>
            <a:endParaRPr sz="4800" dirty="0"/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2400" dirty="0">
                <a:solidFill>
                  <a:srgbClr val="203864"/>
                </a:solidFill>
              </a:rPr>
              <a:t>Curso</a:t>
            </a:r>
            <a:r>
              <a:rPr sz="2400" spc="-50" dirty="0">
                <a:solidFill>
                  <a:srgbClr val="203864"/>
                </a:solidFill>
              </a:rPr>
              <a:t> </a:t>
            </a:r>
            <a:r>
              <a:rPr sz="2400" dirty="0">
                <a:solidFill>
                  <a:srgbClr val="203864"/>
                </a:solidFill>
              </a:rPr>
              <a:t>2021-2022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086600" y="4144771"/>
            <a:ext cx="4391660" cy="89725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solidFill>
                  <a:srgbClr val="203864"/>
                </a:solidFill>
                <a:latin typeface="Arial"/>
                <a:cs typeface="Arial"/>
              </a:rPr>
              <a:t>Cristina</a:t>
            </a:r>
            <a:r>
              <a:rPr sz="2400" spc="-2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03864"/>
                </a:solidFill>
                <a:latin typeface="Arial"/>
                <a:cs typeface="Arial"/>
              </a:rPr>
              <a:t>Muñiz</a:t>
            </a:r>
            <a:r>
              <a:rPr sz="2400" spc="-2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03864"/>
                </a:solidFill>
                <a:latin typeface="Arial"/>
                <a:cs typeface="Arial"/>
              </a:rPr>
              <a:t>Cepeda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203864"/>
                </a:solidFill>
                <a:latin typeface="Arial"/>
                <a:cs typeface="Arial"/>
              </a:rPr>
              <a:t>(cristina.muniz@pdi.atlanticomedio.es)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355600"/>
            <a:ext cx="6990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Agentes</a:t>
            </a:r>
            <a:r>
              <a:rPr dirty="0"/>
              <a:t> de</a:t>
            </a:r>
            <a:r>
              <a:rPr spc="5" dirty="0"/>
              <a:t> </a:t>
            </a:r>
            <a:r>
              <a:rPr dirty="0"/>
              <a:t>la</a:t>
            </a:r>
            <a:r>
              <a:rPr spc="5" dirty="0"/>
              <a:t> </a:t>
            </a:r>
            <a:r>
              <a:rPr spc="-5" dirty="0"/>
              <a:t>industria</a:t>
            </a:r>
            <a:r>
              <a:rPr spc="5" dirty="0"/>
              <a:t> </a:t>
            </a:r>
            <a:r>
              <a:rPr spc="-5" dirty="0"/>
              <a:t>publicitaria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83079"/>
            <a:ext cx="11378565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279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Son </a:t>
            </a:r>
            <a:r>
              <a:rPr sz="2200" spc="-5" dirty="0">
                <a:latin typeface="Arial"/>
                <a:cs typeface="Arial"/>
              </a:rPr>
              <a:t>todos </a:t>
            </a:r>
            <a:r>
              <a:rPr sz="2200" dirty="0">
                <a:latin typeface="Arial"/>
                <a:cs typeface="Arial"/>
              </a:rPr>
              <a:t>aquellos </a:t>
            </a:r>
            <a:r>
              <a:rPr sz="2200" spc="-5" dirty="0">
                <a:latin typeface="Arial"/>
                <a:cs typeface="Arial"/>
              </a:rPr>
              <a:t>actores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participan</a:t>
            </a:r>
            <a:r>
              <a:rPr sz="2200" dirty="0">
                <a:latin typeface="Arial"/>
                <a:cs typeface="Arial"/>
              </a:rPr>
              <a:t> 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 creación, producción y </a:t>
            </a:r>
            <a:r>
              <a:rPr sz="2200" spc="-5" dirty="0">
                <a:latin typeface="Arial"/>
                <a:cs typeface="Arial"/>
              </a:rPr>
              <a:t>difusión</a:t>
            </a:r>
            <a:r>
              <a:rPr sz="2200" dirty="0">
                <a:latin typeface="Arial"/>
                <a:cs typeface="Arial"/>
              </a:rPr>
              <a:t> de las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campañas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publicitarias: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latin typeface="Arial"/>
                <a:cs typeface="Arial"/>
              </a:rPr>
              <a:t>Anunciantes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empresas, </a:t>
            </a:r>
            <a:r>
              <a:rPr sz="2200" spc="-5" dirty="0">
                <a:latin typeface="Arial"/>
                <a:cs typeface="Arial"/>
              </a:rPr>
              <a:t>instituciones,</a:t>
            </a:r>
            <a:r>
              <a:rPr sz="2200" dirty="0">
                <a:latin typeface="Arial"/>
                <a:cs typeface="Arial"/>
              </a:rPr>
              <a:t> marcas 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patrocinan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 publicidad.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spc="-5" dirty="0">
                <a:latin typeface="Arial"/>
                <a:cs typeface="Arial"/>
              </a:rPr>
              <a:t>Agencias</a:t>
            </a:r>
            <a:r>
              <a:rPr sz="2200" b="1" dirty="0">
                <a:latin typeface="Arial"/>
                <a:cs typeface="Arial"/>
              </a:rPr>
              <a:t> de </a:t>
            </a:r>
            <a:r>
              <a:rPr sz="2200" b="1" spc="-5" dirty="0">
                <a:latin typeface="Arial"/>
                <a:cs typeface="Arial"/>
              </a:rPr>
              <a:t>publicidad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empresas que se dedican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25" dirty="0">
                <a:latin typeface="Arial"/>
                <a:cs typeface="Arial"/>
              </a:rPr>
              <a:t>crear,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preparar,</a:t>
            </a:r>
            <a:r>
              <a:rPr sz="2200" dirty="0">
                <a:latin typeface="Arial"/>
                <a:cs typeface="Arial"/>
              </a:rPr>
              <a:t> programar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ejecutar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dirty="0">
                <a:latin typeface="Arial"/>
                <a:cs typeface="Arial"/>
              </a:rPr>
              <a:t>publicidad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cuenta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-5" dirty="0">
                <a:latin typeface="Arial"/>
                <a:cs typeface="Arial"/>
              </a:rPr>
              <a:t> anunciante.</a:t>
            </a:r>
            <a:endParaRPr sz="2200">
              <a:latin typeface="Arial"/>
              <a:cs typeface="Arial"/>
            </a:endParaRPr>
          </a:p>
          <a:p>
            <a:pPr marL="12700" marR="344805">
              <a:lnSpc>
                <a:spcPct val="117400"/>
              </a:lnSpc>
              <a:spcBef>
                <a:spcPts val="1200"/>
              </a:spcBef>
            </a:pPr>
            <a:r>
              <a:rPr sz="2200" b="1" spc="-5" dirty="0">
                <a:latin typeface="Arial"/>
                <a:cs typeface="Arial"/>
              </a:rPr>
              <a:t>Proveedores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servicios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profesionales</a:t>
            </a:r>
            <a:r>
              <a:rPr sz="2200" dirty="0">
                <a:latin typeface="Arial"/>
                <a:cs typeface="Arial"/>
              </a:rPr>
              <a:t> 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empresas que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colaboran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anunciantes</a:t>
            </a:r>
            <a:r>
              <a:rPr sz="2200" dirty="0">
                <a:latin typeface="Arial"/>
                <a:cs typeface="Arial"/>
              </a:rPr>
              <a:t> y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agencias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preparación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materiales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necesarios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publicidad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(diseñadores,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imprentas, fotógrafos…).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latin typeface="Arial"/>
                <a:cs typeface="Arial"/>
              </a:rPr>
              <a:t>Medios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canales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comunicación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donde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incluir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publicidad.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355600"/>
            <a:ext cx="6990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Agentes</a:t>
            </a:r>
            <a:r>
              <a:rPr dirty="0"/>
              <a:t> de</a:t>
            </a:r>
            <a:r>
              <a:rPr spc="5" dirty="0"/>
              <a:t> </a:t>
            </a:r>
            <a:r>
              <a:rPr dirty="0"/>
              <a:t>la</a:t>
            </a:r>
            <a:r>
              <a:rPr spc="5" dirty="0"/>
              <a:t> </a:t>
            </a:r>
            <a:r>
              <a:rPr spc="-5" dirty="0"/>
              <a:t>industria</a:t>
            </a:r>
            <a:r>
              <a:rPr spc="5" dirty="0"/>
              <a:t> </a:t>
            </a:r>
            <a:r>
              <a:rPr spc="-5" dirty="0"/>
              <a:t>publicitaria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00" y="1683609"/>
            <a:ext cx="6235700" cy="3841115"/>
            <a:chOff x="12700" y="1683609"/>
            <a:chExt cx="6235700" cy="3841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2184400"/>
              <a:ext cx="6235700" cy="3340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520" y="1683609"/>
              <a:ext cx="5420360" cy="558800"/>
            </a:xfrm>
            <a:custGeom>
              <a:avLst/>
              <a:gdLst/>
              <a:ahLst/>
              <a:cxnLst/>
              <a:rect l="l" t="t" r="r" b="b"/>
              <a:pathLst>
                <a:path w="5420360" h="558800">
                  <a:moveTo>
                    <a:pt x="5420222" y="0"/>
                  </a:moveTo>
                  <a:lnTo>
                    <a:pt x="0" y="0"/>
                  </a:lnTo>
                  <a:lnTo>
                    <a:pt x="0" y="558800"/>
                  </a:lnTo>
                  <a:lnTo>
                    <a:pt x="5420222" y="558800"/>
                  </a:lnTo>
                  <a:lnTo>
                    <a:pt x="5420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100" y="1655229"/>
            <a:ext cx="11586845" cy="31508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b="1" spc="5" dirty="0">
                <a:solidFill>
                  <a:srgbClr val="002060"/>
                </a:solidFill>
                <a:latin typeface="Arial"/>
                <a:cs typeface="Arial"/>
              </a:rPr>
              <a:t>Anuncio</a:t>
            </a:r>
            <a:r>
              <a:rPr sz="265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50" b="1" spc="5" dirty="0">
                <a:solidFill>
                  <a:srgbClr val="002060"/>
                </a:solidFill>
                <a:latin typeface="Arial"/>
                <a:cs typeface="Arial"/>
              </a:rPr>
              <a:t>Lotería</a:t>
            </a:r>
            <a:r>
              <a:rPr sz="265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50" b="1" spc="5" dirty="0">
                <a:solidFill>
                  <a:srgbClr val="002060"/>
                </a:solidFill>
                <a:latin typeface="Arial"/>
                <a:cs typeface="Arial"/>
              </a:rPr>
              <a:t>de</a:t>
            </a:r>
            <a:r>
              <a:rPr sz="2650" b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50" b="1" spc="5" dirty="0">
                <a:solidFill>
                  <a:srgbClr val="002060"/>
                </a:solidFill>
                <a:latin typeface="Arial"/>
                <a:cs typeface="Arial"/>
              </a:rPr>
              <a:t>Navidad</a:t>
            </a:r>
            <a:r>
              <a:rPr sz="265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50" b="1" spc="5" dirty="0">
                <a:solidFill>
                  <a:srgbClr val="002060"/>
                </a:solidFill>
                <a:latin typeface="Arial"/>
                <a:cs typeface="Arial"/>
              </a:rPr>
              <a:t>2019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50">
              <a:latin typeface="Arial"/>
              <a:cs typeface="Arial"/>
            </a:endParaRPr>
          </a:p>
          <a:p>
            <a:pPr marL="60452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Anunciante</a:t>
            </a:r>
            <a:r>
              <a:rPr sz="2200" spc="-5" dirty="0">
                <a:latin typeface="Arial"/>
                <a:cs typeface="Arial"/>
              </a:rPr>
              <a:t>: Loterías</a:t>
            </a:r>
            <a:r>
              <a:rPr sz="2200" dirty="0">
                <a:latin typeface="Arial"/>
                <a:cs typeface="Arial"/>
              </a:rPr>
              <a:t> y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Apuestas</a:t>
            </a:r>
            <a:r>
              <a:rPr sz="2200" dirty="0">
                <a:latin typeface="Arial"/>
                <a:cs typeface="Arial"/>
              </a:rPr>
              <a:t> del </a:t>
            </a:r>
            <a:r>
              <a:rPr sz="2200" spc="-5" dirty="0">
                <a:latin typeface="Arial"/>
                <a:cs typeface="Arial"/>
              </a:rPr>
              <a:t>Estado</a:t>
            </a:r>
            <a:endParaRPr sz="2200">
              <a:latin typeface="Arial"/>
              <a:cs typeface="Arial"/>
            </a:endParaRPr>
          </a:p>
          <a:p>
            <a:pPr marL="6045200">
              <a:lnSpc>
                <a:spcPct val="100000"/>
              </a:lnSpc>
              <a:spcBef>
                <a:spcPts val="1360"/>
              </a:spcBef>
            </a:pPr>
            <a:r>
              <a:rPr sz="2200" b="1" spc="-5" dirty="0">
                <a:latin typeface="Arial"/>
                <a:cs typeface="Arial"/>
              </a:rPr>
              <a:t>Agencia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Contrapunto </a:t>
            </a:r>
            <a:r>
              <a:rPr sz="2200" dirty="0">
                <a:latin typeface="Arial"/>
                <a:cs typeface="Arial"/>
              </a:rPr>
              <a:t>BBDO</a:t>
            </a:r>
            <a:endParaRPr sz="2200">
              <a:latin typeface="Arial"/>
              <a:cs typeface="Arial"/>
            </a:endParaRPr>
          </a:p>
          <a:p>
            <a:pPr marL="6045200" marR="625475">
              <a:lnSpc>
                <a:spcPct val="106100"/>
              </a:lnSpc>
              <a:spcBef>
                <a:spcPts val="1195"/>
              </a:spcBef>
            </a:pPr>
            <a:r>
              <a:rPr sz="2200" b="1" spc="-5" dirty="0">
                <a:latin typeface="Arial"/>
                <a:cs typeface="Arial"/>
              </a:rPr>
              <a:t>Proveedores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servicios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Productora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Pueblo</a:t>
            </a:r>
            <a:r>
              <a:rPr sz="2200" spc="-5" dirty="0">
                <a:latin typeface="Arial"/>
                <a:cs typeface="Arial"/>
              </a:rPr>
              <a:t> Films (entre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otros).</a:t>
            </a:r>
            <a:endParaRPr sz="2200">
              <a:latin typeface="Arial"/>
              <a:cs typeface="Arial"/>
            </a:endParaRPr>
          </a:p>
          <a:p>
            <a:pPr marL="6045200">
              <a:lnSpc>
                <a:spcPct val="100000"/>
              </a:lnSpc>
              <a:spcBef>
                <a:spcPts val="1360"/>
              </a:spcBef>
            </a:pPr>
            <a:r>
              <a:rPr sz="2200" b="1" spc="-5" dirty="0">
                <a:latin typeface="Arial"/>
                <a:cs typeface="Arial"/>
              </a:rPr>
              <a:t>Medios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Televisión</a:t>
            </a:r>
            <a:r>
              <a:rPr sz="2200" spc="-5" dirty="0">
                <a:latin typeface="Arial"/>
                <a:cs typeface="Arial"/>
              </a:rPr>
              <a:t> (entre otros).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6200" y="5575300"/>
            <a:ext cx="2171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Fuente: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  <a:hlinkClick r:id="rId3"/>
              </a:rPr>
              <a:t>www.publico.es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52400"/>
            <a:ext cx="650748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110"/>
              </a:lnSpc>
              <a:spcBef>
                <a:spcPts val="100"/>
              </a:spcBef>
            </a:pPr>
            <a:r>
              <a:rPr spc="-5" dirty="0"/>
              <a:t>Inversión publicitaria</a:t>
            </a:r>
            <a:r>
              <a:rPr dirty="0"/>
              <a:t> en España</a:t>
            </a:r>
          </a:p>
          <a:p>
            <a:pPr marL="3175" algn="ctr">
              <a:lnSpc>
                <a:spcPts val="3390"/>
              </a:lnSpc>
            </a:pPr>
            <a:r>
              <a:rPr sz="3000" spc="-5" dirty="0"/>
              <a:t>Fuente:</a:t>
            </a:r>
            <a:r>
              <a:rPr sz="3000" spc="-10" dirty="0"/>
              <a:t> </a:t>
            </a:r>
            <a:r>
              <a:rPr sz="3000" spc="-5" dirty="0"/>
              <a:t>Estudio Infoadex</a:t>
            </a:r>
            <a:r>
              <a:rPr sz="3000" spc="-10" dirty="0"/>
              <a:t> </a:t>
            </a:r>
            <a:r>
              <a:rPr sz="3000" dirty="0"/>
              <a:t>2021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1549400"/>
            <a:ext cx="5778500" cy="3848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894" y="1549400"/>
            <a:ext cx="5867205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52400"/>
            <a:ext cx="650748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110"/>
              </a:lnSpc>
              <a:spcBef>
                <a:spcPts val="100"/>
              </a:spcBef>
            </a:pPr>
            <a:r>
              <a:rPr spc="-5" dirty="0"/>
              <a:t>Inversión publicitaria</a:t>
            </a:r>
            <a:r>
              <a:rPr dirty="0"/>
              <a:t> en España</a:t>
            </a:r>
          </a:p>
          <a:p>
            <a:pPr marL="3175" algn="ctr">
              <a:lnSpc>
                <a:spcPts val="3390"/>
              </a:lnSpc>
            </a:pPr>
            <a:r>
              <a:rPr sz="3000" spc="-5" dirty="0"/>
              <a:t>Fuente:</a:t>
            </a:r>
            <a:r>
              <a:rPr sz="3000" spc="-10" dirty="0"/>
              <a:t> </a:t>
            </a:r>
            <a:r>
              <a:rPr sz="3000" spc="-5" dirty="0"/>
              <a:t>Estudio Infoadex</a:t>
            </a:r>
            <a:r>
              <a:rPr sz="3000" spc="-10" dirty="0"/>
              <a:t> </a:t>
            </a:r>
            <a:r>
              <a:rPr sz="3000" dirty="0"/>
              <a:t>2021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008" y="1531585"/>
            <a:ext cx="5655553" cy="53264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2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500" y="5410200"/>
              <a:ext cx="1727200" cy="965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85100" y="2514600"/>
            <a:ext cx="3550285" cy="14173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17500" marR="5080" indent="-304800">
              <a:lnSpc>
                <a:spcPts val="5200"/>
              </a:lnSpc>
              <a:spcBef>
                <a:spcPts val="740"/>
              </a:spcBef>
              <a:tabLst>
                <a:tab pos="859790" algn="l"/>
              </a:tabLst>
            </a:pPr>
            <a:r>
              <a:rPr sz="4800" dirty="0">
                <a:solidFill>
                  <a:srgbClr val="203864"/>
                </a:solidFill>
              </a:rPr>
              <a:t>La	es</a:t>
            </a:r>
            <a:r>
              <a:rPr sz="4800" spc="-5" dirty="0">
                <a:solidFill>
                  <a:srgbClr val="203864"/>
                </a:solidFill>
              </a:rPr>
              <a:t>t</a:t>
            </a:r>
            <a:r>
              <a:rPr sz="4800" dirty="0">
                <a:solidFill>
                  <a:srgbClr val="203864"/>
                </a:solidFill>
              </a:rPr>
              <a:t>ra</a:t>
            </a:r>
            <a:r>
              <a:rPr sz="4800" spc="-5" dirty="0">
                <a:solidFill>
                  <a:srgbClr val="203864"/>
                </a:solidFill>
              </a:rPr>
              <a:t>t</a:t>
            </a:r>
            <a:r>
              <a:rPr sz="4800" dirty="0">
                <a:solidFill>
                  <a:srgbClr val="203864"/>
                </a:solidFill>
              </a:rPr>
              <a:t>egia  </a:t>
            </a:r>
            <a:r>
              <a:rPr sz="4800" spc="-5" dirty="0">
                <a:solidFill>
                  <a:srgbClr val="203864"/>
                </a:solidFill>
              </a:rPr>
              <a:t>publicitaria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55600"/>
            <a:ext cx="498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5" dirty="0"/>
              <a:t> estrategia</a:t>
            </a:r>
            <a:r>
              <a:rPr dirty="0"/>
              <a:t> </a:t>
            </a:r>
            <a:r>
              <a:rPr spc="-5" dirty="0"/>
              <a:t>publicitaria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70379"/>
            <a:ext cx="11628120" cy="472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La </a:t>
            </a:r>
            <a:r>
              <a:rPr sz="2200" spc="-5" dirty="0">
                <a:latin typeface="Arial"/>
                <a:cs typeface="Arial"/>
              </a:rPr>
              <a:t>estrategia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publicitaria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 un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plan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acción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tiene</a:t>
            </a:r>
            <a:r>
              <a:rPr sz="2200" dirty="0">
                <a:latin typeface="Arial"/>
                <a:cs typeface="Arial"/>
              </a:rPr>
              <a:t> como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objetivo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diseñar una campaña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 nos </a:t>
            </a:r>
            <a:r>
              <a:rPr sz="2200" spc="-5" dirty="0">
                <a:latin typeface="Arial"/>
                <a:cs typeface="Arial"/>
              </a:rPr>
              <a:t>permita </a:t>
            </a:r>
            <a:r>
              <a:rPr sz="2200" dirty="0">
                <a:latin typeface="Arial"/>
                <a:cs typeface="Arial"/>
              </a:rPr>
              <a:t>lograr una </a:t>
            </a:r>
            <a:r>
              <a:rPr sz="2200" spc="-5" dirty="0">
                <a:latin typeface="Arial"/>
                <a:cs typeface="Arial"/>
              </a:rPr>
              <a:t>respuesta concreta, </a:t>
            </a:r>
            <a:r>
              <a:rPr sz="2200" dirty="0">
                <a:latin typeface="Arial"/>
                <a:cs typeface="Arial"/>
              </a:rPr>
              <a:t>la que queremos provocar en el público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objetivo.</a:t>
            </a:r>
            <a:endParaRPr sz="2200">
              <a:latin typeface="Arial"/>
              <a:cs typeface="Arial"/>
            </a:endParaRPr>
          </a:p>
          <a:p>
            <a:pPr marL="12700" marR="34925">
              <a:lnSpc>
                <a:spcPct val="1174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Una </a:t>
            </a:r>
            <a:r>
              <a:rPr sz="2200" b="1" spc="-5" dirty="0">
                <a:latin typeface="Arial"/>
                <a:cs typeface="Arial"/>
              </a:rPr>
              <a:t>campaña publicitaria </a:t>
            </a:r>
            <a:r>
              <a:rPr sz="2200" dirty="0">
                <a:latin typeface="Arial"/>
                <a:cs typeface="Arial"/>
              </a:rPr>
              <a:t>es un </a:t>
            </a:r>
            <a:r>
              <a:rPr sz="2200" spc="-5" dirty="0">
                <a:latin typeface="Arial"/>
                <a:cs typeface="Arial"/>
              </a:rPr>
              <a:t>conjunto </a:t>
            </a:r>
            <a:r>
              <a:rPr sz="2200" dirty="0">
                <a:latin typeface="Arial"/>
                <a:cs typeface="Arial"/>
              </a:rPr>
              <a:t>de inserciones realizadas en uno o en varios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medios </a:t>
            </a:r>
            <a:r>
              <a:rPr sz="2200" spc="-5" dirty="0">
                <a:latin typeface="Arial"/>
                <a:cs typeface="Arial"/>
              </a:rPr>
              <a:t>durante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periodo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específico.</a:t>
            </a:r>
            <a:r>
              <a:rPr sz="2200" dirty="0">
                <a:latin typeface="Arial"/>
                <a:cs typeface="Arial"/>
              </a:rPr>
              <a:t> 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acción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publicitaria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destinada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promoción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-5" dirty="0">
                <a:latin typeface="Arial"/>
                <a:cs typeface="Arial"/>
              </a:rPr>
              <a:t> producto, </a:t>
            </a:r>
            <a:r>
              <a:rPr sz="2200" dirty="0">
                <a:latin typeface="Arial"/>
                <a:cs typeface="Arial"/>
              </a:rPr>
              <a:t>servicio o marca.</a:t>
            </a:r>
            <a:endParaRPr sz="2200">
              <a:latin typeface="Arial"/>
              <a:cs typeface="Arial"/>
            </a:endParaRPr>
          </a:p>
          <a:p>
            <a:pPr marL="12700" marR="3237230">
              <a:lnSpc>
                <a:spcPct val="162900"/>
              </a:lnSpc>
            </a:pPr>
            <a:r>
              <a:rPr sz="2200" spc="-5" dirty="0">
                <a:latin typeface="Arial"/>
                <a:cs typeface="Arial"/>
              </a:rPr>
              <a:t>Dentro</a:t>
            </a:r>
            <a:r>
              <a:rPr sz="2200" dirty="0">
                <a:latin typeface="Arial"/>
                <a:cs typeface="Arial"/>
              </a:rPr>
              <a:t> 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estrategia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publicitaria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distinguen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3 </a:t>
            </a:r>
            <a:r>
              <a:rPr sz="2200" b="1" spc="-5" dirty="0">
                <a:latin typeface="Arial"/>
                <a:cs typeface="Arial"/>
              </a:rPr>
              <a:t>fases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Estrategia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contenido </a:t>
            </a:r>
            <a:r>
              <a:rPr sz="2200" dirty="0">
                <a:latin typeface="Arial"/>
                <a:cs typeface="Arial"/>
              </a:rPr>
              <a:t>(copy </a:t>
            </a:r>
            <a:r>
              <a:rPr sz="2200" spc="-5" dirty="0">
                <a:latin typeface="Arial"/>
                <a:cs typeface="Arial"/>
              </a:rPr>
              <a:t>strategy): Qué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anunciar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 </a:t>
            </a:r>
            <a:r>
              <a:rPr sz="2200" spc="-5" dirty="0">
                <a:latin typeface="Arial"/>
                <a:cs typeface="Arial"/>
              </a:rPr>
              <a:t>Qué</a:t>
            </a:r>
            <a:r>
              <a:rPr sz="2200" dirty="0">
                <a:latin typeface="Arial"/>
                <a:cs typeface="Arial"/>
              </a:rPr>
              <a:t> decir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Estrategia creativa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Cómo anunciarlo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Cómo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decirlo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latin typeface="Arial"/>
                <a:cs typeface="Arial"/>
              </a:rPr>
              <a:t>Estrategia de medios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Dónde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cuándo anunciarlo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Dónde 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cuándo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decirlo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6800" y="355600"/>
            <a:ext cx="498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estrategia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publicitaria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1770379"/>
            <a:ext cx="11504295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punto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partida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establece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entrega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</a:t>
            </a:r>
            <a:r>
              <a:rPr sz="2200" i="1" spc="-5" dirty="0">
                <a:latin typeface="Arial"/>
                <a:cs typeface="Arial"/>
              </a:rPr>
              <a:t>briefing</a:t>
            </a:r>
            <a:r>
              <a:rPr sz="2200" spc="-5" dirty="0">
                <a:latin typeface="Arial"/>
                <a:cs typeface="Arial"/>
              </a:rPr>
              <a:t>”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por </a:t>
            </a:r>
            <a:r>
              <a:rPr sz="2200" spc="-5" dirty="0">
                <a:latin typeface="Arial"/>
                <a:cs typeface="Arial"/>
              </a:rPr>
              <a:t>parte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anunciante.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trata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 </a:t>
            </a:r>
            <a:r>
              <a:rPr sz="2200" spc="-5" dirty="0">
                <a:latin typeface="Arial"/>
                <a:cs typeface="Arial"/>
              </a:rPr>
              <a:t>documento</a:t>
            </a:r>
            <a:r>
              <a:rPr sz="2200" dirty="0">
                <a:latin typeface="Arial"/>
                <a:cs typeface="Arial"/>
              </a:rPr>
              <a:t> en el que 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anunciante</a:t>
            </a:r>
            <a:r>
              <a:rPr sz="2200" dirty="0">
                <a:latin typeface="Arial"/>
                <a:cs typeface="Arial"/>
              </a:rPr>
              <a:t> debe </a:t>
            </a:r>
            <a:r>
              <a:rPr sz="2200" spc="-5" dirty="0">
                <a:latin typeface="Arial"/>
                <a:cs typeface="Arial"/>
              </a:rPr>
              <a:t>transmitir </a:t>
            </a:r>
            <a:r>
              <a:rPr sz="2200" dirty="0">
                <a:latin typeface="Arial"/>
                <a:cs typeface="Arial"/>
              </a:rPr>
              <a:t>a la agencia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 publicidad las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directrices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desarrollar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campaña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publicidad.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0" y="355600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spc="-60" dirty="0"/>
              <a:t> </a:t>
            </a:r>
            <a:r>
              <a:rPr spc="-5" dirty="0"/>
              <a:t>briefing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70379"/>
            <a:ext cx="11598275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briefing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 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documento,</a:t>
            </a:r>
            <a:r>
              <a:rPr sz="2200" dirty="0">
                <a:latin typeface="Arial"/>
                <a:cs typeface="Arial"/>
              </a:rPr>
              <a:t> elaborado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generalmente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anunciante,</a:t>
            </a:r>
            <a:r>
              <a:rPr sz="2200" dirty="0">
                <a:latin typeface="Arial"/>
                <a:cs typeface="Arial"/>
              </a:rPr>
              <a:t> 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través</a:t>
            </a:r>
            <a:r>
              <a:rPr sz="2200" dirty="0">
                <a:latin typeface="Arial"/>
                <a:cs typeface="Arial"/>
              </a:rPr>
              <a:t> del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cual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éste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transmite </a:t>
            </a:r>
            <a:r>
              <a:rPr sz="2200" dirty="0">
                <a:latin typeface="Arial"/>
                <a:cs typeface="Arial"/>
              </a:rPr>
              <a:t>a la agencia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qué </a:t>
            </a:r>
            <a:r>
              <a:rPr sz="2200" b="1" spc="-5" dirty="0">
                <a:latin typeface="Arial"/>
                <a:cs typeface="Arial"/>
              </a:rPr>
              <a:t>es </a:t>
            </a:r>
            <a:r>
              <a:rPr sz="2200" b="1" dirty="0">
                <a:latin typeface="Arial"/>
                <a:cs typeface="Arial"/>
              </a:rPr>
              <a:t>lo que </a:t>
            </a:r>
            <a:r>
              <a:rPr sz="2200" b="1" spc="-5" dirty="0">
                <a:latin typeface="Arial"/>
                <a:cs typeface="Arial"/>
              </a:rPr>
              <a:t>quiere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767080">
              <a:lnSpc>
                <a:spcPct val="117400"/>
              </a:lnSpc>
              <a:spcBef>
                <a:spcPts val="1200"/>
              </a:spcBef>
            </a:pPr>
            <a:r>
              <a:rPr sz="2200" dirty="0">
                <a:latin typeface="Arial"/>
                <a:cs typeface="Arial"/>
              </a:rPr>
              <a:t>Debe recoger </a:t>
            </a:r>
            <a:r>
              <a:rPr sz="2200" b="1" spc="-5" dirty="0">
                <a:latin typeface="Arial"/>
                <a:cs typeface="Arial"/>
              </a:rPr>
              <a:t>información relevante </a:t>
            </a:r>
            <a:r>
              <a:rPr sz="2200" dirty="0">
                <a:latin typeface="Arial"/>
                <a:cs typeface="Arial"/>
              </a:rPr>
              <a:t>que le sirva a la agencia de </a:t>
            </a:r>
            <a:r>
              <a:rPr sz="2200" spc="-5" dirty="0">
                <a:latin typeface="Arial"/>
                <a:cs typeface="Arial"/>
              </a:rPr>
              <a:t>guía </a:t>
            </a:r>
            <a:r>
              <a:rPr sz="2200" dirty="0">
                <a:latin typeface="Arial"/>
                <a:cs typeface="Arial"/>
              </a:rPr>
              <a:t>para elaborar la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estrategia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publicitaria.</a:t>
            </a:r>
            <a:endParaRPr sz="2200">
              <a:latin typeface="Arial"/>
              <a:cs typeface="Arial"/>
            </a:endParaRPr>
          </a:p>
          <a:p>
            <a:pPr marL="12700" marR="767080">
              <a:lnSpc>
                <a:spcPct val="1174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¿Qué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tipo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información?: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mercado,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producto,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consumidor,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competencia,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distribución, </a:t>
            </a:r>
            <a:r>
              <a:rPr sz="2200" dirty="0">
                <a:latin typeface="Arial"/>
                <a:cs typeface="Arial"/>
              </a:rPr>
              <a:t>el </a:t>
            </a:r>
            <a:r>
              <a:rPr sz="2200" spc="-5" dirty="0">
                <a:latin typeface="Arial"/>
                <a:cs typeface="Arial"/>
              </a:rPr>
              <a:t>presupuesto, etc.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Debe ser breve, conciso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5" dirty="0">
                <a:latin typeface="Arial"/>
                <a:cs typeface="Arial"/>
              </a:rPr>
              <a:t>directo,</a:t>
            </a:r>
            <a:r>
              <a:rPr sz="2200" dirty="0">
                <a:latin typeface="Arial"/>
                <a:cs typeface="Arial"/>
              </a:rPr>
              <a:t> 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debe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evitar</a:t>
            </a:r>
            <a:r>
              <a:rPr sz="2200" dirty="0">
                <a:latin typeface="Arial"/>
                <a:cs typeface="Arial"/>
              </a:rPr>
              <a:t> incluir </a:t>
            </a:r>
            <a:r>
              <a:rPr sz="2200" spc="-5" dirty="0">
                <a:latin typeface="Arial"/>
                <a:cs typeface="Arial"/>
              </a:rPr>
              <a:t>información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poco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relevante.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0" y="355600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spc="-60" dirty="0"/>
              <a:t> </a:t>
            </a:r>
            <a:r>
              <a:rPr spc="-5" dirty="0"/>
              <a:t>briefing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95779"/>
            <a:ext cx="11613515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Si bien es </a:t>
            </a:r>
            <a:r>
              <a:rPr sz="2200" spc="-5" dirty="0">
                <a:latin typeface="Arial"/>
                <a:cs typeface="Arial"/>
              </a:rPr>
              <a:t>cierto </a:t>
            </a:r>
            <a:r>
              <a:rPr sz="2200" dirty="0">
                <a:latin typeface="Arial"/>
                <a:cs typeface="Arial"/>
              </a:rPr>
              <a:t>que el briefing debe ser elaborado por el </a:t>
            </a:r>
            <a:r>
              <a:rPr sz="2200" spc="-5" dirty="0">
                <a:latin typeface="Arial"/>
                <a:cs typeface="Arial"/>
              </a:rPr>
              <a:t>anunciante, </a:t>
            </a:r>
            <a:r>
              <a:rPr sz="2200" dirty="0">
                <a:latin typeface="Arial"/>
                <a:cs typeface="Arial"/>
              </a:rPr>
              <a:t>es </a:t>
            </a:r>
            <a:r>
              <a:rPr sz="2200" spc="-5" dirty="0">
                <a:latin typeface="Arial"/>
                <a:cs typeface="Arial"/>
              </a:rPr>
              <a:t>bastante </a:t>
            </a:r>
            <a:r>
              <a:rPr sz="2200" dirty="0">
                <a:latin typeface="Arial"/>
                <a:cs typeface="Arial"/>
              </a:rPr>
              <a:t>común que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éste</a:t>
            </a:r>
            <a:r>
              <a:rPr sz="2200" dirty="0">
                <a:latin typeface="Arial"/>
                <a:cs typeface="Arial"/>
              </a:rPr>
              <a:t> no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presente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escrito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agencia, sino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comente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 </a:t>
            </a:r>
            <a:r>
              <a:rPr sz="2200" spc="-5" dirty="0">
                <a:latin typeface="Arial"/>
                <a:cs typeface="Arial"/>
              </a:rPr>
              <a:t>transmita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sus ideas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persona,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sea la agencia quien </a:t>
            </a:r>
            <a:r>
              <a:rPr sz="2200" spc="-5" dirty="0">
                <a:latin typeface="Arial"/>
                <a:cs typeface="Arial"/>
              </a:rPr>
              <a:t>tome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nota</a:t>
            </a:r>
            <a:r>
              <a:rPr sz="2200" dirty="0">
                <a:latin typeface="Arial"/>
                <a:cs typeface="Arial"/>
              </a:rPr>
              <a:t> 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realice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 </a:t>
            </a:r>
            <a:r>
              <a:rPr sz="2200" spc="-5" dirty="0">
                <a:latin typeface="Arial"/>
                <a:cs typeface="Arial"/>
              </a:rPr>
              <a:t>documento.</a:t>
            </a:r>
            <a:endParaRPr sz="2200">
              <a:latin typeface="Arial"/>
              <a:cs typeface="Arial"/>
            </a:endParaRPr>
          </a:p>
          <a:p>
            <a:pPr marL="12700" marR="52069">
              <a:lnSpc>
                <a:spcPct val="109800"/>
              </a:lnSpc>
              <a:spcBef>
                <a:spcPts val="1200"/>
              </a:spcBef>
            </a:pPr>
            <a:r>
              <a:rPr sz="2200" dirty="0">
                <a:latin typeface="Arial"/>
                <a:cs typeface="Arial"/>
              </a:rPr>
              <a:t>Sin embargo, </a:t>
            </a:r>
            <a:r>
              <a:rPr sz="2200" spc="-5" dirty="0">
                <a:latin typeface="Arial"/>
                <a:cs typeface="Arial"/>
              </a:rPr>
              <a:t>esta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forma</a:t>
            </a:r>
            <a:r>
              <a:rPr sz="2200" dirty="0">
                <a:latin typeface="Arial"/>
                <a:cs typeface="Arial"/>
              </a:rPr>
              <a:t> 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trabajar </a:t>
            </a:r>
            <a:r>
              <a:rPr sz="2200" dirty="0">
                <a:latin typeface="Arial"/>
                <a:cs typeface="Arial"/>
              </a:rPr>
              <a:t>no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recomendable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ya 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suele haber </a:t>
            </a:r>
            <a:r>
              <a:rPr sz="2200" spc="-5" dirty="0">
                <a:latin typeface="Arial"/>
                <a:cs typeface="Arial"/>
              </a:rPr>
              <a:t>diferencia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entre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 que 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anunciante</a:t>
            </a:r>
            <a:r>
              <a:rPr sz="2200" dirty="0">
                <a:latin typeface="Arial"/>
                <a:cs typeface="Arial"/>
              </a:rPr>
              <a:t> quiere y la agencia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entiende. </a:t>
            </a:r>
            <a:r>
              <a:rPr sz="2200" dirty="0">
                <a:latin typeface="Arial"/>
                <a:cs typeface="Arial"/>
              </a:rPr>
              <a:t>Por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tanto</a:t>
            </a:r>
            <a:r>
              <a:rPr sz="2200" dirty="0">
                <a:latin typeface="Arial"/>
                <a:cs typeface="Arial"/>
              </a:rPr>
              <a:t> es </a:t>
            </a:r>
            <a:r>
              <a:rPr sz="2200" spc="-5" dirty="0">
                <a:latin typeface="Arial"/>
                <a:cs typeface="Arial"/>
              </a:rPr>
              <a:t>fundamental</a:t>
            </a:r>
            <a:r>
              <a:rPr sz="2200" dirty="0">
                <a:latin typeface="Arial"/>
                <a:cs typeface="Arial"/>
              </a:rPr>
              <a:t> que sea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anunciante</a:t>
            </a:r>
            <a:r>
              <a:rPr sz="2200" dirty="0">
                <a:latin typeface="Arial"/>
                <a:cs typeface="Arial"/>
              </a:rPr>
              <a:t> quien elabore y</a:t>
            </a:r>
            <a:r>
              <a:rPr sz="2200" spc="-5" dirty="0">
                <a:latin typeface="Arial"/>
                <a:cs typeface="Arial"/>
              </a:rPr>
              <a:t> presente</a:t>
            </a:r>
            <a:r>
              <a:rPr sz="2200" dirty="0">
                <a:latin typeface="Arial"/>
                <a:cs typeface="Arial"/>
              </a:rPr>
              <a:t> 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escrito.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355600"/>
            <a:ext cx="442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briefing:</a:t>
            </a:r>
            <a:r>
              <a:rPr spc="-15" dirty="0"/>
              <a:t> </a:t>
            </a:r>
            <a:r>
              <a:rPr spc="-5" dirty="0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95779"/>
            <a:ext cx="1122426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No hay una </a:t>
            </a:r>
            <a:r>
              <a:rPr sz="2200" spc="-5" dirty="0">
                <a:latin typeface="Arial"/>
                <a:cs typeface="Arial"/>
              </a:rPr>
              <a:t>estructura </a:t>
            </a:r>
            <a:r>
              <a:rPr sz="2200" dirty="0">
                <a:latin typeface="Arial"/>
                <a:cs typeface="Arial"/>
              </a:rPr>
              <a:t>fija y cerrada (no </a:t>
            </a:r>
            <a:r>
              <a:rPr sz="2200" spc="-5" dirty="0">
                <a:latin typeface="Arial"/>
                <a:cs typeface="Arial"/>
              </a:rPr>
              <a:t>todos </a:t>
            </a:r>
            <a:r>
              <a:rPr sz="2200" dirty="0">
                <a:latin typeface="Arial"/>
                <a:cs typeface="Arial"/>
              </a:rPr>
              <a:t>los briefing son iguales). No </a:t>
            </a:r>
            <a:r>
              <a:rPr sz="2200" spc="-5" dirty="0">
                <a:latin typeface="Arial"/>
                <a:cs typeface="Arial"/>
              </a:rPr>
              <a:t>obstante </a:t>
            </a:r>
            <a:r>
              <a:rPr sz="2200" dirty="0">
                <a:latin typeface="Arial"/>
                <a:cs typeface="Arial"/>
              </a:rPr>
              <a:t>puede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seguir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 guion </a:t>
            </a:r>
            <a:r>
              <a:rPr sz="2200" spc="-5" dirty="0">
                <a:latin typeface="Arial"/>
                <a:cs typeface="Arial"/>
              </a:rPr>
              <a:t>orientativo: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5850" y="2978150"/>
          <a:ext cx="8035290" cy="355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0300">
                <a:tc>
                  <a:txBody>
                    <a:bodyPr/>
                    <a:lstStyle/>
                    <a:p>
                      <a:pPr marL="25400" marR="234950">
                        <a:lnSpc>
                          <a:spcPts val="19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Definición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del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producto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(evento)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del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anunciante: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quién es el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anunciante,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descripción del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producto,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ámbito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geográfico, </a:t>
                      </a:r>
                      <a:r>
                        <a:rPr sz="1600" spc="-4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competencia…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Timming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25400" marR="788035">
                        <a:lnSpc>
                          <a:spcPts val="1900"/>
                        </a:lnSpc>
                        <a:spcBef>
                          <a:spcPts val="3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Objetivos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 la campaña: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objetivos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600" spc="-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comunicación,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objetivos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económicos,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selección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soportes.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Presupuesto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Público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objetivo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posicionamiento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Aspectos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legales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sociales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Mensajes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prioritarios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Información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adicional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interés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2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500" y="5410200"/>
              <a:ext cx="1727200" cy="965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34200" y="2781300"/>
            <a:ext cx="5245100" cy="14300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57300" marR="5080" indent="-1244600">
              <a:lnSpc>
                <a:spcPts val="5300"/>
              </a:lnSpc>
              <a:spcBef>
                <a:spcPts val="660"/>
              </a:spcBef>
              <a:tabLst>
                <a:tab pos="4756785" algn="l"/>
              </a:tabLst>
            </a:pPr>
            <a:r>
              <a:rPr sz="4800" spc="-5" dirty="0">
                <a:solidFill>
                  <a:srgbClr val="203864"/>
                </a:solidFill>
              </a:rPr>
              <a:t>F</a:t>
            </a:r>
            <a:r>
              <a:rPr sz="4800" dirty="0">
                <a:solidFill>
                  <a:srgbClr val="203864"/>
                </a:solidFill>
              </a:rPr>
              <a:t>undamen</a:t>
            </a:r>
            <a:r>
              <a:rPr sz="4800" spc="-5" dirty="0">
                <a:solidFill>
                  <a:srgbClr val="203864"/>
                </a:solidFill>
              </a:rPr>
              <a:t>t</a:t>
            </a:r>
            <a:r>
              <a:rPr sz="4800" dirty="0">
                <a:solidFill>
                  <a:srgbClr val="203864"/>
                </a:solidFill>
              </a:rPr>
              <a:t>os</a:t>
            </a:r>
            <a:r>
              <a:rPr sz="4800" spc="-5" dirty="0">
                <a:solidFill>
                  <a:srgbClr val="203864"/>
                </a:solidFill>
              </a:rPr>
              <a:t> </a:t>
            </a:r>
            <a:r>
              <a:rPr sz="4800" dirty="0">
                <a:solidFill>
                  <a:srgbClr val="203864"/>
                </a:solidFill>
              </a:rPr>
              <a:t>de	la  publicidad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355600"/>
            <a:ext cx="3329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spc="-40" dirty="0"/>
              <a:t> </a:t>
            </a:r>
            <a:r>
              <a:rPr spc="-5" dirty="0"/>
              <a:t>contrabriefing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16380"/>
            <a:ext cx="11660505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Una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vez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agencia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publicidad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recibe el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briefing,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</a:t>
            </a:r>
            <a:r>
              <a:rPr sz="2200" spc="-5" dirty="0">
                <a:latin typeface="Arial"/>
                <a:cs typeface="Arial"/>
              </a:rPr>
              <a:t> estudia 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analiza,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puede elaborar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 </a:t>
            </a:r>
            <a:r>
              <a:rPr sz="2200" b="1" spc="-5" dirty="0">
                <a:latin typeface="Arial"/>
                <a:cs typeface="Arial"/>
              </a:rPr>
              <a:t>contrabriefing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998855">
              <a:lnSpc>
                <a:spcPct val="1174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¿Qué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contrabriefing?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agencia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presenta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anunciante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respuesta </a:t>
            </a:r>
            <a:r>
              <a:rPr sz="2200" dirty="0">
                <a:latin typeface="Arial"/>
                <a:cs typeface="Arial"/>
              </a:rPr>
              <a:t>al briefing.</a:t>
            </a:r>
            <a:endParaRPr sz="2200">
              <a:latin typeface="Arial"/>
              <a:cs typeface="Arial"/>
            </a:endParaRPr>
          </a:p>
          <a:p>
            <a:pPr marL="12700" marR="130810">
              <a:lnSpc>
                <a:spcPct val="1174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¿Cuál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objetivo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contrabriefing?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Resolver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dudas,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solicitar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información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adicional,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hacer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aportaciones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contrapropuestas,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presentar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boceto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estrategia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publicitaria,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12700" marR="20955">
              <a:lnSpc>
                <a:spcPct val="1174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¿Es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obligatoria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redacción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contrabriefing?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briefing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cliente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contiene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toda</a:t>
            </a:r>
            <a:r>
              <a:rPr sz="2200" dirty="0">
                <a:latin typeface="Arial"/>
                <a:cs typeface="Arial"/>
              </a:rPr>
              <a:t> la </a:t>
            </a:r>
            <a:r>
              <a:rPr sz="2200" spc="-5" dirty="0">
                <a:latin typeface="Arial"/>
                <a:cs typeface="Arial"/>
              </a:rPr>
              <a:t>información</a:t>
            </a:r>
            <a:r>
              <a:rPr sz="2200" dirty="0">
                <a:latin typeface="Arial"/>
                <a:cs typeface="Arial"/>
              </a:rPr>
              <a:t> necesaria para la agencia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 se </a:t>
            </a:r>
            <a:r>
              <a:rPr sz="2200" spc="-5" dirty="0">
                <a:latin typeface="Arial"/>
                <a:cs typeface="Arial"/>
              </a:rPr>
              <a:t>presenta</a:t>
            </a:r>
            <a:r>
              <a:rPr sz="2200" dirty="0">
                <a:latin typeface="Arial"/>
                <a:cs typeface="Arial"/>
              </a:rPr>
              <a:t> ninguna duda, no </a:t>
            </a:r>
            <a:r>
              <a:rPr sz="2200" spc="-5" dirty="0">
                <a:latin typeface="Arial"/>
                <a:cs typeface="Arial"/>
              </a:rPr>
              <a:t>sería </a:t>
            </a:r>
            <a:r>
              <a:rPr sz="2200" dirty="0">
                <a:latin typeface="Arial"/>
                <a:cs typeface="Arial"/>
              </a:rPr>
              <a:t> necesario.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ese caso, la agencia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pasa 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elaborar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estrategia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publicitaria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directamente.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3124707"/>
            <a:ext cx="6104890" cy="10845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647700">
              <a:lnSpc>
                <a:spcPts val="3900"/>
              </a:lnSpc>
              <a:spcBef>
                <a:spcPts val="675"/>
              </a:spcBef>
            </a:pPr>
            <a:r>
              <a:rPr sz="3700" spc="-5" dirty="0">
                <a:solidFill>
                  <a:srgbClr val="203864"/>
                </a:solidFill>
                <a:latin typeface="Arial"/>
                <a:cs typeface="Arial"/>
              </a:rPr>
              <a:t>Fase 1 de la estrategia </a:t>
            </a:r>
            <a:r>
              <a:rPr sz="3700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203864"/>
                </a:solidFill>
                <a:latin typeface="Arial"/>
                <a:cs typeface="Arial"/>
              </a:rPr>
              <a:t>publicitaria:</a:t>
            </a:r>
            <a:r>
              <a:rPr sz="3700" spc="-20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700" b="1" spc="-5" dirty="0">
                <a:solidFill>
                  <a:srgbClr val="203864"/>
                </a:solidFill>
                <a:latin typeface="Arial"/>
                <a:cs typeface="Arial"/>
              </a:rPr>
              <a:t>la</a:t>
            </a:r>
            <a:r>
              <a:rPr sz="3700" b="1" spc="-20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700" b="1" spc="-5" dirty="0">
                <a:solidFill>
                  <a:srgbClr val="203864"/>
                </a:solidFill>
                <a:latin typeface="Arial"/>
                <a:cs typeface="Arial"/>
              </a:rPr>
              <a:t>copy</a:t>
            </a:r>
            <a:r>
              <a:rPr sz="3700" b="1" spc="-1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700" b="1" spc="-5" dirty="0">
                <a:solidFill>
                  <a:srgbClr val="203864"/>
                </a:solidFill>
                <a:latin typeface="Arial"/>
                <a:cs typeface="Arial"/>
              </a:rPr>
              <a:t>strategy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55600"/>
            <a:ext cx="8387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copy </a:t>
            </a:r>
            <a:r>
              <a:rPr spc="-5" dirty="0"/>
              <a:t>strategy: estrategia</a:t>
            </a:r>
            <a:r>
              <a:rPr spc="5" dirty="0"/>
              <a:t> </a:t>
            </a:r>
            <a:r>
              <a:rPr dirty="0"/>
              <a:t>de </a:t>
            </a:r>
            <a:r>
              <a:rPr spc="-5" dirty="0"/>
              <a:t>contenido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29080"/>
            <a:ext cx="11707495" cy="293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Una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vez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 </a:t>
            </a:r>
            <a:r>
              <a:rPr sz="2200" spc="-5" dirty="0">
                <a:latin typeface="Arial"/>
                <a:cs typeface="Arial"/>
              </a:rPr>
              <a:t>anunciante 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agencia 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publicidad dan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cerrada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 </a:t>
            </a:r>
            <a:r>
              <a:rPr sz="2200" spc="-5" dirty="0">
                <a:latin typeface="Arial"/>
                <a:cs typeface="Arial"/>
              </a:rPr>
              <a:t>fase </a:t>
            </a:r>
            <a:r>
              <a:rPr sz="2200" dirty="0">
                <a:latin typeface="Arial"/>
                <a:cs typeface="Arial"/>
              </a:rPr>
              <a:t>de elaboración y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entrega </a:t>
            </a:r>
            <a:r>
              <a:rPr sz="2200" dirty="0">
                <a:latin typeface="Arial"/>
                <a:cs typeface="Arial"/>
              </a:rPr>
              <a:t>del briefing, llega el </a:t>
            </a:r>
            <a:r>
              <a:rPr sz="2200" spc="-5" dirty="0">
                <a:latin typeface="Arial"/>
                <a:cs typeface="Arial"/>
              </a:rPr>
              <a:t>momento </a:t>
            </a:r>
            <a:r>
              <a:rPr sz="2200" dirty="0">
                <a:latin typeface="Arial"/>
                <a:cs typeface="Arial"/>
              </a:rPr>
              <a:t>de iniciar la </a:t>
            </a:r>
            <a:r>
              <a:rPr sz="2200" spc="-5" dirty="0">
                <a:latin typeface="Arial"/>
                <a:cs typeface="Arial"/>
              </a:rPr>
              <a:t>fase </a:t>
            </a:r>
            <a:r>
              <a:rPr sz="2200" dirty="0">
                <a:latin typeface="Arial"/>
                <a:cs typeface="Arial"/>
              </a:rPr>
              <a:t>que se conoce con el nombre de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copy </a:t>
            </a:r>
            <a:r>
              <a:rPr sz="2200" b="1" spc="-60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strategy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dirty="0">
                <a:latin typeface="Arial"/>
                <a:cs typeface="Arial"/>
              </a:rPr>
              <a:t>un proceso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estratégico</a:t>
            </a:r>
            <a:r>
              <a:rPr sz="2200" dirty="0">
                <a:latin typeface="Arial"/>
                <a:cs typeface="Arial"/>
              </a:rPr>
              <a:t> 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determina</a:t>
            </a:r>
            <a:r>
              <a:rPr sz="2200" dirty="0">
                <a:latin typeface="Arial"/>
                <a:cs typeface="Arial"/>
              </a:rPr>
              <a:t> el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contenido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del mensaje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 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campaña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publicitaria.</a:t>
            </a:r>
            <a:endParaRPr sz="2200">
              <a:latin typeface="Arial"/>
              <a:cs typeface="Arial"/>
            </a:endParaRPr>
          </a:p>
          <a:p>
            <a:pPr marL="12700" marR="521334" algn="just">
              <a:lnSpc>
                <a:spcPct val="117400"/>
              </a:lnSpc>
              <a:spcBef>
                <a:spcPts val="1200"/>
              </a:spcBef>
            </a:pPr>
            <a:r>
              <a:rPr sz="2200" dirty="0">
                <a:latin typeface="Arial"/>
                <a:cs typeface="Arial"/>
              </a:rPr>
              <a:t>Debemos </a:t>
            </a:r>
            <a:r>
              <a:rPr sz="2200" spc="-5" dirty="0">
                <a:latin typeface="Arial"/>
                <a:cs typeface="Arial"/>
              </a:rPr>
              <a:t>tener </a:t>
            </a:r>
            <a:r>
              <a:rPr sz="2200" dirty="0">
                <a:latin typeface="Arial"/>
                <a:cs typeface="Arial"/>
              </a:rPr>
              <a:t>muy claro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qué hacemos y por qué lo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hacemos</a:t>
            </a:r>
            <a:r>
              <a:rPr sz="2200" spc="-5" dirty="0">
                <a:latin typeface="Arial"/>
                <a:cs typeface="Arial"/>
              </a:rPr>
              <a:t>. Indicar </a:t>
            </a:r>
            <a:r>
              <a:rPr sz="2200" dirty="0">
                <a:latin typeface="Arial"/>
                <a:cs typeface="Arial"/>
              </a:rPr>
              <a:t>lo que queremos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comunicar, </a:t>
            </a:r>
            <a:r>
              <a:rPr sz="2200" dirty="0">
                <a:latin typeface="Arial"/>
                <a:cs typeface="Arial"/>
              </a:rPr>
              <a:t>por qué o para qué queremos comunicarlo y el modo </a:t>
            </a:r>
            <a:r>
              <a:rPr sz="2200" spc="-5" dirty="0">
                <a:latin typeface="Arial"/>
                <a:cs typeface="Arial"/>
              </a:rPr>
              <a:t>concreto </a:t>
            </a:r>
            <a:r>
              <a:rPr sz="2200" dirty="0">
                <a:latin typeface="Arial"/>
                <a:cs typeface="Arial"/>
              </a:rPr>
              <a:t>en que va a ser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expresado</a:t>
            </a:r>
            <a:r>
              <a:rPr sz="2200" spc="-5" dirty="0">
                <a:latin typeface="Arial"/>
                <a:cs typeface="Arial"/>
              </a:rPr>
              <a:t> creativamente</a:t>
            </a:r>
            <a:r>
              <a:rPr sz="2200" dirty="0">
                <a:latin typeface="Arial"/>
                <a:cs typeface="Arial"/>
              </a:rPr>
              <a:t> en los</a:t>
            </a:r>
            <a:r>
              <a:rPr sz="2200" spc="-5" dirty="0">
                <a:latin typeface="Arial"/>
                <a:cs typeface="Arial"/>
              </a:rPr>
              <a:t> distintos </a:t>
            </a:r>
            <a:r>
              <a:rPr sz="2200" dirty="0">
                <a:latin typeface="Arial"/>
                <a:cs typeface="Arial"/>
              </a:rPr>
              <a:t>medios.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55600"/>
            <a:ext cx="8387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copy </a:t>
            </a:r>
            <a:r>
              <a:rPr spc="-5" dirty="0"/>
              <a:t>strategy: estrategia</a:t>
            </a:r>
            <a:r>
              <a:rPr spc="5" dirty="0"/>
              <a:t> </a:t>
            </a:r>
            <a:r>
              <a:rPr dirty="0"/>
              <a:t>de </a:t>
            </a:r>
            <a:r>
              <a:rPr spc="-5" dirty="0"/>
              <a:t>contenido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29080"/>
            <a:ext cx="113468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Este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término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creado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Procter</a:t>
            </a:r>
            <a:r>
              <a:rPr sz="2200" dirty="0">
                <a:latin typeface="Arial"/>
                <a:cs typeface="Arial"/>
              </a:rPr>
              <a:t> &amp;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Gamble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(multinacional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americana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consumo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higiene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personal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hogar),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quienes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definen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“el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documento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que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identifica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las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bases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sobre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las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cuales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el </a:t>
            </a:r>
            <a:r>
              <a:rPr sz="2200" b="1" spc="-5" dirty="0">
                <a:latin typeface="Arial"/>
                <a:cs typeface="Arial"/>
              </a:rPr>
              <a:t>consumidor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prefiera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comprar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nuestros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productos </a:t>
            </a:r>
            <a:r>
              <a:rPr sz="2200" b="1" dirty="0">
                <a:latin typeface="Arial"/>
                <a:cs typeface="Arial"/>
              </a:rPr>
              <a:t>en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vez</a:t>
            </a:r>
            <a:r>
              <a:rPr sz="2200" b="1" spc="-5" dirty="0">
                <a:latin typeface="Arial"/>
                <a:cs typeface="Arial"/>
              </a:rPr>
              <a:t> del competidor</a:t>
            </a:r>
            <a:r>
              <a:rPr sz="2200" spc="-5" dirty="0">
                <a:latin typeface="Arial"/>
                <a:cs typeface="Arial"/>
              </a:rPr>
              <a:t>”.</a:t>
            </a:r>
            <a:endParaRPr sz="2200">
              <a:latin typeface="Arial"/>
              <a:cs typeface="Arial"/>
            </a:endParaRPr>
          </a:p>
          <a:p>
            <a:pPr marL="12700" marR="473075">
              <a:lnSpc>
                <a:spcPct val="1174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Extrapolado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eventos,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¿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por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qué</a:t>
            </a:r>
            <a:r>
              <a:rPr sz="2200" b="1" spc="1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nuestro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público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objetivo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debe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asistir</a:t>
            </a:r>
            <a:r>
              <a:rPr sz="2200" b="1" spc="1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nuestro </a:t>
            </a:r>
            <a:r>
              <a:rPr sz="2200" b="1" spc="-59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evento frente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a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los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eventos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la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competencia</a:t>
            </a:r>
            <a:r>
              <a:rPr sz="2200" spc="-5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355600"/>
            <a:ext cx="703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Características</a:t>
            </a:r>
            <a:r>
              <a:rPr spc="-10" dirty="0"/>
              <a:t> </a:t>
            </a:r>
            <a:r>
              <a:rPr dirty="0"/>
              <a:t>de la</a:t>
            </a:r>
            <a:r>
              <a:rPr spc="-5" dirty="0"/>
              <a:t> </a:t>
            </a:r>
            <a:r>
              <a:rPr dirty="0"/>
              <a:t>copy</a:t>
            </a:r>
            <a:r>
              <a:rPr spc="-5" dirty="0"/>
              <a:t> 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29390" cy="293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Una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buena</a:t>
            </a:r>
            <a:r>
              <a:rPr sz="2200" spc="-5" dirty="0">
                <a:latin typeface="Arial"/>
                <a:cs typeface="Arial"/>
              </a:rPr>
              <a:t> estrategia</a:t>
            </a:r>
            <a:r>
              <a:rPr sz="2200" dirty="0">
                <a:latin typeface="Arial"/>
                <a:cs typeface="Arial"/>
              </a:rPr>
              <a:t> de</a:t>
            </a:r>
            <a:r>
              <a:rPr sz="2200" spc="-5" dirty="0">
                <a:latin typeface="Arial"/>
                <a:cs typeface="Arial"/>
              </a:rPr>
              <a:t> contenido</a:t>
            </a:r>
            <a:r>
              <a:rPr sz="2200" dirty="0">
                <a:latin typeface="Arial"/>
                <a:cs typeface="Arial"/>
              </a:rPr>
              <a:t> debe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Clara: </a:t>
            </a:r>
            <a:r>
              <a:rPr sz="2200" spc="-5" dirty="0">
                <a:latin typeface="Arial"/>
                <a:cs typeface="Arial"/>
              </a:rPr>
              <a:t>fácil</a:t>
            </a:r>
            <a:r>
              <a:rPr sz="2200" dirty="0">
                <a:latin typeface="Arial"/>
                <a:cs typeface="Arial"/>
              </a:rPr>
              <a:t> de </a:t>
            </a:r>
            <a:r>
              <a:rPr sz="2200" spc="-15" dirty="0">
                <a:latin typeface="Arial"/>
                <a:cs typeface="Arial"/>
              </a:rPr>
              <a:t>entender.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público </a:t>
            </a:r>
            <a:r>
              <a:rPr sz="2200" spc="-5" dirty="0">
                <a:latin typeface="Arial"/>
                <a:cs typeface="Arial"/>
              </a:rPr>
              <a:t>objetivo</a:t>
            </a:r>
            <a:r>
              <a:rPr sz="2200" dirty="0">
                <a:latin typeface="Arial"/>
                <a:cs typeface="Arial"/>
              </a:rPr>
              <a:t> debe quedarle claro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qué debe adquirir</a:t>
            </a:r>
            <a:r>
              <a:rPr sz="2200" spc="-5" dirty="0">
                <a:latin typeface="Arial"/>
                <a:cs typeface="Arial"/>
              </a:rPr>
              <a:t> nuestro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(asistir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nuestro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evento).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Única: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debe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distinta.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Creíble: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buena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forma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generar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credibilidad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 </a:t>
            </a:r>
            <a:r>
              <a:rPr sz="2200" spc="-5" dirty="0">
                <a:latin typeface="Arial"/>
                <a:cs typeface="Arial"/>
              </a:rPr>
              <a:t>mediante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resultados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tangibles.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Memorable:</a:t>
            </a:r>
            <a:r>
              <a:rPr sz="2200" b="1" spc="-1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fácil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recordar.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copy</a:t>
            </a:r>
            <a:r>
              <a:rPr spc="-1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29390" cy="3878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4800" algn="l"/>
              </a:tabLst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Objetivo</a:t>
            </a:r>
            <a:r>
              <a:rPr sz="2200" b="1" spc="-2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u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objetivos:</a:t>
            </a:r>
            <a:endParaRPr sz="2200">
              <a:latin typeface="Arial"/>
              <a:cs typeface="Arial"/>
            </a:endParaRPr>
          </a:p>
          <a:p>
            <a:pPr marL="12700" marR="906144">
              <a:lnSpc>
                <a:spcPct val="1174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¿Qué</a:t>
            </a:r>
            <a:r>
              <a:rPr sz="2200" dirty="0">
                <a:latin typeface="Arial"/>
                <a:cs typeface="Arial"/>
              </a:rPr>
              <a:t> se quiere conseguir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 la campaña? </a:t>
            </a:r>
            <a:r>
              <a:rPr sz="2200" spc="-25" dirty="0">
                <a:latin typeface="Arial"/>
                <a:cs typeface="Arial"/>
              </a:rPr>
              <a:t>Vender</a:t>
            </a:r>
            <a:r>
              <a:rPr sz="2200" spc="-5" dirty="0">
                <a:latin typeface="Arial"/>
                <a:cs typeface="Arial"/>
              </a:rPr>
              <a:t> entradas, </a:t>
            </a:r>
            <a:r>
              <a:rPr sz="2200" dirty="0">
                <a:latin typeface="Arial"/>
                <a:cs typeface="Arial"/>
              </a:rPr>
              <a:t>dar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conocer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evento,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reforzar </a:t>
            </a:r>
            <a:r>
              <a:rPr sz="2200" dirty="0">
                <a:latin typeface="Arial"/>
                <a:cs typeface="Arial"/>
              </a:rPr>
              <a:t>la imagen </a:t>
            </a:r>
            <a:r>
              <a:rPr sz="2200" spc="-5" dirty="0">
                <a:latin typeface="Arial"/>
                <a:cs typeface="Arial"/>
              </a:rPr>
              <a:t>corporativa</a:t>
            </a:r>
            <a:r>
              <a:rPr sz="2200" dirty="0">
                <a:latin typeface="Arial"/>
                <a:cs typeface="Arial"/>
              </a:rPr>
              <a:t> de la empresa,</a:t>
            </a:r>
            <a:r>
              <a:rPr sz="2200" spc="-5" dirty="0">
                <a:latin typeface="Arial"/>
                <a:cs typeface="Arial"/>
              </a:rPr>
              <a:t> etc.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¿Qué</a:t>
            </a:r>
            <a:r>
              <a:rPr sz="2200" dirty="0">
                <a:latin typeface="Arial"/>
                <a:cs typeface="Arial"/>
              </a:rPr>
              <a:t> 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pretende</a:t>
            </a:r>
            <a:r>
              <a:rPr sz="2200" dirty="0">
                <a:latin typeface="Arial"/>
                <a:cs typeface="Arial"/>
              </a:rPr>
              <a:t> 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receptor </a:t>
            </a:r>
            <a:r>
              <a:rPr sz="2200" dirty="0">
                <a:latin typeface="Arial"/>
                <a:cs typeface="Arial"/>
              </a:rPr>
              <a:t>piense, </a:t>
            </a:r>
            <a:r>
              <a:rPr sz="2200" spc="-5" dirty="0">
                <a:latin typeface="Arial"/>
                <a:cs typeface="Arial"/>
              </a:rPr>
              <a:t>sienta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 haga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consecuencia del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contenido</a:t>
            </a:r>
            <a:r>
              <a:rPr sz="2200" dirty="0">
                <a:latin typeface="Arial"/>
                <a:cs typeface="Arial"/>
              </a:rPr>
              <a:t> de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campaña?</a:t>
            </a:r>
            <a:endParaRPr sz="22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1660"/>
              </a:spcBef>
              <a:buAutoNum type="arabicPeriod" startAt="2"/>
              <a:tabLst>
                <a:tab pos="304800" algn="l"/>
              </a:tabLst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Público</a:t>
            </a:r>
            <a:r>
              <a:rPr sz="2200" b="1" spc="-2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objetivo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 (Target):</a:t>
            </a:r>
            <a:endParaRPr sz="2200">
              <a:latin typeface="Arial"/>
              <a:cs typeface="Arial"/>
            </a:endParaRPr>
          </a:p>
          <a:p>
            <a:pPr marL="12700" marR="721360">
              <a:lnSpc>
                <a:spcPct val="162900"/>
              </a:lnSpc>
            </a:pPr>
            <a:r>
              <a:rPr sz="2200" spc="-5" dirty="0">
                <a:latin typeface="Arial"/>
                <a:cs typeface="Arial"/>
              </a:rPr>
              <a:t>¿A </a:t>
            </a:r>
            <a:r>
              <a:rPr sz="2200" dirty="0">
                <a:latin typeface="Arial"/>
                <a:cs typeface="Arial"/>
              </a:rPr>
              <a:t>quién se dirige la campaña </a:t>
            </a:r>
            <a:r>
              <a:rPr sz="2200" spc="-5" dirty="0">
                <a:latin typeface="Arial"/>
                <a:cs typeface="Arial"/>
              </a:rPr>
              <a:t>publicitaria? </a:t>
            </a:r>
            <a:r>
              <a:rPr sz="2200" dirty="0">
                <a:latin typeface="Arial"/>
                <a:cs typeface="Arial"/>
              </a:rPr>
              <a:t>Es </a:t>
            </a:r>
            <a:r>
              <a:rPr sz="2200" spc="-5" dirty="0">
                <a:latin typeface="Arial"/>
                <a:cs typeface="Arial"/>
              </a:rPr>
              <a:t>importante detallar </a:t>
            </a:r>
            <a:r>
              <a:rPr sz="2200" dirty="0">
                <a:latin typeface="Arial"/>
                <a:cs typeface="Arial"/>
              </a:rPr>
              <a:t>las </a:t>
            </a:r>
            <a:r>
              <a:rPr sz="2200" spc="-5" dirty="0">
                <a:latin typeface="Arial"/>
                <a:cs typeface="Arial"/>
              </a:rPr>
              <a:t>características </a:t>
            </a:r>
            <a:r>
              <a:rPr sz="2200" dirty="0">
                <a:latin typeface="Arial"/>
                <a:cs typeface="Arial"/>
              </a:rPr>
              <a:t>del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público </a:t>
            </a:r>
            <a:r>
              <a:rPr sz="2200" spc="-5" dirty="0">
                <a:latin typeface="Arial"/>
                <a:cs typeface="Arial"/>
              </a:rPr>
              <a:t>objetivo</a:t>
            </a:r>
            <a:r>
              <a:rPr sz="2200" dirty="0">
                <a:latin typeface="Arial"/>
                <a:cs typeface="Arial"/>
              </a:rPr>
              <a:t> al que nos dirigimos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 el fin 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realizar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una mejor</a:t>
            </a:r>
            <a:r>
              <a:rPr sz="2200" spc="-5" dirty="0">
                <a:latin typeface="Arial"/>
                <a:cs typeface="Arial"/>
              </a:rPr>
              <a:t> estrategia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creativa.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copy</a:t>
            </a:r>
            <a:r>
              <a:rPr spc="-1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0991215" cy="348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23850" algn="l"/>
              </a:tabLst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Posicionamiento: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lugar que ocupa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producto, </a:t>
            </a:r>
            <a:r>
              <a:rPr sz="2200" dirty="0">
                <a:latin typeface="Arial"/>
                <a:cs typeface="Arial"/>
              </a:rPr>
              <a:t>marca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 </a:t>
            </a:r>
            <a:r>
              <a:rPr sz="2200" spc="-5" dirty="0">
                <a:latin typeface="Arial"/>
                <a:cs typeface="Arial"/>
              </a:rPr>
              <a:t>mente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consumidor.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1660"/>
              </a:spcBef>
              <a:buAutoNum type="arabicPeriod" startAt="3"/>
              <a:tabLst>
                <a:tab pos="323850" algn="l"/>
              </a:tabLst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Promesa:</a:t>
            </a:r>
            <a:endParaRPr sz="2200">
              <a:latin typeface="Arial"/>
              <a:cs typeface="Arial"/>
            </a:endParaRPr>
          </a:p>
          <a:p>
            <a:pPr marL="12700" marR="83185">
              <a:lnSpc>
                <a:spcPct val="162900"/>
              </a:lnSpc>
            </a:pPr>
            <a:r>
              <a:rPr sz="2200" dirty="0">
                <a:latin typeface="Arial"/>
                <a:cs typeface="Arial"/>
              </a:rPr>
              <a:t>Refleja lo que el mensaje </a:t>
            </a:r>
            <a:r>
              <a:rPr sz="2200" spc="-5" dirty="0">
                <a:latin typeface="Arial"/>
                <a:cs typeface="Arial"/>
              </a:rPr>
              <a:t>ofrece </a:t>
            </a:r>
            <a:r>
              <a:rPr sz="2200" dirty="0">
                <a:latin typeface="Arial"/>
                <a:cs typeface="Arial"/>
              </a:rPr>
              <a:t>al consumidor acerca del </a:t>
            </a:r>
            <a:r>
              <a:rPr sz="2200" spc="-5" dirty="0">
                <a:latin typeface="Arial"/>
                <a:cs typeface="Arial"/>
              </a:rPr>
              <a:t>evento </a:t>
            </a:r>
            <a:r>
              <a:rPr sz="2200" dirty="0">
                <a:latin typeface="Arial"/>
                <a:cs typeface="Arial"/>
              </a:rPr>
              <a:t>anunciado </a:t>
            </a:r>
            <a:r>
              <a:rPr sz="2200" spc="-5" dirty="0">
                <a:latin typeface="Arial"/>
                <a:cs typeface="Arial"/>
              </a:rPr>
              <a:t>(producto).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Puede </a:t>
            </a:r>
            <a:r>
              <a:rPr sz="2200" spc="-5" dirty="0">
                <a:latin typeface="Arial"/>
                <a:cs typeface="Arial"/>
              </a:rPr>
              <a:t>referirse</a:t>
            </a:r>
            <a:r>
              <a:rPr sz="2200" dirty="0">
                <a:latin typeface="Arial"/>
                <a:cs typeface="Arial"/>
              </a:rPr>
              <a:t> 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una </a:t>
            </a:r>
            <a:r>
              <a:rPr sz="2200" spc="-5" dirty="0">
                <a:latin typeface="Arial"/>
                <a:cs typeface="Arial"/>
              </a:rPr>
              <a:t>ventaja</a:t>
            </a:r>
            <a:r>
              <a:rPr sz="2200" dirty="0">
                <a:latin typeface="Arial"/>
                <a:cs typeface="Arial"/>
              </a:rPr>
              <a:t> del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producto</a:t>
            </a:r>
            <a:r>
              <a:rPr sz="2200" dirty="0">
                <a:latin typeface="Arial"/>
                <a:cs typeface="Arial"/>
              </a:rPr>
              <a:t> o 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 beneficio para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 </a:t>
            </a:r>
            <a:r>
              <a:rPr sz="2200" spc="-15" dirty="0">
                <a:latin typeface="Arial"/>
                <a:cs typeface="Arial"/>
              </a:rPr>
              <a:t>consumidor.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dirty="0">
                <a:latin typeface="Arial"/>
                <a:cs typeface="Arial"/>
              </a:rPr>
              <a:t>Las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promesas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pueden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racionales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emocionales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recomendable que la promesa recaiga solo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sobre una </a:t>
            </a:r>
            <a:r>
              <a:rPr sz="2200" spc="-5" dirty="0">
                <a:latin typeface="Arial"/>
                <a:cs typeface="Arial"/>
              </a:rPr>
              <a:t>característica</a:t>
            </a:r>
            <a:r>
              <a:rPr sz="2200" dirty="0">
                <a:latin typeface="Arial"/>
                <a:cs typeface="Arial"/>
              </a:rPr>
              <a:t> del </a:t>
            </a:r>
            <a:r>
              <a:rPr sz="2200" spc="-5" dirty="0">
                <a:latin typeface="Arial"/>
                <a:cs typeface="Arial"/>
              </a:rPr>
              <a:t>producto</a:t>
            </a:r>
            <a:r>
              <a:rPr sz="2200" dirty="0">
                <a:latin typeface="Arial"/>
                <a:cs typeface="Arial"/>
              </a:rPr>
              <a:t> o el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mensaje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corre el riesgo de perder</a:t>
            </a:r>
            <a:r>
              <a:rPr sz="2200" spc="-5" dirty="0">
                <a:latin typeface="Arial"/>
                <a:cs typeface="Arial"/>
              </a:rPr>
              <a:t> efectividad.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copy</a:t>
            </a:r>
            <a:r>
              <a:rPr spc="-1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534775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5.</a:t>
            </a:r>
            <a:r>
              <a:rPr sz="2200" b="1" spc="-3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Justificación:</a:t>
            </a:r>
            <a:endParaRPr sz="2200">
              <a:latin typeface="Arial"/>
              <a:cs typeface="Arial"/>
            </a:endParaRPr>
          </a:p>
          <a:p>
            <a:pPr marL="12700" marR="205740">
              <a:lnSpc>
                <a:spcPct val="162900"/>
              </a:lnSpc>
            </a:pPr>
            <a:r>
              <a:rPr sz="2200" dirty="0">
                <a:latin typeface="Arial"/>
                <a:cs typeface="Arial"/>
              </a:rPr>
              <a:t>Se </a:t>
            </a:r>
            <a:r>
              <a:rPr sz="2200" spc="-5" dirty="0">
                <a:latin typeface="Arial"/>
                <a:cs typeface="Arial"/>
              </a:rPr>
              <a:t>trata</a:t>
            </a:r>
            <a:r>
              <a:rPr sz="2200" dirty="0">
                <a:latin typeface="Arial"/>
                <a:cs typeface="Arial"/>
              </a:rPr>
              <a:t> de un </a:t>
            </a:r>
            <a:r>
              <a:rPr sz="2200" spc="-5" dirty="0">
                <a:latin typeface="Arial"/>
                <a:cs typeface="Arial"/>
              </a:rPr>
              <a:t>razonamiento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creíble</a:t>
            </a:r>
            <a:r>
              <a:rPr sz="2200" dirty="0">
                <a:latin typeface="Arial"/>
                <a:cs typeface="Arial"/>
              </a:rPr>
              <a:t> de la promesa,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 produce un deseo de compra en el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consumidor,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 </a:t>
            </a:r>
            <a:r>
              <a:rPr sz="2200" spc="-5" dirty="0">
                <a:latin typeface="Arial"/>
                <a:cs typeface="Arial"/>
              </a:rPr>
              <a:t>demostrar </a:t>
            </a:r>
            <a:r>
              <a:rPr sz="2200" dirty="0">
                <a:latin typeface="Arial"/>
                <a:cs typeface="Arial"/>
              </a:rPr>
              <a:t>su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beneficio.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dos </a:t>
            </a:r>
            <a:r>
              <a:rPr sz="2200" spc="-5" dirty="0">
                <a:latin typeface="Arial"/>
                <a:cs typeface="Arial"/>
              </a:rPr>
              <a:t>tipos </a:t>
            </a:r>
            <a:r>
              <a:rPr sz="2200" dirty="0">
                <a:latin typeface="Arial"/>
                <a:cs typeface="Arial"/>
              </a:rPr>
              <a:t>de </a:t>
            </a:r>
            <a:r>
              <a:rPr sz="2200" spc="-5" dirty="0">
                <a:latin typeface="Arial"/>
                <a:cs typeface="Arial"/>
              </a:rPr>
              <a:t>justificación: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sz="2200" b="1" spc="-5" dirty="0">
                <a:latin typeface="Arial"/>
                <a:cs typeface="Arial"/>
              </a:rPr>
              <a:t>Reason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why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justificación</a:t>
            </a:r>
            <a:r>
              <a:rPr sz="2200" dirty="0">
                <a:latin typeface="Arial"/>
                <a:cs typeface="Arial"/>
              </a:rPr>
              <a:t> racional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del beneficio. Son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apoyos </a:t>
            </a:r>
            <a:r>
              <a:rPr sz="2200" spc="-5" dirty="0">
                <a:latin typeface="Arial"/>
                <a:cs typeface="Arial"/>
              </a:rPr>
              <a:t>argumentales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avalan la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promesa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hecha al </a:t>
            </a:r>
            <a:r>
              <a:rPr sz="2200" spc="-15" dirty="0">
                <a:latin typeface="Arial"/>
                <a:cs typeface="Arial"/>
              </a:rPr>
              <a:t>consumidor.</a:t>
            </a:r>
            <a:endParaRPr sz="2200">
              <a:latin typeface="Arial"/>
              <a:cs typeface="Arial"/>
            </a:endParaRPr>
          </a:p>
          <a:p>
            <a:pPr marL="12700" marR="408940">
              <a:lnSpc>
                <a:spcPct val="117400"/>
              </a:lnSpc>
              <a:spcBef>
                <a:spcPts val="1200"/>
              </a:spcBef>
            </a:pPr>
            <a:r>
              <a:rPr sz="2200" b="1" spc="-5" dirty="0">
                <a:latin typeface="Arial"/>
                <a:cs typeface="Arial"/>
              </a:rPr>
              <a:t>Support evidence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evidencia 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soporta</a:t>
            </a:r>
            <a:r>
              <a:rPr sz="2200" dirty="0">
                <a:latin typeface="Arial"/>
                <a:cs typeface="Arial"/>
              </a:rPr>
              <a:t> 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beneficio.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Cuando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puede ser</a:t>
            </a:r>
            <a:r>
              <a:rPr sz="2200" spc="-5" dirty="0">
                <a:latin typeface="Arial"/>
                <a:cs typeface="Arial"/>
              </a:rPr>
              <a:t> demostrado,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hacerlo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 el anuncio 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 mejor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manera 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convencer.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copy</a:t>
            </a:r>
            <a:r>
              <a:rPr spc="-10" dirty="0"/>
              <a:t> </a:t>
            </a:r>
            <a:r>
              <a:rPr spc="-5" dirty="0"/>
              <a:t>strategy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600" y="1422400"/>
            <a:ext cx="4318000" cy="2451100"/>
            <a:chOff x="609600" y="1422400"/>
            <a:chExt cx="4318000" cy="2451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1625600"/>
              <a:ext cx="3911600" cy="2006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422400"/>
              <a:ext cx="4318000" cy="24511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000" y="4749800"/>
            <a:ext cx="36048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2060"/>
                </a:solidFill>
                <a:latin typeface="Arial"/>
                <a:cs typeface="Arial"/>
              </a:rPr>
              <a:t>promesa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los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yogures</a:t>
            </a:r>
            <a:r>
              <a:rPr sz="15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Activa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ayudan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5168900"/>
            <a:ext cx="1666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bienestar</a:t>
            </a:r>
            <a:r>
              <a:rPr sz="15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digestivo.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5588000"/>
            <a:ext cx="37852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5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2060"/>
                </a:solidFill>
                <a:latin typeface="Arial"/>
                <a:cs typeface="Arial"/>
              </a:rPr>
              <a:t>reason</a:t>
            </a:r>
            <a:r>
              <a:rPr sz="15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2060"/>
                </a:solidFill>
                <a:latin typeface="Arial"/>
                <a:cs typeface="Arial"/>
              </a:rPr>
              <a:t>why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5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contienen</a:t>
            </a:r>
            <a:r>
              <a:rPr sz="15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Bifidus</a:t>
            </a:r>
            <a:r>
              <a:rPr sz="15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naturales.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0" y="4000500"/>
            <a:ext cx="1584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ivia España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10400" y="1422400"/>
            <a:ext cx="4241800" cy="2438400"/>
            <a:chOff x="7010400" y="1422400"/>
            <a:chExt cx="4241800" cy="24384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625600"/>
              <a:ext cx="3835400" cy="19939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0400" y="1422400"/>
              <a:ext cx="4241800" cy="2438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200900" y="4432300"/>
            <a:ext cx="4134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5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2060"/>
                </a:solidFill>
                <a:latin typeface="Arial"/>
                <a:cs typeface="Arial"/>
              </a:rPr>
              <a:t>promesa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5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con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sólo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una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gota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elimina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grasa.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0900" y="4851400"/>
            <a:ext cx="4399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2060"/>
                </a:solidFill>
                <a:latin typeface="Arial"/>
                <a:cs typeface="Arial"/>
              </a:rPr>
              <a:t>reason why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el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nuevo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 Fairy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tiene</a:t>
            </a:r>
            <a:r>
              <a:rPr sz="1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tecnología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con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0900" y="5270500"/>
            <a:ext cx="1328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imán</a:t>
            </a:r>
            <a:r>
              <a:rPr sz="15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antigrasa.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0900" y="5689600"/>
            <a:ext cx="47377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2060"/>
                </a:solidFill>
                <a:latin typeface="Arial"/>
                <a:cs typeface="Arial"/>
              </a:rPr>
              <a:t>support evidence:</a:t>
            </a:r>
            <a:r>
              <a:rPr sz="15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demostración</a:t>
            </a:r>
            <a:r>
              <a:rPr sz="15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que hacen en 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0900" y="6108700"/>
            <a:ext cx="1021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propio</a:t>
            </a:r>
            <a:r>
              <a:rPr sz="15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spot.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01200" y="4000500"/>
            <a:ext cx="1677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PubliTV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copy</a:t>
            </a:r>
            <a:r>
              <a:rPr spc="-1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725275" cy="361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6.</a:t>
            </a:r>
            <a:r>
              <a:rPr sz="2200" b="1" spc="-4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09193"/>
                </a:solidFill>
                <a:latin typeface="Arial"/>
                <a:cs typeface="Arial"/>
              </a:rPr>
              <a:t>Tono:</a:t>
            </a:r>
            <a:endParaRPr sz="22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latin typeface="Arial"/>
                <a:cs typeface="Arial"/>
              </a:rPr>
              <a:t>Refleja</a:t>
            </a:r>
            <a:r>
              <a:rPr sz="2000" dirty="0">
                <a:latin typeface="Arial"/>
                <a:cs typeface="Arial"/>
              </a:rPr>
              <a:t> el </a:t>
            </a:r>
            <a:r>
              <a:rPr sz="2000" spc="-5" dirty="0">
                <a:latin typeface="Arial"/>
                <a:cs typeface="Arial"/>
              </a:rPr>
              <a:t>ambiente</a:t>
            </a:r>
            <a:r>
              <a:rPr sz="2000" dirty="0">
                <a:latin typeface="Arial"/>
                <a:cs typeface="Arial"/>
              </a:rPr>
              <a:t> de la promesa 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atmósfera</a:t>
            </a:r>
            <a:r>
              <a:rPr sz="2000" dirty="0">
                <a:latin typeface="Arial"/>
                <a:cs typeface="Arial"/>
              </a:rPr>
              <a:t> de la comunicación.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2794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tono</a:t>
            </a:r>
            <a:r>
              <a:rPr sz="2000" dirty="0">
                <a:latin typeface="Arial"/>
                <a:cs typeface="Arial"/>
              </a:rPr>
              <a:t> variará,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además,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5" dirty="0">
                <a:latin typeface="Arial"/>
                <a:cs typeface="Arial"/>
              </a:rPr>
              <a:t> función</a:t>
            </a:r>
            <a:r>
              <a:rPr sz="2000" dirty="0">
                <a:latin typeface="Arial"/>
                <a:cs typeface="Arial"/>
              </a:rPr>
              <a:t> del </a:t>
            </a:r>
            <a:r>
              <a:rPr sz="2000" spc="-70" dirty="0">
                <a:latin typeface="Arial"/>
                <a:cs typeface="Arial"/>
              </a:rPr>
              <a:t>P.O.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(no será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igual cuando el </a:t>
            </a:r>
            <a:r>
              <a:rPr sz="2000" spc="-5" dirty="0">
                <a:latin typeface="Arial"/>
                <a:cs typeface="Arial"/>
              </a:rPr>
              <a:t>target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son jóvenes,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casos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los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5" dirty="0">
                <a:latin typeface="Arial"/>
                <a:cs typeface="Arial"/>
              </a:rPr>
              <a:t>tono</a:t>
            </a:r>
            <a:r>
              <a:rPr sz="2000" dirty="0">
                <a:latin typeface="Arial"/>
                <a:cs typeface="Arial"/>
              </a:rPr>
              <a:t> será más</a:t>
            </a:r>
            <a:r>
              <a:rPr sz="2000" spc="-5" dirty="0">
                <a:latin typeface="Arial"/>
                <a:cs typeface="Arial"/>
              </a:rPr>
              <a:t> desenfadado, </a:t>
            </a:r>
            <a:r>
              <a:rPr sz="2000" dirty="0">
                <a:latin typeface="Arial"/>
                <a:cs typeface="Arial"/>
              </a:rPr>
              <a:t>que si el </a:t>
            </a:r>
            <a:r>
              <a:rPr sz="2000" spc="-5" dirty="0">
                <a:latin typeface="Arial"/>
                <a:cs typeface="Arial"/>
              </a:rPr>
              <a:t>target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más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conservador).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279400" marR="21209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 </a:t>
            </a:r>
            <a:r>
              <a:rPr sz="2000" spc="-5" dirty="0">
                <a:latin typeface="Arial"/>
                <a:cs typeface="Arial"/>
              </a:rPr>
              <a:t>tono </a:t>
            </a:r>
            <a:r>
              <a:rPr sz="2000" dirty="0">
                <a:latin typeface="Arial"/>
                <a:cs typeface="Arial"/>
              </a:rPr>
              <a:t>perfila el </a:t>
            </a:r>
            <a:r>
              <a:rPr sz="2000" spc="-5" dirty="0">
                <a:latin typeface="Arial"/>
                <a:cs typeface="Arial"/>
              </a:rPr>
              <a:t>carácter </a:t>
            </a:r>
            <a:r>
              <a:rPr sz="2000" dirty="0">
                <a:latin typeface="Arial"/>
                <a:cs typeface="Arial"/>
              </a:rPr>
              <a:t>de la campaña. Ejemplo de algunos </a:t>
            </a:r>
            <a:r>
              <a:rPr sz="2000" spc="-5" dirty="0">
                <a:latin typeface="Arial"/>
                <a:cs typeface="Arial"/>
              </a:rPr>
              <a:t>“tonos” </a:t>
            </a:r>
            <a:r>
              <a:rPr sz="2000" dirty="0">
                <a:latin typeface="Arial"/>
                <a:cs typeface="Arial"/>
              </a:rPr>
              <a:t>que pueden combinarse </a:t>
            </a:r>
            <a:r>
              <a:rPr sz="2000" spc="-5" dirty="0">
                <a:latin typeface="Arial"/>
                <a:cs typeface="Arial"/>
              </a:rPr>
              <a:t>entre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sí: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279400" marR="83439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Emocional.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Racional.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Serio.</a:t>
            </a:r>
            <a:r>
              <a:rPr sz="2000" spc="-10" dirty="0">
                <a:latin typeface="Arial"/>
                <a:cs typeface="Arial"/>
              </a:rPr>
              <a:t> Conservador. </a:t>
            </a:r>
            <a:r>
              <a:rPr sz="2000" dirty="0">
                <a:latin typeface="Arial"/>
                <a:cs typeface="Arial"/>
              </a:rPr>
              <a:t>Moderado.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Joven.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Dinámico.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Coloquial.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Informativo.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Pedagógico.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Recomendación.</a:t>
            </a:r>
            <a:r>
              <a:rPr sz="2000" spc="-5" dirty="0">
                <a:latin typeface="Arial"/>
                <a:cs typeface="Arial"/>
              </a:rPr>
              <a:t> Informal. Humorístico.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15900"/>
            <a:ext cx="1161478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864100" marR="5080" indent="-4851400">
              <a:lnSpc>
                <a:spcPts val="3900"/>
              </a:lnSpc>
              <a:spcBef>
                <a:spcPts val="580"/>
              </a:spcBef>
            </a:pPr>
            <a:r>
              <a:rPr spc="-5" dirty="0"/>
              <a:t>¿De</a:t>
            </a:r>
            <a:r>
              <a:rPr spc="-10" dirty="0"/>
              <a:t> </a:t>
            </a:r>
            <a:r>
              <a:rPr dirty="0"/>
              <a:t>qué</a:t>
            </a:r>
            <a:r>
              <a:rPr spc="-5" dirty="0"/>
              <a:t> </a:t>
            </a:r>
            <a:r>
              <a:rPr dirty="0"/>
              <a:t>sirve</a:t>
            </a:r>
            <a:r>
              <a:rPr spc="-5" dirty="0"/>
              <a:t> </a:t>
            </a:r>
            <a:r>
              <a:rPr dirty="0"/>
              <a:t>organizar</a:t>
            </a:r>
            <a:r>
              <a:rPr spc="-10" dirty="0"/>
              <a:t> </a:t>
            </a:r>
            <a:r>
              <a:rPr dirty="0"/>
              <a:t>el</a:t>
            </a:r>
            <a:r>
              <a:rPr spc="-5" dirty="0"/>
              <a:t> </a:t>
            </a:r>
            <a:r>
              <a:rPr dirty="0"/>
              <a:t>mejor</a:t>
            </a:r>
            <a:r>
              <a:rPr spc="-15" dirty="0"/>
              <a:t> </a:t>
            </a:r>
            <a:r>
              <a:rPr spc="-5" dirty="0"/>
              <a:t>evento </a:t>
            </a:r>
            <a:r>
              <a:rPr dirty="0"/>
              <a:t>si</a:t>
            </a:r>
            <a:r>
              <a:rPr spc="-5" dirty="0"/>
              <a:t> </a:t>
            </a:r>
            <a:r>
              <a:rPr dirty="0"/>
              <a:t>no</a:t>
            </a:r>
            <a:r>
              <a:rPr spc="-5" dirty="0"/>
              <a:t> </a:t>
            </a:r>
            <a:r>
              <a:rPr dirty="0"/>
              <a:t>lo</a:t>
            </a:r>
            <a:r>
              <a:rPr spc="-5" dirty="0"/>
              <a:t> </a:t>
            </a:r>
            <a:r>
              <a:rPr dirty="0"/>
              <a:t>damos</a:t>
            </a:r>
            <a:r>
              <a:rPr spc="-10" dirty="0"/>
              <a:t> </a:t>
            </a:r>
            <a:r>
              <a:rPr dirty="0"/>
              <a:t>a </a:t>
            </a:r>
            <a:r>
              <a:rPr spc="-985" dirty="0"/>
              <a:t> </a:t>
            </a:r>
            <a:r>
              <a:rPr dirty="0"/>
              <a:t>conocer?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955800"/>
            <a:ext cx="11334115" cy="3726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importancia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publicidad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estrategia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marketing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 </a:t>
            </a:r>
            <a:r>
              <a:rPr sz="2200" spc="-5" dirty="0">
                <a:latin typeface="Arial"/>
                <a:cs typeface="Arial"/>
              </a:rPr>
              <a:t>evidente.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Si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</a:t>
            </a:r>
            <a:r>
              <a:rPr sz="2200" b="1" spc="-5" dirty="0">
                <a:latin typeface="Arial"/>
                <a:cs typeface="Arial"/>
              </a:rPr>
              <a:t> anuncia,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existe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</a:pPr>
            <a:r>
              <a:rPr sz="2200" spc="-5" dirty="0">
                <a:latin typeface="Arial"/>
                <a:cs typeface="Arial"/>
              </a:rPr>
              <a:t>Independientemente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requiera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venta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entradas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(eventos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corporativos,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galas por </a:t>
            </a:r>
            <a:r>
              <a:rPr sz="2200" spc="-5" dirty="0">
                <a:latin typeface="Arial"/>
                <a:cs typeface="Arial"/>
              </a:rPr>
              <a:t>invitación), </a:t>
            </a:r>
            <a:r>
              <a:rPr sz="2200" dirty="0">
                <a:latin typeface="Arial"/>
                <a:cs typeface="Arial"/>
              </a:rPr>
              <a:t>seguirá siendo necesaria una </a:t>
            </a:r>
            <a:r>
              <a:rPr sz="2200" spc="-5" dirty="0">
                <a:latin typeface="Arial"/>
                <a:cs typeface="Arial"/>
              </a:rPr>
              <a:t>estrategia </a:t>
            </a:r>
            <a:r>
              <a:rPr sz="2200" dirty="0">
                <a:latin typeface="Arial"/>
                <a:cs typeface="Arial"/>
              </a:rPr>
              <a:t>de publicidad para darlo a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conocer en la sociedad y que las marcas </a:t>
            </a:r>
            <a:r>
              <a:rPr sz="2200" spc="-5" dirty="0">
                <a:latin typeface="Arial"/>
                <a:cs typeface="Arial"/>
              </a:rPr>
              <a:t>participantes </a:t>
            </a:r>
            <a:r>
              <a:rPr sz="2200" dirty="0">
                <a:latin typeface="Arial"/>
                <a:cs typeface="Arial"/>
              </a:rPr>
              <a:t>y organizadoras consigan la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repercusión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adecuada.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copy</a:t>
            </a:r>
            <a:r>
              <a:rPr spc="-1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2457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45" dirty="0">
                <a:solidFill>
                  <a:srgbClr val="009193"/>
                </a:solidFill>
                <a:latin typeface="Arial"/>
                <a:cs typeface="Arial"/>
              </a:rPr>
              <a:t>Tono</a:t>
            </a:r>
            <a:r>
              <a:rPr sz="2200" b="1" spc="-6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humorístico: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0" y="5930900"/>
            <a:ext cx="1906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westhoustonsubaru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66900" y="2146300"/>
            <a:ext cx="6896100" cy="3746500"/>
            <a:chOff x="1866900" y="2146300"/>
            <a:chExt cx="6896100" cy="3746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0100" y="2349500"/>
              <a:ext cx="6489700" cy="3302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2146300"/>
              <a:ext cx="6896100" cy="3746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copy</a:t>
            </a:r>
            <a:r>
              <a:rPr spc="-1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22409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45" dirty="0">
                <a:solidFill>
                  <a:srgbClr val="009193"/>
                </a:solidFill>
                <a:latin typeface="Arial"/>
                <a:cs typeface="Arial"/>
              </a:rPr>
              <a:t>Tono</a:t>
            </a:r>
            <a:r>
              <a:rPr sz="2200" b="1" spc="-5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emocional: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25800" y="2438400"/>
            <a:ext cx="5740400" cy="2857500"/>
            <a:chOff x="3225800" y="2438400"/>
            <a:chExt cx="5740400" cy="2857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2641600"/>
              <a:ext cx="5334000" cy="2413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5800" y="2438400"/>
              <a:ext cx="5740400" cy="28575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59700" y="5308600"/>
            <a:ext cx="10172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Edeka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copy</a:t>
            </a:r>
            <a:r>
              <a:rPr spc="-1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526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45" dirty="0">
                <a:solidFill>
                  <a:srgbClr val="009193"/>
                </a:solidFill>
                <a:latin typeface="Arial"/>
                <a:cs typeface="Arial"/>
              </a:rPr>
              <a:t>Tono</a:t>
            </a:r>
            <a:r>
              <a:rPr sz="2200" b="1" spc="-6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serio: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8600" y="5346700"/>
            <a:ext cx="1415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Autopis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a.es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94000" y="2070100"/>
            <a:ext cx="6604000" cy="3263900"/>
            <a:chOff x="2794000" y="2070100"/>
            <a:chExt cx="6604000" cy="3263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7200" y="2273300"/>
              <a:ext cx="61976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000" y="2070100"/>
              <a:ext cx="6604000" cy="3263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Elementos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copy</a:t>
            </a:r>
            <a:r>
              <a:rPr spc="-1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58938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7.</a:t>
            </a:r>
            <a:r>
              <a:rPr sz="2200" b="1" spc="-2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Los</a:t>
            </a:r>
            <a:r>
              <a:rPr sz="2200" b="1" spc="-1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imperativos:</a:t>
            </a:r>
            <a:endParaRPr sz="2200">
              <a:latin typeface="Arial"/>
              <a:cs typeface="Arial"/>
            </a:endParaRPr>
          </a:p>
          <a:p>
            <a:pPr marL="279400" marR="5080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latin typeface="Arial"/>
                <a:cs typeface="Arial"/>
              </a:rPr>
              <a:t>Este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apartado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incluye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todas</a:t>
            </a:r>
            <a:r>
              <a:rPr sz="2000" dirty="0">
                <a:latin typeface="Arial"/>
                <a:cs typeface="Arial"/>
              </a:rPr>
              <a:t> las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condiciones 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obligatoriamente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someterse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ejecución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 anuncio.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5" dirty="0">
                <a:latin typeface="Arial"/>
                <a:cs typeface="Arial"/>
              </a:rPr>
              <a:t> obligatorio</a:t>
            </a:r>
            <a:r>
              <a:rPr sz="2000" dirty="0">
                <a:latin typeface="Arial"/>
                <a:cs typeface="Arial"/>
              </a:rPr>
              <a:t> incluir </a:t>
            </a:r>
            <a:r>
              <a:rPr sz="2000" spc="-5" dirty="0">
                <a:latin typeface="Arial"/>
                <a:cs typeface="Arial"/>
              </a:rPr>
              <a:t>determinados logotipos</a:t>
            </a:r>
            <a:r>
              <a:rPr sz="2000" dirty="0">
                <a:latin typeface="Arial"/>
                <a:cs typeface="Arial"/>
              </a:rPr>
              <a:t> o si es necesario seguir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gama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cromática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impuesta</a:t>
            </a:r>
            <a:r>
              <a:rPr sz="2000" dirty="0">
                <a:latin typeface="Arial"/>
                <a:cs typeface="Arial"/>
              </a:rPr>
              <a:t> por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5" dirty="0">
                <a:latin typeface="Arial"/>
                <a:cs typeface="Arial"/>
              </a:rPr>
              <a:t>cliente, entre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otros.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16100" y="3340100"/>
            <a:ext cx="4127500" cy="2971800"/>
            <a:chOff x="1816100" y="3340100"/>
            <a:chExt cx="4127500" cy="2971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3543300"/>
              <a:ext cx="3721100" cy="2527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100" y="3340100"/>
              <a:ext cx="4127500" cy="2971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96808" y="3467643"/>
            <a:ext cx="1526540" cy="444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300" b="1" spc="-5" dirty="0">
                <a:latin typeface="Arial"/>
                <a:cs typeface="Arial"/>
              </a:rPr>
              <a:t>Spot</a:t>
            </a:r>
            <a:r>
              <a:rPr sz="1300" b="1" spc="-7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Amena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(1998)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51600" y="3365500"/>
            <a:ext cx="5372100" cy="2971800"/>
            <a:chOff x="6451600" y="3365500"/>
            <a:chExt cx="5372100" cy="2971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4800" y="3568700"/>
              <a:ext cx="4965700" cy="2527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1600" y="3365500"/>
              <a:ext cx="5372100" cy="2971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563737" y="3467643"/>
            <a:ext cx="1526540" cy="444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555"/>
              </a:lnSpc>
            </a:pPr>
            <a:r>
              <a:rPr sz="1300" b="1" spc="-5" dirty="0">
                <a:latin typeface="Arial"/>
                <a:cs typeface="Arial"/>
              </a:rPr>
              <a:t>Spot</a:t>
            </a:r>
            <a:r>
              <a:rPr sz="1300" b="1" spc="-7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Amena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(2015)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3700" y="6324600"/>
            <a:ext cx="1601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musicadelatele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61600" y="6324600"/>
            <a:ext cx="141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Publicista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55600"/>
            <a:ext cx="498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Ejemplo</a:t>
            </a:r>
            <a:r>
              <a:rPr spc="-50" dirty="0"/>
              <a:t> </a:t>
            </a:r>
            <a:r>
              <a:rPr dirty="0"/>
              <a:t>Mercedes</a:t>
            </a:r>
            <a:r>
              <a:rPr spc="-50" dirty="0"/>
              <a:t> </a:t>
            </a:r>
            <a:r>
              <a:rPr dirty="0"/>
              <a:t>Benz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612900"/>
            <a:ext cx="11283315" cy="412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ANUNCIANTE</a:t>
            </a:r>
            <a:r>
              <a:rPr sz="1400" spc="-5" dirty="0">
                <a:latin typeface="Arial"/>
                <a:cs typeface="Arial"/>
              </a:rPr>
              <a:t>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MERCEDES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BENZ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PRODUCTO</a:t>
            </a:r>
            <a:r>
              <a:rPr sz="1400" spc="-5" dirty="0">
                <a:latin typeface="Arial"/>
                <a:cs typeface="Arial"/>
              </a:rPr>
              <a:t>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MERCEDES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1200"/>
              </a:lnSpc>
              <a:spcBef>
                <a:spcPts val="950"/>
              </a:spcBef>
            </a:pPr>
            <a:r>
              <a:rPr sz="1400" b="1" spc="-5" dirty="0">
                <a:latin typeface="Arial"/>
                <a:cs typeface="Arial"/>
              </a:rPr>
              <a:t>ANTECEDENTES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Desde que Gottlieb Daimler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 Carl Benz inventaron el automóvil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 1886,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historia</a:t>
            </a:r>
            <a:r>
              <a:rPr sz="1400" dirty="0">
                <a:latin typeface="Arial"/>
                <a:cs typeface="Arial"/>
              </a:rPr>
              <a:t> de Mercedes-Benz ha </a:t>
            </a:r>
            <a:r>
              <a:rPr sz="1400" spc="-5" dirty="0">
                <a:latin typeface="Arial"/>
                <a:cs typeface="Arial"/>
              </a:rPr>
              <a:t>estado</a:t>
            </a:r>
            <a:r>
              <a:rPr sz="1400" dirty="0">
                <a:latin typeface="Arial"/>
                <a:cs typeface="Arial"/>
              </a:rPr>
              <a:t> siempre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ligada a la seguridad del vehículo y de sus ocupantes. A lo largo de los años, Mercedes ha ido introduciendo en cada nuevo modelo las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innovaciones que su equipo de </a:t>
            </a:r>
            <a:r>
              <a:rPr sz="1400" spc="-5" dirty="0">
                <a:latin typeface="Arial"/>
                <a:cs typeface="Arial"/>
              </a:rPr>
              <a:t>investigación</a:t>
            </a:r>
            <a:r>
              <a:rPr sz="1400" dirty="0">
                <a:latin typeface="Arial"/>
                <a:cs typeface="Arial"/>
              </a:rPr>
              <a:t> iba desarrollando. En 1959,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 introdujo por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primera vez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 concepto de “habitáculo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indeformable”,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vez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 se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realizaban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primeras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pruebas de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colisión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vuelco.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 1995,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fue el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vehículo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incorporar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sofisticado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sistema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estabilidad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ESP.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Más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tarde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ampliando la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larga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lista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sistemas</a:t>
            </a:r>
            <a:r>
              <a:rPr sz="1400" dirty="0">
                <a:latin typeface="Arial"/>
                <a:cs typeface="Arial"/>
              </a:rPr>
              <a:t> de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seguridad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sistema</a:t>
            </a:r>
            <a:r>
              <a:rPr sz="1400" dirty="0">
                <a:latin typeface="Arial"/>
                <a:cs typeface="Arial"/>
              </a:rPr>
              <a:t> de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frenado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emergencia BAS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 el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sistema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Distronic</a:t>
            </a:r>
            <a:r>
              <a:rPr sz="1400" dirty="0">
                <a:latin typeface="Arial"/>
                <a:cs typeface="Arial"/>
              </a:rPr>
              <a:t> Plus, que </a:t>
            </a:r>
            <a:r>
              <a:rPr sz="1400" spc="-5" dirty="0">
                <a:latin typeface="Arial"/>
                <a:cs typeface="Arial"/>
              </a:rPr>
              <a:t>resulta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muy eficaz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 evitar colisiones por alcance en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caso de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distracción</a:t>
            </a:r>
            <a:r>
              <a:rPr sz="1400" dirty="0">
                <a:latin typeface="Arial"/>
                <a:cs typeface="Arial"/>
              </a:rPr>
              <a:t> del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conductor.</a:t>
            </a:r>
            <a:endParaRPr sz="1400">
              <a:latin typeface="Arial"/>
              <a:cs typeface="Arial"/>
            </a:endParaRPr>
          </a:p>
          <a:p>
            <a:pPr marL="12700" marR="519430">
              <a:lnSpc>
                <a:spcPct val="1488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Gracias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estos </a:t>
            </a:r>
            <a:r>
              <a:rPr sz="1400" dirty="0">
                <a:latin typeface="Arial"/>
                <a:cs typeface="Arial"/>
              </a:rPr>
              <a:t>elementos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 seguridad,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Mercedes-Benz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reconocida hoy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día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como 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marca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fija los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niveles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seguridad más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elevados.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dirty="0">
                <a:latin typeface="Arial"/>
                <a:cs typeface="Arial"/>
              </a:rPr>
              <a:t>La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seguridad es pues,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junto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 el </a:t>
            </a:r>
            <a:r>
              <a:rPr sz="1400" spc="-5" dirty="0">
                <a:latin typeface="Arial"/>
                <a:cs typeface="Arial"/>
              </a:rPr>
              <a:t>confort, </a:t>
            </a:r>
            <a:r>
              <a:rPr sz="1400" dirty="0">
                <a:latin typeface="Arial"/>
                <a:cs typeface="Arial"/>
              </a:rPr>
              <a:t>la fiabilidad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 el diseño uno de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 principales valores de la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marca desde sus </a:t>
            </a:r>
            <a:r>
              <a:rPr sz="1400" spc="-5" dirty="0">
                <a:latin typeface="Arial"/>
                <a:cs typeface="Arial"/>
              </a:rPr>
              <a:t>orígenes.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55600"/>
            <a:ext cx="10217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Estrategia </a:t>
            </a:r>
            <a:r>
              <a:rPr dirty="0"/>
              <a:t>de </a:t>
            </a:r>
            <a:r>
              <a:rPr spc="-5" dirty="0"/>
              <a:t>contenidos:</a:t>
            </a:r>
            <a:r>
              <a:rPr spc="-10" dirty="0"/>
              <a:t> </a:t>
            </a:r>
            <a:r>
              <a:rPr dirty="0"/>
              <a:t>ejemplo Mercedes</a:t>
            </a:r>
            <a:r>
              <a:rPr spc="-5" dirty="0"/>
              <a:t> </a:t>
            </a:r>
            <a:r>
              <a:rPr dirty="0"/>
              <a:t>Benz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08760"/>
            <a:ext cx="11125835" cy="325120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400" b="1" spc="-5" dirty="0">
                <a:latin typeface="Arial"/>
                <a:cs typeface="Arial"/>
              </a:rPr>
              <a:t>Objetivo: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40"/>
              </a:spcBef>
            </a:pPr>
            <a:r>
              <a:rPr sz="1400" dirty="0">
                <a:latin typeface="Arial"/>
                <a:cs typeface="Arial"/>
              </a:rPr>
              <a:t>Presentar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nuevo modelo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Mercedes (Clase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S) que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incorpora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 más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avanzados</a:t>
            </a:r>
            <a:r>
              <a:rPr sz="1400" spc="-5" dirty="0">
                <a:latin typeface="Arial"/>
                <a:cs typeface="Arial"/>
              </a:rPr>
              <a:t> sistemas</a:t>
            </a:r>
            <a:r>
              <a:rPr sz="1400" dirty="0">
                <a:latin typeface="Arial"/>
                <a:cs typeface="Arial"/>
              </a:rPr>
              <a:t> de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seguridad,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sólo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 los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integrantes del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vehículo,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sino también para otros vehículos,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peatones,</a:t>
            </a:r>
            <a:r>
              <a:rPr sz="1400" spc="-5" dirty="0">
                <a:latin typeface="Arial"/>
                <a:cs typeface="Arial"/>
              </a:rPr>
              <a:t> ciclistas…</a:t>
            </a:r>
            <a:r>
              <a:rPr sz="1400" dirty="0">
                <a:latin typeface="Arial"/>
                <a:cs typeface="Arial"/>
              </a:rPr>
              <a:t> etc.</a:t>
            </a:r>
            <a:endParaRPr sz="1400">
              <a:latin typeface="Arial"/>
              <a:cs typeface="Arial"/>
            </a:endParaRPr>
          </a:p>
          <a:p>
            <a:pPr marL="12700" marR="6953884">
              <a:lnSpc>
                <a:spcPts val="5100"/>
              </a:lnSpc>
              <a:spcBef>
                <a:spcPts val="500"/>
              </a:spcBef>
            </a:pPr>
            <a:r>
              <a:rPr sz="1400" b="1" spc="-20" dirty="0">
                <a:latin typeface="Arial"/>
                <a:cs typeface="Arial"/>
              </a:rPr>
              <a:t>Target: </a:t>
            </a:r>
            <a:r>
              <a:rPr sz="1300" dirty="0">
                <a:latin typeface="Century Gothic"/>
                <a:cs typeface="Century Gothic"/>
              </a:rPr>
              <a:t>3</a:t>
            </a:r>
            <a:r>
              <a:rPr sz="1400" dirty="0">
                <a:latin typeface="Arial"/>
                <a:cs typeface="Arial"/>
              </a:rPr>
              <a:t>0- 55 años, clase alta y media alta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Promesa</a:t>
            </a:r>
            <a:r>
              <a:rPr sz="1400" spc="-5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máxima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seguridad.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Coche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mira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ti.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Justificación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Arial"/>
                <a:cs typeface="Arial"/>
              </a:rPr>
              <a:t>Reason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why: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nuevo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Mercedes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incluye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dispositivo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Intelligent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Drive.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168900"/>
            <a:ext cx="3638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Tono</a:t>
            </a:r>
            <a:r>
              <a:rPr sz="1300" spc="-25" dirty="0">
                <a:latin typeface="Century Gothic"/>
                <a:cs typeface="Century Gothic"/>
              </a:rPr>
              <a:t>:</a:t>
            </a:r>
            <a:r>
              <a:rPr sz="1300" spc="3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Arial"/>
                <a:cs typeface="Arial"/>
              </a:rPr>
              <a:t>auténtico,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sereno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confiado,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elegante.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04100" y="2489200"/>
            <a:ext cx="4432300" cy="2451100"/>
            <a:chOff x="7404100" y="2489200"/>
            <a:chExt cx="4432300" cy="2451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7300" y="2692400"/>
              <a:ext cx="4025900" cy="2006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4100" y="2489200"/>
              <a:ext cx="4432300" cy="24511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474200" y="5105400"/>
            <a:ext cx="2202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Mercedes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Benz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55600"/>
            <a:ext cx="625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Otras plataformas</a:t>
            </a:r>
            <a:r>
              <a:rPr dirty="0"/>
              <a:t> </a:t>
            </a:r>
            <a:r>
              <a:rPr spc="-5" dirty="0"/>
              <a:t>estratégicas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715115" cy="354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1-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 Unique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selling proposition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(USP):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Proposición única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venta.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1530"/>
              </a:spcBef>
            </a:pPr>
            <a:r>
              <a:rPr sz="2000" spc="-5" dirty="0">
                <a:latin typeface="Arial"/>
                <a:cs typeface="Arial"/>
              </a:rPr>
              <a:t>Ideada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Rosser Reeves 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1940, </a:t>
            </a:r>
            <a:r>
              <a:rPr sz="2000" spc="-5" dirty="0">
                <a:latin typeface="Arial"/>
                <a:cs typeface="Arial"/>
              </a:rPr>
              <a:t>esta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plataforma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estratégica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defiende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todo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anuncio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hacer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 única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proposición </a:t>
            </a:r>
            <a:r>
              <a:rPr sz="2000" spc="-5" dirty="0">
                <a:latin typeface="Arial"/>
                <a:cs typeface="Arial"/>
              </a:rPr>
              <a:t>concreta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consumidor.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Determina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qué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 </a:t>
            </a:r>
            <a:r>
              <a:rPr sz="2000" b="1" spc="-5" dirty="0">
                <a:latin typeface="Arial"/>
                <a:cs typeface="Arial"/>
              </a:rPr>
              <a:t>lo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que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debe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comunicar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</a:t>
            </a:r>
            <a:r>
              <a:rPr sz="2000" b="1" spc="-5" dirty="0">
                <a:latin typeface="Arial"/>
                <a:cs typeface="Arial"/>
              </a:rPr>
              <a:t> mensaje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255904">
              <a:lnSpc>
                <a:spcPct val="129200"/>
              </a:lnSpc>
              <a:spcBef>
                <a:spcPts val="1195"/>
              </a:spcBef>
            </a:pPr>
            <a:r>
              <a:rPr sz="2000" dirty="0">
                <a:latin typeface="Arial"/>
                <a:cs typeface="Arial"/>
              </a:rPr>
              <a:t>Según Reeves, “el consumidor </a:t>
            </a:r>
            <a:r>
              <a:rPr sz="2000" spc="-5" dirty="0">
                <a:latin typeface="Arial"/>
                <a:cs typeface="Arial"/>
              </a:rPr>
              <a:t>tiende </a:t>
            </a:r>
            <a:r>
              <a:rPr sz="2000" dirty="0">
                <a:latin typeface="Arial"/>
                <a:cs typeface="Arial"/>
              </a:rPr>
              <a:t>a recordar </a:t>
            </a:r>
            <a:r>
              <a:rPr sz="2000" spc="-5" dirty="0">
                <a:latin typeface="Arial"/>
                <a:cs typeface="Arial"/>
              </a:rPr>
              <a:t>tan </a:t>
            </a:r>
            <a:r>
              <a:rPr sz="2000" dirty="0">
                <a:latin typeface="Arial"/>
                <a:cs typeface="Arial"/>
              </a:rPr>
              <a:t>solo una cosa de un anuncio: un solo </a:t>
            </a:r>
            <a:r>
              <a:rPr sz="2000" spc="-5" dirty="0">
                <a:latin typeface="Arial"/>
                <a:cs typeface="Arial"/>
              </a:rPr>
              <a:t>argumento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ventas, </a:t>
            </a:r>
            <a:r>
              <a:rPr sz="2000" dirty="0">
                <a:latin typeface="Arial"/>
                <a:cs typeface="Arial"/>
              </a:rPr>
              <a:t>un solo </a:t>
            </a:r>
            <a:r>
              <a:rPr sz="2000" spc="-5" dirty="0">
                <a:latin typeface="Arial"/>
                <a:cs typeface="Arial"/>
              </a:rPr>
              <a:t>concepto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sobresaliente”.</a:t>
            </a:r>
            <a:endParaRPr sz="2000">
              <a:latin typeface="Arial"/>
              <a:cs typeface="Arial"/>
            </a:endParaRPr>
          </a:p>
          <a:p>
            <a:pPr marL="12700" marR="72390">
              <a:lnSpc>
                <a:spcPct val="1292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esencia, </a:t>
            </a:r>
            <a:r>
              <a:rPr sz="2000" spc="-5" dirty="0">
                <a:latin typeface="Arial"/>
                <a:cs typeface="Arial"/>
              </a:rPr>
              <a:t>trata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delimitar</a:t>
            </a:r>
            <a:r>
              <a:rPr sz="2000" dirty="0">
                <a:latin typeface="Arial"/>
                <a:cs typeface="Arial"/>
              </a:rPr>
              <a:t> qué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combinación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elementos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tiene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hace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único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atractivo</a:t>
            </a:r>
            <a:r>
              <a:rPr sz="2000" dirty="0">
                <a:latin typeface="Arial"/>
                <a:cs typeface="Arial"/>
              </a:rPr>
              <a:t> para que la </a:t>
            </a:r>
            <a:r>
              <a:rPr sz="2000" spc="-5" dirty="0">
                <a:latin typeface="Arial"/>
                <a:cs typeface="Arial"/>
              </a:rPr>
              <a:t>gente</a:t>
            </a:r>
            <a:r>
              <a:rPr sz="2000" dirty="0">
                <a:latin typeface="Arial"/>
                <a:cs typeface="Arial"/>
              </a:rPr>
              <a:t> lo consuma.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55600"/>
            <a:ext cx="625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Otras plataformas</a:t>
            </a:r>
            <a:r>
              <a:rPr dirty="0"/>
              <a:t> </a:t>
            </a:r>
            <a:r>
              <a:rPr spc="-5" dirty="0"/>
              <a:t>estratégicas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0933430" cy="325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0"/>
              </a:spcBef>
              <a:buAutoNum type="arabicPlain" startAt="2"/>
              <a:tabLst>
                <a:tab pos="339090" algn="l"/>
              </a:tabLst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Creative</a:t>
            </a:r>
            <a:r>
              <a:rPr sz="2200" b="1" spc="-2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strategy.</a:t>
            </a:r>
            <a:endParaRPr sz="2200">
              <a:latin typeface="Arial"/>
              <a:cs typeface="Arial"/>
            </a:endParaRPr>
          </a:p>
          <a:p>
            <a:pPr marL="279400" marR="5080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latin typeface="Arial"/>
                <a:cs typeface="Arial"/>
              </a:rPr>
              <a:t>Ideada</a:t>
            </a:r>
            <a:r>
              <a:rPr sz="2000" dirty="0">
                <a:latin typeface="Arial"/>
                <a:cs typeface="Arial"/>
              </a:rPr>
              <a:t> por </a:t>
            </a:r>
            <a:r>
              <a:rPr sz="2000" spc="-25" dirty="0">
                <a:latin typeface="Arial"/>
                <a:cs typeface="Arial"/>
              </a:rPr>
              <a:t>Ogilvy,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quien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consideraba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marca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desplaza</a:t>
            </a:r>
            <a:r>
              <a:rPr sz="2000" b="1" dirty="0">
                <a:latin typeface="Arial"/>
                <a:cs typeface="Arial"/>
              </a:rPr>
              <a:t> al </a:t>
            </a:r>
            <a:r>
              <a:rPr sz="2000" b="1" spc="-5" dirty="0">
                <a:latin typeface="Arial"/>
                <a:cs typeface="Arial"/>
              </a:rPr>
              <a:t>producto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ésta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necesita</a:t>
            </a:r>
            <a:r>
              <a:rPr sz="2000" dirty="0">
                <a:latin typeface="Arial"/>
                <a:cs typeface="Arial"/>
              </a:rPr>
              <a:t> una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personalidad.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buAutoNum type="arabicPlain" startAt="3"/>
              <a:tabLst>
                <a:tab pos="339090" algn="l"/>
              </a:tabLst>
            </a:pP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El</a:t>
            </a:r>
            <a:r>
              <a:rPr sz="2200" b="1" spc="-2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impacto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emocional.</a:t>
            </a:r>
            <a:endParaRPr sz="2200">
              <a:latin typeface="Arial"/>
              <a:cs typeface="Arial"/>
            </a:endParaRPr>
          </a:p>
          <a:p>
            <a:pPr marL="279400" marR="13335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latin typeface="Arial"/>
                <a:cs typeface="Arial"/>
              </a:rPr>
              <a:t>Impulsada </a:t>
            </a:r>
            <a:r>
              <a:rPr sz="2000" dirty="0">
                <a:latin typeface="Arial"/>
                <a:cs typeface="Arial"/>
              </a:rPr>
              <a:t>por </a:t>
            </a:r>
            <a:r>
              <a:rPr sz="2000" spc="-5" dirty="0">
                <a:latin typeface="Arial"/>
                <a:cs typeface="Arial"/>
              </a:rPr>
              <a:t>William </a:t>
            </a:r>
            <a:r>
              <a:rPr sz="2000" dirty="0">
                <a:latin typeface="Arial"/>
                <a:cs typeface="Arial"/>
              </a:rPr>
              <a:t>Bernbach, consideraba que “la publicidad es sobre </a:t>
            </a:r>
            <a:r>
              <a:rPr sz="2000" spc="-5" dirty="0">
                <a:latin typeface="Arial"/>
                <a:cs typeface="Arial"/>
              </a:rPr>
              <a:t>todo </a:t>
            </a:r>
            <a:r>
              <a:rPr sz="2000" dirty="0">
                <a:latin typeface="Arial"/>
                <a:cs typeface="Arial"/>
              </a:rPr>
              <a:t>persuasión y la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persuasión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 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 ciencia,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arte”.</a:t>
            </a:r>
            <a:endParaRPr sz="2000">
              <a:latin typeface="Arial"/>
              <a:cs typeface="Arial"/>
            </a:endParaRPr>
          </a:p>
          <a:p>
            <a:pPr marL="279400" marR="3105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Lo </a:t>
            </a:r>
            <a:r>
              <a:rPr sz="2000" spc="-5" dirty="0">
                <a:latin typeface="Arial"/>
                <a:cs typeface="Arial"/>
              </a:rPr>
              <a:t>importante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filosofía</a:t>
            </a:r>
            <a:r>
              <a:rPr sz="2000" dirty="0">
                <a:latin typeface="Arial"/>
                <a:cs typeface="Arial"/>
              </a:rPr>
              <a:t> es </a:t>
            </a:r>
            <a:r>
              <a:rPr sz="2000" spc="-5" dirty="0">
                <a:latin typeface="Arial"/>
                <a:cs typeface="Arial"/>
              </a:rPr>
              <a:t>enfocarse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relación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emocional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generada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entre</a:t>
            </a:r>
            <a:r>
              <a:rPr sz="2000" dirty="0">
                <a:latin typeface="Arial"/>
                <a:cs typeface="Arial"/>
              </a:rPr>
              <a:t> los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consumidores.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55600"/>
            <a:ext cx="625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Otras plataformas</a:t>
            </a:r>
            <a:r>
              <a:rPr dirty="0"/>
              <a:t> </a:t>
            </a:r>
            <a:r>
              <a:rPr spc="-5" dirty="0"/>
              <a:t>estratégicas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43360" cy="416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0"/>
              </a:spcBef>
              <a:buAutoNum type="arabicPlain" startAt="4"/>
              <a:tabLst>
                <a:tab pos="339090" algn="l"/>
              </a:tabLst>
            </a:pP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Start</a:t>
            </a:r>
            <a:r>
              <a:rPr sz="2200" b="1" spc="-5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strategy.</a:t>
            </a:r>
            <a:endParaRPr sz="2200">
              <a:latin typeface="Arial"/>
              <a:cs typeface="Arial"/>
            </a:endParaRPr>
          </a:p>
          <a:p>
            <a:pPr marL="279400" marR="596265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latin typeface="Arial"/>
                <a:cs typeface="Arial"/>
              </a:rPr>
              <a:t>Creada por </a:t>
            </a:r>
            <a:r>
              <a:rPr sz="2000" b="1" spc="-5" dirty="0">
                <a:latin typeface="Arial"/>
                <a:cs typeface="Arial"/>
              </a:rPr>
              <a:t>Jaques Séguéla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quien considera que una marca sin </a:t>
            </a:r>
            <a:r>
              <a:rPr sz="2000" spc="-5" dirty="0">
                <a:latin typeface="Arial"/>
                <a:cs typeface="Arial"/>
              </a:rPr>
              <a:t>estilo </a:t>
            </a:r>
            <a:r>
              <a:rPr sz="2000" dirty="0">
                <a:latin typeface="Arial"/>
                <a:cs typeface="Arial"/>
              </a:rPr>
              <a:t>pasa desapercibida, sin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físico </a:t>
            </a:r>
            <a:r>
              <a:rPr sz="2000" dirty="0">
                <a:latin typeface="Arial"/>
                <a:cs typeface="Arial"/>
              </a:rPr>
              <a:t>no vende 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 </a:t>
            </a:r>
            <a:r>
              <a:rPr sz="2000" spc="-5" dirty="0">
                <a:latin typeface="Arial"/>
                <a:cs typeface="Arial"/>
              </a:rPr>
              <a:t>carácter </a:t>
            </a:r>
            <a:r>
              <a:rPr sz="2000" dirty="0">
                <a:latin typeface="Arial"/>
                <a:cs typeface="Arial"/>
              </a:rPr>
              <a:t>no dura.</a:t>
            </a:r>
            <a:endParaRPr sz="2000">
              <a:latin typeface="Arial"/>
              <a:cs typeface="Arial"/>
            </a:endParaRPr>
          </a:p>
          <a:p>
            <a:pPr marL="2794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estrategia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establece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</a:t>
            </a:r>
            <a:r>
              <a:rPr sz="2000" b="1" dirty="0">
                <a:latin typeface="Arial"/>
                <a:cs typeface="Arial"/>
              </a:rPr>
              <a:t>marcas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son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que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tienen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personalidad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forma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trata </a:t>
            </a:r>
            <a:r>
              <a:rPr sz="2000" dirty="0">
                <a:latin typeface="Arial"/>
                <a:cs typeface="Arial"/>
              </a:rPr>
              <a:t>como </a:t>
            </a:r>
            <a:r>
              <a:rPr sz="2000" spc="-5" dirty="0">
                <a:latin typeface="Arial"/>
                <a:cs typeface="Arial"/>
              </a:rPr>
              <a:t>estrellas </a:t>
            </a:r>
            <a:r>
              <a:rPr sz="2000" dirty="0">
                <a:latin typeface="Arial"/>
                <a:cs typeface="Arial"/>
              </a:rPr>
              <a:t>de cine.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buAutoNum type="arabicPlain" startAt="5"/>
              <a:tabLst>
                <a:tab pos="339090" algn="l"/>
              </a:tabLst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Buscando</a:t>
            </a:r>
            <a:r>
              <a:rPr sz="2200" b="1" spc="-2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motivaciones.</a:t>
            </a:r>
            <a:endParaRPr sz="2200">
              <a:latin typeface="Arial"/>
              <a:cs typeface="Arial"/>
            </a:endParaRPr>
          </a:p>
          <a:p>
            <a:pPr marL="279400" marR="115570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latin typeface="Arial"/>
                <a:cs typeface="Arial"/>
              </a:rPr>
              <a:t>Ideada</a:t>
            </a:r>
            <a:r>
              <a:rPr sz="2000" dirty="0">
                <a:latin typeface="Arial"/>
                <a:cs typeface="Arial"/>
              </a:rPr>
              <a:t> por </a:t>
            </a:r>
            <a:r>
              <a:rPr sz="2000" b="1" spc="-5" dirty="0">
                <a:latin typeface="Arial"/>
                <a:cs typeface="Arial"/>
              </a:rPr>
              <a:t>Henri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Joannis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estudio</a:t>
            </a:r>
            <a:r>
              <a:rPr sz="2000" dirty="0">
                <a:latin typeface="Arial"/>
                <a:cs typeface="Arial"/>
              </a:rPr>
              <a:t> 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</a:t>
            </a:r>
            <a:r>
              <a:rPr sz="2000" spc="-5" dirty="0">
                <a:latin typeface="Arial"/>
                <a:cs typeface="Arial"/>
              </a:rPr>
              <a:t>motivaciones</a:t>
            </a:r>
            <a:r>
              <a:rPr sz="2000" dirty="0">
                <a:latin typeface="Arial"/>
                <a:cs typeface="Arial"/>
              </a:rPr>
              <a:t> 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 consumidores,</a:t>
            </a:r>
            <a:r>
              <a:rPr sz="2000" spc="-5" dirty="0">
                <a:latin typeface="Arial"/>
                <a:cs typeface="Arial"/>
              </a:rPr>
              <a:t> esta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estrategia </a:t>
            </a:r>
            <a:r>
              <a:rPr sz="2000" dirty="0">
                <a:latin typeface="Arial"/>
                <a:cs typeface="Arial"/>
              </a:rPr>
              <a:t> busca 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5" dirty="0">
                <a:latin typeface="Arial"/>
                <a:cs typeface="Arial"/>
              </a:rPr>
              <a:t> motivaciones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positivas</a:t>
            </a:r>
            <a:r>
              <a:rPr sz="2000" dirty="0">
                <a:latin typeface="Arial"/>
                <a:cs typeface="Arial"/>
              </a:rPr>
              <a:t> del público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objetivo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frente</a:t>
            </a:r>
            <a:r>
              <a:rPr sz="2000" dirty="0">
                <a:latin typeface="Arial"/>
                <a:cs typeface="Arial"/>
              </a:rPr>
              <a:t> 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compra sean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superiores a las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motivaciones negativas.</a:t>
            </a:r>
            <a:endParaRPr sz="2000">
              <a:latin typeface="Arial"/>
              <a:cs typeface="Arial"/>
            </a:endParaRPr>
          </a:p>
          <a:p>
            <a:pPr marL="279400" marR="2565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Se basa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establecimiento</a:t>
            </a:r>
            <a:r>
              <a:rPr sz="2000" dirty="0">
                <a:latin typeface="Arial"/>
                <a:cs typeface="Arial"/>
              </a:rPr>
              <a:t> del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psicológico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necesidades, </a:t>
            </a:r>
            <a:r>
              <a:rPr sz="2000" spc="-5" dirty="0">
                <a:latin typeface="Arial"/>
                <a:cs typeface="Arial"/>
              </a:rPr>
              <a:t>motivaciones</a:t>
            </a:r>
            <a:r>
              <a:rPr sz="2000" dirty="0">
                <a:latin typeface="Arial"/>
                <a:cs typeface="Arial"/>
              </a:rPr>
              <a:t> y </a:t>
            </a:r>
            <a:r>
              <a:rPr sz="2000" spc="-5" dirty="0">
                <a:latin typeface="Arial"/>
                <a:cs typeface="Arial"/>
              </a:rPr>
              <a:t>actitudes </a:t>
            </a:r>
            <a:r>
              <a:rPr sz="2000" dirty="0">
                <a:latin typeface="Arial"/>
                <a:cs typeface="Arial"/>
              </a:rPr>
              <a:t>del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consumidor.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3124707"/>
            <a:ext cx="5269865" cy="16052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 indent="13335" algn="ctr">
              <a:lnSpc>
                <a:spcPts val="4000"/>
              </a:lnSpc>
              <a:spcBef>
                <a:spcPts val="595"/>
              </a:spcBef>
            </a:pPr>
            <a:r>
              <a:rPr sz="3700" spc="-5" dirty="0">
                <a:solidFill>
                  <a:srgbClr val="203864"/>
                </a:solidFill>
                <a:latin typeface="Arial"/>
                <a:cs typeface="Arial"/>
              </a:rPr>
              <a:t>Fase 2 de la estrategia </a:t>
            </a:r>
            <a:r>
              <a:rPr sz="3700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203864"/>
                </a:solidFill>
                <a:latin typeface="Arial"/>
                <a:cs typeface="Arial"/>
              </a:rPr>
              <a:t>publicitaria:</a:t>
            </a:r>
            <a:r>
              <a:rPr sz="3700" spc="-2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700" b="1" spc="-5" dirty="0">
                <a:solidFill>
                  <a:srgbClr val="203864"/>
                </a:solidFill>
                <a:latin typeface="Arial"/>
                <a:cs typeface="Arial"/>
              </a:rPr>
              <a:t>la</a:t>
            </a:r>
            <a:r>
              <a:rPr sz="3700" b="1" spc="-2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700" b="1" spc="-5" dirty="0">
                <a:solidFill>
                  <a:srgbClr val="203864"/>
                </a:solidFill>
                <a:latin typeface="Arial"/>
                <a:cs typeface="Arial"/>
              </a:rPr>
              <a:t>estrategia </a:t>
            </a:r>
            <a:r>
              <a:rPr sz="3700" b="1" spc="-1010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700" b="1" spc="-5" dirty="0">
                <a:solidFill>
                  <a:srgbClr val="203864"/>
                </a:solidFill>
                <a:latin typeface="Arial"/>
                <a:cs typeface="Arial"/>
              </a:rPr>
              <a:t>creativa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15900"/>
            <a:ext cx="1161478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864100" marR="5080" indent="-4851400">
              <a:lnSpc>
                <a:spcPts val="3900"/>
              </a:lnSpc>
              <a:spcBef>
                <a:spcPts val="580"/>
              </a:spcBef>
            </a:pPr>
            <a:r>
              <a:rPr spc="-5" dirty="0"/>
              <a:t>¿De</a:t>
            </a:r>
            <a:r>
              <a:rPr spc="-10" dirty="0"/>
              <a:t> </a:t>
            </a:r>
            <a:r>
              <a:rPr dirty="0"/>
              <a:t>qué</a:t>
            </a:r>
            <a:r>
              <a:rPr spc="-5" dirty="0"/>
              <a:t> </a:t>
            </a:r>
            <a:r>
              <a:rPr dirty="0"/>
              <a:t>sirve</a:t>
            </a:r>
            <a:r>
              <a:rPr spc="-5" dirty="0"/>
              <a:t> </a:t>
            </a:r>
            <a:r>
              <a:rPr dirty="0"/>
              <a:t>organizar</a:t>
            </a:r>
            <a:r>
              <a:rPr spc="-10" dirty="0"/>
              <a:t> </a:t>
            </a:r>
            <a:r>
              <a:rPr dirty="0"/>
              <a:t>el</a:t>
            </a:r>
            <a:r>
              <a:rPr spc="-5" dirty="0"/>
              <a:t> </a:t>
            </a:r>
            <a:r>
              <a:rPr dirty="0"/>
              <a:t>mejor</a:t>
            </a:r>
            <a:r>
              <a:rPr spc="-15" dirty="0"/>
              <a:t> </a:t>
            </a:r>
            <a:r>
              <a:rPr spc="-5" dirty="0"/>
              <a:t>evento </a:t>
            </a:r>
            <a:r>
              <a:rPr dirty="0"/>
              <a:t>si</a:t>
            </a:r>
            <a:r>
              <a:rPr spc="-5" dirty="0"/>
              <a:t> </a:t>
            </a:r>
            <a:r>
              <a:rPr dirty="0"/>
              <a:t>no</a:t>
            </a:r>
            <a:r>
              <a:rPr spc="-5" dirty="0"/>
              <a:t> </a:t>
            </a:r>
            <a:r>
              <a:rPr dirty="0"/>
              <a:t>lo</a:t>
            </a:r>
            <a:r>
              <a:rPr spc="-5" dirty="0"/>
              <a:t> </a:t>
            </a:r>
            <a:r>
              <a:rPr dirty="0"/>
              <a:t>damos</a:t>
            </a:r>
            <a:r>
              <a:rPr spc="-10" dirty="0"/>
              <a:t> </a:t>
            </a:r>
            <a:r>
              <a:rPr dirty="0"/>
              <a:t>a </a:t>
            </a:r>
            <a:r>
              <a:rPr spc="-985" dirty="0"/>
              <a:t> </a:t>
            </a:r>
            <a:r>
              <a:rPr dirty="0"/>
              <a:t>conocer?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2184400"/>
            <a:ext cx="5156200" cy="2857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18000" y="5105400"/>
            <a:ext cx="181546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Fuente: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  <a:hlinkClick r:id="rId3"/>
              </a:rPr>
              <a:t>www.elpais.com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4100" y="1587500"/>
            <a:ext cx="3505200" cy="5181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95307" y="4837304"/>
            <a:ext cx="201295" cy="18802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45"/>
              </a:lnSpc>
            </a:pPr>
            <a:r>
              <a:rPr sz="1300" dirty="0">
                <a:latin typeface="Arial"/>
                <a:cs typeface="Arial"/>
              </a:rPr>
              <a:t>Fuente: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950" spc="-22" baseline="2136" dirty="0">
                <a:latin typeface="Arial"/>
                <a:cs typeface="Arial"/>
                <a:hlinkClick r:id="rId5"/>
              </a:rPr>
              <a:t>www.pinterest.e</a:t>
            </a:r>
            <a:r>
              <a:rPr sz="1950" spc="-22" baseline="4273" dirty="0">
                <a:latin typeface="Arial"/>
                <a:cs typeface="Arial"/>
                <a:hlinkClick r:id="rId5"/>
              </a:rPr>
              <a:t>s</a:t>
            </a:r>
            <a:endParaRPr sz="1950" baseline="427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0" y="355600"/>
            <a:ext cx="439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15" dirty="0"/>
              <a:t> </a:t>
            </a:r>
            <a:r>
              <a:rPr spc="-5" dirty="0"/>
              <a:t>estrategia</a:t>
            </a:r>
            <a:r>
              <a:rPr spc="-10" dirty="0"/>
              <a:t> </a:t>
            </a:r>
            <a:r>
              <a:rPr spc="-5" dirty="0"/>
              <a:t>creativa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0" y="2184400"/>
            <a:ext cx="112928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Consiste</a:t>
            </a:r>
            <a:r>
              <a:rPr sz="2000" dirty="0">
                <a:latin typeface="Arial"/>
                <a:cs typeface="Arial"/>
              </a:rPr>
              <a:t> 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establecer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cómo </a:t>
            </a:r>
            <a:r>
              <a:rPr sz="2000" dirty="0">
                <a:latin typeface="Arial"/>
                <a:cs typeface="Arial"/>
              </a:rPr>
              <a:t>comunicar lo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decir 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mensaje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publicitario</a:t>
            </a:r>
            <a:r>
              <a:rPr sz="2000" dirty="0">
                <a:latin typeface="Arial"/>
                <a:cs typeface="Arial"/>
              </a:rPr>
              <a:t> y </a:t>
            </a:r>
            <a:r>
              <a:rPr sz="2000" spc="-5" dirty="0">
                <a:latin typeface="Arial"/>
                <a:cs typeface="Arial"/>
              </a:rPr>
              <a:t>determina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cuál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forma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más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efectiva</a:t>
            </a:r>
            <a:r>
              <a:rPr sz="2000" dirty="0">
                <a:latin typeface="Arial"/>
                <a:cs typeface="Arial"/>
              </a:rPr>
              <a:t> de hacer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llegar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mensaje a los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consumidores.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Podemos</a:t>
            </a:r>
            <a:r>
              <a:rPr sz="2000" spc="-5" dirty="0">
                <a:latin typeface="Arial"/>
                <a:cs typeface="Arial"/>
              </a:rPr>
              <a:t> definirla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hilo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argumental</a:t>
            </a:r>
            <a:r>
              <a:rPr sz="2000" dirty="0">
                <a:latin typeface="Arial"/>
                <a:cs typeface="Arial"/>
              </a:rPr>
              <a:t> 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materializa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mensaje </a:t>
            </a:r>
            <a:r>
              <a:rPr sz="2000" dirty="0">
                <a:latin typeface="Arial"/>
                <a:cs typeface="Arial"/>
              </a:rPr>
              <a:t>(qué vamos 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contar)</a:t>
            </a:r>
            <a:r>
              <a:rPr sz="2000" dirty="0">
                <a:latin typeface="Arial"/>
                <a:cs typeface="Arial"/>
              </a:rPr>
              <a:t> y el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contenido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(cómo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vamos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hacerlo).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190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definitiva,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cómo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comunicar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que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queremos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decir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forma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más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atractiva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impactante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para nuestro público objetivo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0" y="355600"/>
            <a:ext cx="439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15" dirty="0"/>
              <a:t> </a:t>
            </a:r>
            <a:r>
              <a:rPr spc="-5" dirty="0"/>
              <a:t>estrategia</a:t>
            </a:r>
            <a:r>
              <a:rPr spc="-10" dirty="0"/>
              <a:t> </a:t>
            </a:r>
            <a:r>
              <a:rPr spc="-5" dirty="0"/>
              <a:t>creativa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0" y="2184400"/>
            <a:ext cx="11423650" cy="251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estrategia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creativa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 </a:t>
            </a:r>
            <a:r>
              <a:rPr sz="2000" spc="-5" dirty="0">
                <a:latin typeface="Arial"/>
                <a:cs typeface="Arial"/>
              </a:rPr>
              <a:t>partes: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 marR="385445">
              <a:lnSpc>
                <a:spcPts val="2400"/>
              </a:lnSpc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Estrategia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contenido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parte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selecciona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eje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comunicación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concepto</a:t>
            </a:r>
            <a:r>
              <a:rPr sz="2000" dirty="0">
                <a:latin typeface="Arial"/>
                <a:cs typeface="Arial"/>
              </a:rPr>
              <a:t> o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idea </a:t>
            </a:r>
            <a:r>
              <a:rPr sz="2000" spc="-5" dirty="0">
                <a:latin typeface="Arial"/>
                <a:cs typeface="Arial"/>
              </a:rPr>
              <a:t>creativa.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Ambos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darán lugar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mensaje </a:t>
            </a:r>
            <a:r>
              <a:rPr sz="2000" spc="-5" dirty="0">
                <a:latin typeface="Arial"/>
                <a:cs typeface="Arial"/>
              </a:rPr>
              <a:t>publicitario.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Estrategia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codificación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vez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tiene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claro 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mensaje 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transmitir,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 necesario darle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forma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través</a:t>
            </a:r>
            <a:r>
              <a:rPr sz="2000" dirty="0">
                <a:latin typeface="Arial"/>
                <a:cs typeface="Arial"/>
              </a:rPr>
              <a:t> de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códigos </a:t>
            </a:r>
            <a:r>
              <a:rPr sz="2000" spc="-5" dirty="0">
                <a:latin typeface="Arial"/>
                <a:cs typeface="Arial"/>
              </a:rPr>
              <a:t>publicitarios,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convirtiendo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creativa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conjunto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mensajes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visuales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y/o</a:t>
            </a:r>
            <a:r>
              <a:rPr sz="2000" dirty="0">
                <a:latin typeface="Arial"/>
                <a:cs typeface="Arial"/>
              </a:rPr>
              <a:t> sonoros,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nivel de </a:t>
            </a:r>
            <a:r>
              <a:rPr sz="2000" spc="-5" dirty="0">
                <a:latin typeface="Arial"/>
                <a:cs typeface="Arial"/>
              </a:rPr>
              <a:t>boceto.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 que se conoce como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anuncio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base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55600"/>
            <a:ext cx="10320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5" dirty="0"/>
              <a:t> estrategia</a:t>
            </a:r>
            <a:r>
              <a:rPr dirty="0"/>
              <a:t> de</a:t>
            </a:r>
            <a:r>
              <a:rPr spc="-5" dirty="0"/>
              <a:t> contenido: </a:t>
            </a:r>
            <a:r>
              <a:rPr dirty="0"/>
              <a:t>el</a:t>
            </a:r>
            <a:r>
              <a:rPr spc="-5" dirty="0"/>
              <a:t> </a:t>
            </a:r>
            <a:r>
              <a:rPr dirty="0"/>
              <a:t>eje de comunicación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741150" cy="502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¿Qué</a:t>
            </a:r>
            <a:r>
              <a:rPr sz="2200" b="1" spc="-1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es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el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eje</a:t>
            </a:r>
            <a:r>
              <a:rPr sz="2200" b="1" spc="-1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sz="2200" b="1" spc="-1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comunicación?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línea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argumental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tiene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seguir la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estrategia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publicitaria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definir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mensaje.</a:t>
            </a:r>
            <a:r>
              <a:rPr sz="2000" spc="-35" dirty="0">
                <a:latin typeface="Arial"/>
                <a:cs typeface="Arial"/>
              </a:rPr>
              <a:t> También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conoce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como eje de la campaña o eje </a:t>
            </a:r>
            <a:r>
              <a:rPr sz="2000" spc="-5" dirty="0">
                <a:latin typeface="Arial"/>
                <a:cs typeface="Arial"/>
              </a:rPr>
              <a:t>publicitario.</a:t>
            </a:r>
            <a:endParaRPr sz="2000">
              <a:latin typeface="Arial"/>
              <a:cs typeface="Arial"/>
            </a:endParaRPr>
          </a:p>
          <a:p>
            <a:pPr marL="12700" marR="198120">
              <a:lnSpc>
                <a:spcPct val="129200"/>
              </a:lnSpc>
              <a:spcBef>
                <a:spcPts val="1195"/>
              </a:spcBef>
            </a:pPr>
            <a:r>
              <a:rPr sz="2000" dirty="0">
                <a:latin typeface="Arial"/>
                <a:cs typeface="Arial"/>
              </a:rPr>
              <a:t>Es uno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5" dirty="0">
                <a:latin typeface="Arial"/>
                <a:cs typeface="Arial"/>
              </a:rPr>
              <a:t> elementos</a:t>
            </a:r>
            <a:r>
              <a:rPr sz="2000" dirty="0">
                <a:latin typeface="Arial"/>
                <a:cs typeface="Arial"/>
              </a:rPr>
              <a:t> 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promover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</a:t>
            </a:r>
            <a:r>
              <a:rPr sz="2000" spc="-5" dirty="0">
                <a:latin typeface="Arial"/>
                <a:cs typeface="Arial"/>
              </a:rPr>
              <a:t>motivaciones</a:t>
            </a:r>
            <a:r>
              <a:rPr sz="2000" dirty="0">
                <a:latin typeface="Arial"/>
                <a:cs typeface="Arial"/>
              </a:rPr>
              <a:t> y reducir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 </a:t>
            </a:r>
            <a:r>
              <a:rPr sz="2000" spc="-5" dirty="0">
                <a:latin typeface="Arial"/>
                <a:cs typeface="Arial"/>
              </a:rPr>
              <a:t>frenos</a:t>
            </a:r>
            <a:r>
              <a:rPr sz="2000" dirty="0">
                <a:latin typeface="Arial"/>
                <a:cs typeface="Arial"/>
              </a:rPr>
              <a:t> del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público </a:t>
            </a:r>
            <a:r>
              <a:rPr sz="2000" spc="-5" dirty="0">
                <a:latin typeface="Arial"/>
                <a:cs typeface="Arial"/>
              </a:rPr>
              <a:t>objetivo.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ello es</a:t>
            </a:r>
            <a:r>
              <a:rPr sz="2000" spc="-5" dirty="0">
                <a:latin typeface="Arial"/>
                <a:cs typeface="Arial"/>
              </a:rPr>
              <a:t> importante </a:t>
            </a:r>
            <a:r>
              <a:rPr sz="2000" b="1" spc="-5" dirty="0">
                <a:latin typeface="Arial"/>
                <a:cs typeface="Arial"/>
              </a:rPr>
              <a:t>saber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qué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motivará</a:t>
            </a:r>
            <a:r>
              <a:rPr sz="2000" b="1" dirty="0">
                <a:latin typeface="Arial"/>
                <a:cs typeface="Arial"/>
              </a:rPr>
              <a:t> al</a:t>
            </a:r>
            <a:r>
              <a:rPr sz="2000" b="1" spc="-5" dirty="0">
                <a:latin typeface="Arial"/>
                <a:cs typeface="Arial"/>
              </a:rPr>
              <a:t> consumidor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470534">
              <a:lnSpc>
                <a:spcPct val="1292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Cuando se </a:t>
            </a:r>
            <a:r>
              <a:rPr sz="2000" spc="-5" dirty="0">
                <a:latin typeface="Arial"/>
                <a:cs typeface="Arial"/>
              </a:rPr>
              <a:t>trata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encontrar </a:t>
            </a:r>
            <a:r>
              <a:rPr sz="2000" dirty="0">
                <a:latin typeface="Arial"/>
                <a:cs typeface="Arial"/>
              </a:rPr>
              <a:t>el eje de comunicación de un </a:t>
            </a:r>
            <a:r>
              <a:rPr sz="2000" spc="-5" dirty="0">
                <a:latin typeface="Arial"/>
                <a:cs typeface="Arial"/>
              </a:rPr>
              <a:t>acto, </a:t>
            </a:r>
            <a:r>
              <a:rPr sz="2000" dirty="0">
                <a:latin typeface="Arial"/>
                <a:cs typeface="Arial"/>
              </a:rPr>
              <a:t>se debe </a:t>
            </a:r>
            <a:r>
              <a:rPr sz="2000" b="1" dirty="0">
                <a:latin typeface="Arial"/>
                <a:cs typeface="Arial"/>
              </a:rPr>
              <a:t>buscar qué </a:t>
            </a:r>
            <a:r>
              <a:rPr sz="2000" b="1" spc="-5" dirty="0">
                <a:latin typeface="Arial"/>
                <a:cs typeface="Arial"/>
              </a:rPr>
              <a:t>moverá al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público objetivo</a:t>
            </a:r>
            <a:r>
              <a:rPr sz="2000" b="1" dirty="0">
                <a:latin typeface="Arial"/>
                <a:cs typeface="Arial"/>
              </a:rPr>
              <a:t> 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asistir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evento</a:t>
            </a:r>
            <a:r>
              <a:rPr sz="2000" b="1" dirty="0">
                <a:latin typeface="Arial"/>
                <a:cs typeface="Arial"/>
              </a:rPr>
              <a:t> o 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adquirir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entrada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identificar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frenos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que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impiden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mensaje debe decir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qué se </a:t>
            </a:r>
            <a:r>
              <a:rPr sz="2000" spc="-5" dirty="0">
                <a:latin typeface="Arial"/>
                <a:cs typeface="Arial"/>
              </a:rPr>
              <a:t>ofrece</a:t>
            </a:r>
            <a:r>
              <a:rPr sz="2000" dirty="0">
                <a:latin typeface="Arial"/>
                <a:cs typeface="Arial"/>
              </a:rPr>
              <a:t> 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qué puede ser</a:t>
            </a:r>
            <a:r>
              <a:rPr sz="2000" spc="-5" dirty="0">
                <a:latin typeface="Arial"/>
                <a:cs typeface="Arial"/>
              </a:rPr>
              <a:t> interesante</a:t>
            </a:r>
            <a:r>
              <a:rPr sz="2000" dirty="0">
                <a:latin typeface="Arial"/>
                <a:cs typeface="Arial"/>
              </a:rPr>
              <a:t> para el </a:t>
            </a:r>
            <a:r>
              <a:rPr sz="2000" spc="-5" dirty="0">
                <a:latin typeface="Arial"/>
                <a:cs typeface="Arial"/>
              </a:rPr>
              <a:t>target.</a:t>
            </a:r>
            <a:endParaRPr sz="2000">
              <a:latin typeface="Arial"/>
              <a:cs typeface="Arial"/>
            </a:endParaRPr>
          </a:p>
          <a:p>
            <a:pPr marL="12700" marR="337820">
              <a:lnSpc>
                <a:spcPct val="1292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La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búsqueda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 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comunicación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conlleva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 </a:t>
            </a:r>
            <a:r>
              <a:rPr sz="2000" spc="-5" dirty="0">
                <a:latin typeface="Arial"/>
                <a:cs typeface="Arial"/>
              </a:rPr>
              <a:t>fase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reflexión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acerca del</a:t>
            </a:r>
            <a:r>
              <a:rPr sz="2000" spc="-5" dirty="0">
                <a:latin typeface="Arial"/>
                <a:cs typeface="Arial"/>
              </a:rPr>
              <a:t> evento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quiere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publicitar,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sus </a:t>
            </a:r>
            <a:r>
              <a:rPr sz="2000" spc="-5" dirty="0">
                <a:latin typeface="Arial"/>
                <a:cs typeface="Arial"/>
              </a:rPr>
              <a:t>ventajas</a:t>
            </a:r>
            <a:r>
              <a:rPr sz="2000" dirty="0">
                <a:latin typeface="Arial"/>
                <a:cs typeface="Arial"/>
              </a:rPr>
              <a:t> e </a:t>
            </a:r>
            <a:r>
              <a:rPr sz="2000" spc="-5" dirty="0">
                <a:latin typeface="Arial"/>
                <a:cs typeface="Arial"/>
              </a:rPr>
              <a:t>inconvenientes</a:t>
            </a:r>
            <a:r>
              <a:rPr sz="2000" dirty="0">
                <a:latin typeface="Arial"/>
                <a:cs typeface="Arial"/>
              </a:rPr>
              <a:t> desde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5" dirty="0">
                <a:latin typeface="Arial"/>
                <a:cs typeface="Arial"/>
              </a:rPr>
              <a:t>punto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vista</a:t>
            </a:r>
            <a:r>
              <a:rPr sz="2000" dirty="0">
                <a:latin typeface="Arial"/>
                <a:cs typeface="Arial"/>
              </a:rPr>
              <a:t> del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público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55600"/>
            <a:ext cx="10320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5" dirty="0"/>
              <a:t> estrategia</a:t>
            </a:r>
            <a:r>
              <a:rPr dirty="0"/>
              <a:t> de</a:t>
            </a:r>
            <a:r>
              <a:rPr spc="-5" dirty="0"/>
              <a:t> contenido: </a:t>
            </a:r>
            <a:r>
              <a:rPr dirty="0"/>
              <a:t>el</a:t>
            </a:r>
            <a:r>
              <a:rPr spc="-5" dirty="0"/>
              <a:t> </a:t>
            </a:r>
            <a:r>
              <a:rPr dirty="0"/>
              <a:t>eje de comunicación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9956800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 de comunicación debe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cumplir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5" dirty="0">
                <a:latin typeface="Arial"/>
                <a:cs typeface="Arial"/>
              </a:rPr>
              <a:t> siguientes criterios: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Ser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 universal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llegar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mayor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número posible de personas</a:t>
            </a:r>
            <a:r>
              <a:rPr sz="2000" spc="-5" dirty="0">
                <a:latin typeface="Arial"/>
                <a:cs typeface="Arial"/>
              </a:rPr>
              <a:t> dentro</a:t>
            </a:r>
            <a:r>
              <a:rPr sz="2000" dirty="0">
                <a:latin typeface="Arial"/>
                <a:cs typeface="Arial"/>
              </a:rPr>
              <a:t> del público </a:t>
            </a:r>
            <a:r>
              <a:rPr sz="2000" spc="-5" dirty="0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Original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huir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anteriores.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Fuerza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su mensaje debe generar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alto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impacto</a:t>
            </a:r>
            <a:r>
              <a:rPr sz="2000" dirty="0">
                <a:latin typeface="Arial"/>
                <a:cs typeface="Arial"/>
              </a:rPr>
              <a:t> en el público </a:t>
            </a:r>
            <a:r>
              <a:rPr sz="2000" spc="-5" dirty="0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No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debe</a:t>
            </a: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generar</a:t>
            </a:r>
            <a:r>
              <a:rPr sz="2200" b="1" spc="-1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miedos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Polivalencia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debe servir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 muchas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realidades</a:t>
            </a:r>
            <a:r>
              <a:rPr sz="2000" spc="-5" dirty="0">
                <a:latin typeface="Arial"/>
                <a:cs typeface="Arial"/>
              </a:rPr>
              <a:t> dentro</a:t>
            </a:r>
            <a:r>
              <a:rPr sz="2000" dirty="0">
                <a:latin typeface="Arial"/>
                <a:cs typeface="Arial"/>
              </a:rPr>
              <a:t> del público </a:t>
            </a:r>
            <a:r>
              <a:rPr sz="2000" spc="-5" dirty="0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Humanidad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vertiente </a:t>
            </a:r>
            <a:r>
              <a:rPr sz="2000" dirty="0">
                <a:latin typeface="Arial"/>
                <a:cs typeface="Arial"/>
              </a:rPr>
              <a:t>humana.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spc="-5" dirty="0"/>
              <a:t>estrategia</a:t>
            </a:r>
            <a:r>
              <a:rPr dirty="0"/>
              <a:t> de </a:t>
            </a:r>
            <a:r>
              <a:rPr spc="-5" dirty="0"/>
              <a:t>codificación: </a:t>
            </a:r>
            <a:r>
              <a:rPr dirty="0"/>
              <a:t>el anuncio 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32565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Materialización de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las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ideas: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el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anuncio base</a:t>
            </a:r>
            <a:endParaRPr sz="2200">
              <a:latin typeface="Arial"/>
              <a:cs typeface="Arial"/>
            </a:endParaRPr>
          </a:p>
          <a:p>
            <a:pPr marL="12700" marR="245745">
              <a:lnSpc>
                <a:spcPct val="129200"/>
              </a:lnSpc>
              <a:spcBef>
                <a:spcPts val="960"/>
              </a:spcBef>
            </a:pPr>
            <a:r>
              <a:rPr sz="2000" dirty="0">
                <a:latin typeface="Arial"/>
                <a:cs typeface="Arial"/>
              </a:rPr>
              <a:t>La idea </a:t>
            </a:r>
            <a:r>
              <a:rPr sz="2000" spc="-5" dirty="0">
                <a:latin typeface="Arial"/>
                <a:cs typeface="Arial"/>
              </a:rPr>
              <a:t>creativa</a:t>
            </a:r>
            <a:r>
              <a:rPr sz="2000" dirty="0">
                <a:latin typeface="Arial"/>
                <a:cs typeface="Arial"/>
              </a:rPr>
              <a:t> 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concreción del eje de comunicación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medio 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representaciones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visuales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verbales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b="1" spc="-5" dirty="0">
                <a:latin typeface="Arial"/>
                <a:cs typeface="Arial"/>
              </a:rPr>
              <a:t>sonoras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400685">
              <a:lnSpc>
                <a:spcPct val="129200"/>
              </a:lnSpc>
              <a:spcBef>
                <a:spcPts val="119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través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estrategia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codificación,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expresa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idea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creativa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mediante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textos,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imágenes,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colores, formas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 música,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constituyendo la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creación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artística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del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mensaje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Se da </a:t>
            </a:r>
            <a:r>
              <a:rPr sz="2000" spc="-5" dirty="0">
                <a:latin typeface="Arial"/>
                <a:cs typeface="Arial"/>
              </a:rPr>
              <a:t>forma </a:t>
            </a:r>
            <a:r>
              <a:rPr sz="2000" dirty="0">
                <a:latin typeface="Arial"/>
                <a:cs typeface="Arial"/>
              </a:rPr>
              <a:t>al mensaje en </a:t>
            </a:r>
            <a:r>
              <a:rPr sz="2000" spc="-5" dirty="0">
                <a:latin typeface="Arial"/>
                <a:cs typeface="Arial"/>
              </a:rPr>
              <a:t>función </a:t>
            </a:r>
            <a:r>
              <a:rPr sz="2000" dirty="0">
                <a:latin typeface="Arial"/>
                <a:cs typeface="Arial"/>
              </a:rPr>
              <a:t>de los medios de comunicación que van a servir como </a:t>
            </a:r>
            <a:r>
              <a:rPr sz="2000" spc="-5" dirty="0">
                <a:latin typeface="Arial"/>
                <a:cs typeface="Arial"/>
              </a:rPr>
              <a:t>soporte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5" dirty="0">
                <a:latin typeface="Arial"/>
                <a:cs typeface="Arial"/>
              </a:rPr>
              <a:t> difusión.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spc="-5" dirty="0"/>
              <a:t>estrategia</a:t>
            </a:r>
            <a:r>
              <a:rPr dirty="0"/>
              <a:t> de </a:t>
            </a:r>
            <a:r>
              <a:rPr spc="-5" dirty="0"/>
              <a:t>codificación: </a:t>
            </a:r>
            <a:r>
              <a:rPr dirty="0"/>
              <a:t>el anuncio 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950531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realizan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versiones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preliminares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los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anuncios,</a:t>
            </a:r>
            <a:r>
              <a:rPr sz="2000" spc="-5" dirty="0">
                <a:latin typeface="Arial"/>
                <a:cs typeface="Arial"/>
              </a:rPr>
              <a:t> también </a:t>
            </a:r>
            <a:r>
              <a:rPr sz="2000" dirty="0">
                <a:latin typeface="Arial"/>
                <a:cs typeface="Arial"/>
              </a:rPr>
              <a:t>llamadas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bocetos.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pieza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gráfica,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maqueta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latin typeface="Arial"/>
                <a:cs typeface="Arial"/>
              </a:rPr>
              <a:t>Si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trata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anuncio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radio,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elabora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guion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latin typeface="Arial"/>
                <a:cs typeface="Arial"/>
              </a:rPr>
              <a:t>En 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anuncio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televisión,</a:t>
            </a:r>
            <a:r>
              <a:rPr sz="2000" dirty="0">
                <a:latin typeface="Arial"/>
                <a:cs typeface="Arial"/>
              </a:rPr>
              <a:t> 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trabaja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storyboard</a:t>
            </a:r>
            <a:r>
              <a:rPr sz="2200" b="1" spc="-5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 guion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ilustrado.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spc="-5" dirty="0"/>
              <a:t>estrategia</a:t>
            </a:r>
            <a:r>
              <a:rPr dirty="0"/>
              <a:t> de </a:t>
            </a:r>
            <a:r>
              <a:rPr spc="-5" dirty="0"/>
              <a:t>codificación: </a:t>
            </a:r>
            <a:r>
              <a:rPr dirty="0"/>
              <a:t>el anuncio 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760835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El</a:t>
            </a:r>
            <a:r>
              <a:rPr sz="2200" b="1" spc="-4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eslogan</a:t>
            </a:r>
            <a:endParaRPr sz="2200">
              <a:latin typeface="Arial"/>
              <a:cs typeface="Arial"/>
            </a:endParaRPr>
          </a:p>
          <a:p>
            <a:pPr marL="12700" marR="542290">
              <a:lnSpc>
                <a:spcPct val="1292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Compuesto</a:t>
            </a:r>
            <a:r>
              <a:rPr sz="2000" dirty="0">
                <a:latin typeface="Arial"/>
                <a:cs typeface="Arial"/>
              </a:rPr>
              <a:t> por</a:t>
            </a:r>
            <a:r>
              <a:rPr sz="2000" spc="-5" dirty="0">
                <a:latin typeface="Arial"/>
                <a:cs typeface="Arial"/>
              </a:rPr>
              <a:t> frases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cortas, </a:t>
            </a:r>
            <a:r>
              <a:rPr sz="2000" dirty="0">
                <a:latin typeface="Arial"/>
                <a:cs typeface="Arial"/>
              </a:rPr>
              <a:t>pegadizas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concisas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imagen 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5" dirty="0">
                <a:latin typeface="Arial"/>
                <a:cs typeface="Arial"/>
              </a:rPr>
              <a:t>producto</a:t>
            </a:r>
            <a:r>
              <a:rPr sz="2000" dirty="0">
                <a:latin typeface="Arial"/>
                <a:cs typeface="Arial"/>
              </a:rPr>
              <a:t> quiere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dejar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el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receptor.</a:t>
            </a:r>
            <a:endParaRPr sz="2000">
              <a:latin typeface="Arial"/>
              <a:cs typeface="Arial"/>
            </a:endParaRPr>
          </a:p>
          <a:p>
            <a:pPr marL="12700" marR="2900045">
              <a:lnSpc>
                <a:spcPct val="179200"/>
              </a:lnSpc>
            </a:pPr>
            <a:r>
              <a:rPr sz="2000" dirty="0">
                <a:latin typeface="Arial"/>
                <a:cs typeface="Arial"/>
              </a:rPr>
              <a:t>Para 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publicista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Lluís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Bassat,</a:t>
            </a:r>
            <a:r>
              <a:rPr sz="2000" dirty="0">
                <a:latin typeface="Arial"/>
                <a:cs typeface="Arial"/>
              </a:rPr>
              <a:t> 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eslogan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 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quintaesencia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publicidad.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Algunas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características </a:t>
            </a:r>
            <a:r>
              <a:rPr sz="2000" dirty="0">
                <a:latin typeface="Arial"/>
                <a:cs typeface="Arial"/>
              </a:rPr>
              <a:t>de un buen eslogan son: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2000" spc="-5" dirty="0">
                <a:latin typeface="Arial"/>
                <a:cs typeface="Arial"/>
              </a:rPr>
              <a:t>Corto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memorable. • </a:t>
            </a:r>
            <a:r>
              <a:rPr sz="2000" spc="-5" dirty="0">
                <a:latin typeface="Arial"/>
                <a:cs typeface="Arial"/>
              </a:rPr>
              <a:t>Profundo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brillante.</a:t>
            </a:r>
            <a:r>
              <a:rPr sz="2000" dirty="0">
                <a:latin typeface="Arial"/>
                <a:cs typeface="Arial"/>
              </a:rPr>
              <a:t> • Simple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único.•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Impactante.</a:t>
            </a:r>
            <a:r>
              <a:rPr sz="2000" dirty="0">
                <a:latin typeface="Arial"/>
                <a:cs typeface="Arial"/>
              </a:rPr>
              <a:t> • Perdurable.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5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2000" spc="-5" dirty="0">
                <a:latin typeface="Arial"/>
                <a:cs typeface="Arial"/>
              </a:rPr>
              <a:t>Creíble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relevante.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Eslóganes</a:t>
            </a:r>
            <a:r>
              <a:rPr sz="2000" spc="-5" dirty="0">
                <a:latin typeface="Arial"/>
                <a:cs typeface="Arial"/>
              </a:rPr>
              <a:t> famosos: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¿Te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gusta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conducir? </a:t>
            </a:r>
            <a:r>
              <a:rPr sz="2000" spc="-5" dirty="0">
                <a:latin typeface="Arial"/>
                <a:cs typeface="Arial"/>
              </a:rPr>
              <a:t>(BMW),</a:t>
            </a:r>
            <a:r>
              <a:rPr sz="2000" dirty="0">
                <a:latin typeface="Arial"/>
                <a:cs typeface="Arial"/>
              </a:rPr>
              <a:t> Just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(Nike), </a:t>
            </a:r>
            <a:r>
              <a:rPr sz="2000" spc="-5" dirty="0">
                <a:latin typeface="Arial"/>
                <a:cs typeface="Arial"/>
              </a:rPr>
              <a:t>Connecting</a:t>
            </a:r>
            <a:r>
              <a:rPr sz="2000" dirty="0">
                <a:latin typeface="Arial"/>
                <a:cs typeface="Arial"/>
              </a:rPr>
              <a:t> People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(Nokia).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Aunque los </a:t>
            </a:r>
            <a:r>
              <a:rPr sz="2000" spc="-5" dirty="0">
                <a:latin typeface="Arial"/>
                <a:cs typeface="Arial"/>
              </a:rPr>
              <a:t>eventos </a:t>
            </a:r>
            <a:r>
              <a:rPr sz="2000" dirty="0">
                <a:latin typeface="Arial"/>
                <a:cs typeface="Arial"/>
              </a:rPr>
              <a:t>no suelen </a:t>
            </a:r>
            <a:r>
              <a:rPr sz="2000" spc="-5" dirty="0">
                <a:latin typeface="Arial"/>
                <a:cs typeface="Arial"/>
              </a:rPr>
              <a:t>tener </a:t>
            </a:r>
            <a:r>
              <a:rPr sz="2000" dirty="0">
                <a:latin typeface="Arial"/>
                <a:cs typeface="Arial"/>
              </a:rPr>
              <a:t>eslogan, es recomendable que lo </a:t>
            </a:r>
            <a:r>
              <a:rPr sz="2000" spc="-5" dirty="0">
                <a:latin typeface="Arial"/>
                <a:cs typeface="Arial"/>
              </a:rPr>
              <a:t>tengan. </a:t>
            </a:r>
            <a:r>
              <a:rPr sz="2000" dirty="0">
                <a:latin typeface="Arial"/>
                <a:cs typeface="Arial"/>
              </a:rPr>
              <a:t>Es una </a:t>
            </a:r>
            <a:r>
              <a:rPr sz="2000" spc="-5" dirty="0">
                <a:latin typeface="Arial"/>
                <a:cs typeface="Arial"/>
              </a:rPr>
              <a:t>forma </a:t>
            </a:r>
            <a:r>
              <a:rPr sz="2000" dirty="0">
                <a:latin typeface="Arial"/>
                <a:cs typeface="Arial"/>
              </a:rPr>
              <a:t>de recordar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marca en la </a:t>
            </a:r>
            <a:r>
              <a:rPr sz="2000" spc="-5" dirty="0">
                <a:latin typeface="Arial"/>
                <a:cs typeface="Arial"/>
              </a:rPr>
              <a:t>mente</a:t>
            </a:r>
            <a:r>
              <a:rPr sz="2000" dirty="0">
                <a:latin typeface="Arial"/>
                <a:cs typeface="Arial"/>
              </a:rPr>
              <a:t> del </a:t>
            </a:r>
            <a:r>
              <a:rPr sz="2000" spc="-10" dirty="0">
                <a:latin typeface="Arial"/>
                <a:cs typeface="Arial"/>
              </a:rPr>
              <a:t>consumidor.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spc="-5" dirty="0"/>
              <a:t>estrategia</a:t>
            </a:r>
            <a:r>
              <a:rPr dirty="0"/>
              <a:t> de </a:t>
            </a:r>
            <a:r>
              <a:rPr spc="-5" dirty="0"/>
              <a:t>codificación: </a:t>
            </a:r>
            <a:r>
              <a:rPr dirty="0"/>
              <a:t>el anuncio 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18595" cy="369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Los</a:t>
            </a:r>
            <a:r>
              <a:rPr sz="2200" b="1" spc="-4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insights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insight es 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conocimiento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colectivo.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Verdades</a:t>
            </a:r>
            <a:r>
              <a:rPr sz="2000" dirty="0">
                <a:latin typeface="Arial"/>
                <a:cs typeface="Arial"/>
              </a:rPr>
              <a:t> y experiencias </a:t>
            </a:r>
            <a:r>
              <a:rPr sz="2000" spc="-5" dirty="0">
                <a:latin typeface="Arial"/>
                <a:cs typeface="Arial"/>
              </a:rPr>
              <a:t>subjetivas.</a:t>
            </a:r>
            <a:endParaRPr sz="2000">
              <a:latin typeface="Arial"/>
              <a:cs typeface="Arial"/>
            </a:endParaRPr>
          </a:p>
          <a:p>
            <a:pPr marL="12700" marR="711200">
              <a:lnSpc>
                <a:spcPct val="1292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término </a:t>
            </a:r>
            <a:r>
              <a:rPr sz="2000" dirty="0">
                <a:latin typeface="Arial"/>
                <a:cs typeface="Arial"/>
              </a:rPr>
              <a:t>significa “mirada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hacia</a:t>
            </a:r>
            <a:r>
              <a:rPr sz="2000" spc="-5" dirty="0">
                <a:latin typeface="Arial"/>
                <a:cs typeface="Arial"/>
              </a:rPr>
              <a:t> dentro”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refleja verdades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percepciones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generalizadas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las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personas.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1195"/>
              </a:spcBef>
            </a:pPr>
            <a:r>
              <a:rPr sz="2000" dirty="0">
                <a:latin typeface="Arial"/>
                <a:cs typeface="Arial"/>
              </a:rPr>
              <a:t>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encuentran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gracias 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investigación.</a:t>
            </a:r>
            <a:r>
              <a:rPr sz="2000" dirty="0">
                <a:latin typeface="Arial"/>
                <a:cs typeface="Arial"/>
              </a:rPr>
              <a:t> Sólo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empatizando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público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insights</a:t>
            </a:r>
            <a:r>
              <a:rPr sz="2000" dirty="0">
                <a:latin typeface="Arial"/>
                <a:cs typeface="Arial"/>
              </a:rPr>
              <a:t> valiosos, y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cuando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aplican a la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publicidad,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5" dirty="0">
                <a:latin typeface="Arial"/>
                <a:cs typeface="Arial"/>
              </a:rPr>
              <a:t>resultado</a:t>
            </a:r>
            <a:r>
              <a:rPr sz="2000" dirty="0">
                <a:latin typeface="Arial"/>
                <a:cs typeface="Arial"/>
              </a:rPr>
              <a:t> 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mucho más</a:t>
            </a:r>
            <a:r>
              <a:rPr sz="2000" spc="-5" dirty="0">
                <a:latin typeface="Arial"/>
                <a:cs typeface="Arial"/>
              </a:rPr>
              <a:t> empático</a:t>
            </a:r>
            <a:r>
              <a:rPr sz="2000" dirty="0">
                <a:latin typeface="Arial"/>
                <a:cs typeface="Arial"/>
              </a:rPr>
              <a:t> 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llega mejor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</a:t>
            </a:r>
            <a:r>
              <a:rPr sz="2000" spc="-10" dirty="0">
                <a:latin typeface="Arial"/>
                <a:cs typeface="Arial"/>
              </a:rPr>
              <a:t>consumidor.</a:t>
            </a:r>
            <a:endParaRPr sz="2000">
              <a:latin typeface="Arial"/>
              <a:cs typeface="Arial"/>
            </a:endParaRPr>
          </a:p>
          <a:p>
            <a:pPr marL="12700" marR="527050">
              <a:lnSpc>
                <a:spcPct val="1292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Un insight para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incentivar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asistencia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evento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puede ser 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miedo 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perderse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 </a:t>
            </a:r>
            <a:r>
              <a:rPr sz="2000" spc="-5" dirty="0">
                <a:latin typeface="Arial"/>
                <a:cs typeface="Arial"/>
              </a:rPr>
              <a:t>importante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(miedo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social a la exclusión,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sentirse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fuera</a:t>
            </a:r>
            <a:r>
              <a:rPr sz="2000" dirty="0">
                <a:latin typeface="Arial"/>
                <a:cs typeface="Arial"/>
              </a:rPr>
              <a:t> del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grupo).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spc="-5" dirty="0"/>
              <a:t>estrategia</a:t>
            </a:r>
            <a:r>
              <a:rPr dirty="0"/>
              <a:t> de </a:t>
            </a:r>
            <a:r>
              <a:rPr spc="-5" dirty="0"/>
              <a:t>codificación: </a:t>
            </a:r>
            <a:r>
              <a:rPr dirty="0"/>
              <a:t>el anuncio base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2100" y="2146300"/>
            <a:ext cx="6527800" cy="3517900"/>
            <a:chOff x="2832100" y="2146300"/>
            <a:chExt cx="6527800" cy="3517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300" y="2349500"/>
              <a:ext cx="6121400" cy="3073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2100" y="2146300"/>
              <a:ext cx="6527800" cy="3517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0" y="355600"/>
            <a:ext cx="7447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Eje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comunicación</a:t>
            </a:r>
            <a:r>
              <a:rPr spc="-20" dirty="0"/>
              <a:t> </a:t>
            </a:r>
            <a:r>
              <a:rPr dirty="0"/>
              <a:t>y</a:t>
            </a:r>
            <a:r>
              <a:rPr spc="-25" dirty="0"/>
              <a:t> </a:t>
            </a:r>
            <a:r>
              <a:rPr dirty="0"/>
              <a:t>anuncio</a:t>
            </a:r>
            <a:r>
              <a:rPr spc="-20" dirty="0"/>
              <a:t> </a:t>
            </a:r>
            <a:r>
              <a:rPr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9900" y="6159500"/>
            <a:ext cx="166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Cirque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du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Soleil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7707" y="1678769"/>
            <a:ext cx="4591050" cy="4393565"/>
            <a:chOff x="1497707" y="1678769"/>
            <a:chExt cx="4591050" cy="43935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800" y="1879600"/>
              <a:ext cx="4178300" cy="3949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707" y="1678769"/>
              <a:ext cx="4590455" cy="43933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616700" y="1960034"/>
            <a:ext cx="5109210" cy="251460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650" spc="5" dirty="0">
                <a:latin typeface="Arial"/>
                <a:cs typeface="Arial"/>
              </a:rPr>
              <a:t>¿Cuál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es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el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eje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de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comunicación?</a:t>
            </a:r>
            <a:endParaRPr sz="2650">
              <a:latin typeface="Arial"/>
              <a:cs typeface="Arial"/>
            </a:endParaRPr>
          </a:p>
          <a:p>
            <a:pPr marL="12700" marR="80645">
              <a:lnSpc>
                <a:spcPct val="100600"/>
              </a:lnSpc>
              <a:spcBef>
                <a:spcPts val="1200"/>
              </a:spcBef>
            </a:pPr>
            <a:r>
              <a:rPr sz="2650" spc="5" dirty="0">
                <a:latin typeface="Arial"/>
                <a:cs typeface="Arial"/>
              </a:rPr>
              <a:t>¿Qué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motiva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al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público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a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asistir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a </a:t>
            </a:r>
            <a:r>
              <a:rPr sz="2650" spc="-72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este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espectáculo?</a:t>
            </a:r>
            <a:endParaRPr sz="2650">
              <a:latin typeface="Arial"/>
              <a:cs typeface="Arial"/>
            </a:endParaRPr>
          </a:p>
          <a:p>
            <a:pPr marL="12700" marR="306070">
              <a:lnSpc>
                <a:spcPct val="100600"/>
              </a:lnSpc>
              <a:spcBef>
                <a:spcPts val="1200"/>
              </a:spcBef>
            </a:pPr>
            <a:r>
              <a:rPr sz="2650" spc="5" dirty="0">
                <a:latin typeface="Arial"/>
                <a:cs typeface="Arial"/>
              </a:rPr>
              <a:t>¿Cómo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han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materializado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el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eje </a:t>
            </a:r>
            <a:r>
              <a:rPr sz="2650" spc="-72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de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comunicación?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457200"/>
            <a:ext cx="470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</a:t>
            </a:r>
            <a:r>
              <a:rPr spc="-30" dirty="0"/>
              <a:t> </a:t>
            </a:r>
            <a:r>
              <a:rPr dirty="0"/>
              <a:t>es</a:t>
            </a:r>
            <a:r>
              <a:rPr spc="-3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dirty="0"/>
              <a:t>publicidad?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2349500"/>
            <a:ext cx="11147425" cy="239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publicidad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una </a:t>
            </a:r>
            <a:r>
              <a:rPr sz="2200" spc="-5" dirty="0">
                <a:latin typeface="Arial"/>
                <a:cs typeface="Arial"/>
              </a:rPr>
              <a:t>forma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comunicación cuyos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objetivos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principales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son: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sz="2200" b="1" spc="-5" dirty="0">
                <a:latin typeface="Arial"/>
                <a:cs typeface="Arial"/>
              </a:rPr>
              <a:t>Informar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dar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conocer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existencia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producto,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destacando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diferencia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posee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frente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otros.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latin typeface="Arial"/>
                <a:cs typeface="Arial"/>
              </a:rPr>
              <a:t>Persuadir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influir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sobre las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opiniones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 </a:t>
            </a:r>
            <a:r>
              <a:rPr sz="2200" spc="-5" dirty="0">
                <a:latin typeface="Arial"/>
                <a:cs typeface="Arial"/>
              </a:rPr>
              <a:t>comportamiento</a:t>
            </a:r>
            <a:r>
              <a:rPr sz="2200" dirty="0">
                <a:latin typeface="Arial"/>
                <a:cs typeface="Arial"/>
              </a:rPr>
              <a:t> de las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personas.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latin typeface="Arial"/>
                <a:cs typeface="Arial"/>
              </a:rPr>
              <a:t>Recordar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mantener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fidelidad hacia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marca.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Técnicas</a:t>
            </a:r>
            <a:r>
              <a:rPr spc="-1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caminos</a:t>
            </a:r>
            <a:r>
              <a:rPr spc="-10" dirty="0"/>
              <a:t> </a:t>
            </a:r>
            <a:r>
              <a:rPr spc="-5" dirty="0"/>
              <a:t>creativos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485900"/>
            <a:ext cx="1165606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3210">
              <a:lnSpc>
                <a:spcPct val="1292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Los </a:t>
            </a:r>
            <a:r>
              <a:rPr sz="2000" spc="-5" dirty="0">
                <a:latin typeface="Arial"/>
                <a:cs typeface="Arial"/>
              </a:rPr>
              <a:t>creativos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cuentan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diferentes</a:t>
            </a:r>
            <a:r>
              <a:rPr sz="2000" dirty="0">
                <a:latin typeface="Arial"/>
                <a:cs typeface="Arial"/>
              </a:rPr>
              <a:t> recursos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técnicas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sirven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estimular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creatividad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generación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ideas.</a:t>
            </a:r>
            <a:endParaRPr sz="2000">
              <a:latin typeface="Arial"/>
              <a:cs typeface="Arial"/>
            </a:endParaRPr>
          </a:p>
          <a:p>
            <a:pPr marL="12700" marR="998855">
              <a:lnSpc>
                <a:spcPct val="117400"/>
              </a:lnSpc>
              <a:spcBef>
                <a:spcPts val="144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Técnicas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informales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aquellas que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están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basadas 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figuras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literarias,</a:t>
            </a:r>
            <a:r>
              <a:rPr sz="2000" dirty="0">
                <a:latin typeface="Arial"/>
                <a:cs typeface="Arial"/>
              </a:rPr>
              <a:t> como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</a:t>
            </a:r>
            <a:r>
              <a:rPr sz="2000" spc="-5" dirty="0">
                <a:latin typeface="Arial"/>
                <a:cs typeface="Arial"/>
              </a:rPr>
              <a:t>metáforas,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hipérboles,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comparaciones,</a:t>
            </a:r>
            <a:r>
              <a:rPr sz="2000" spc="-5" dirty="0">
                <a:latin typeface="Arial"/>
                <a:cs typeface="Arial"/>
              </a:rPr>
              <a:t> etc.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Metáfora: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“Opel </a:t>
            </a:r>
            <a:r>
              <a:rPr sz="2000" dirty="0">
                <a:latin typeface="Arial"/>
                <a:cs typeface="Arial"/>
              </a:rPr>
              <a:t>Corsa.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Músculos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acero”.</a:t>
            </a:r>
            <a:endParaRPr sz="2000">
              <a:latin typeface="Arial"/>
              <a:cs typeface="Arial"/>
            </a:endParaRPr>
          </a:p>
          <a:p>
            <a:pPr marL="12700" marR="1201420">
              <a:lnSpc>
                <a:spcPct val="129200"/>
              </a:lnSpc>
            </a:pPr>
            <a:r>
              <a:rPr sz="2000" dirty="0">
                <a:latin typeface="Arial"/>
                <a:cs typeface="Arial"/>
              </a:rPr>
              <a:t>Hipérbole: “El mejor sonido jamás creado para un </a:t>
            </a:r>
            <a:r>
              <a:rPr sz="2000" spc="-5" dirty="0">
                <a:latin typeface="Arial"/>
                <a:cs typeface="Arial"/>
              </a:rPr>
              <a:t>televisor </a:t>
            </a:r>
            <a:r>
              <a:rPr sz="2000" dirty="0">
                <a:latin typeface="Arial"/>
                <a:cs typeface="Arial"/>
              </a:rPr>
              <a:t>(Bang &amp; </a:t>
            </a:r>
            <a:r>
              <a:rPr sz="2000" spc="-5" dirty="0">
                <a:latin typeface="Arial"/>
                <a:cs typeface="Arial"/>
              </a:rPr>
              <a:t>Olufsen)”. </a:t>
            </a:r>
            <a:r>
              <a:rPr sz="2000" dirty="0">
                <a:latin typeface="Arial"/>
                <a:cs typeface="Arial"/>
              </a:rPr>
              <a:t>Comparación: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“Dormidina,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</a:t>
            </a:r>
            <a:r>
              <a:rPr sz="2000" dirty="0">
                <a:latin typeface="Arial"/>
                <a:cs typeface="Arial"/>
              </a:rPr>
              <a:t> ayuda a dormir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como a un niño”.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44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Técnicas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organizadas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estrategias</a:t>
            </a:r>
            <a:r>
              <a:rPr sz="2000" dirty="0">
                <a:latin typeface="Arial"/>
                <a:cs typeface="Arial"/>
              </a:rPr>
              <a:t> 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grupo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juegos para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fomentar</a:t>
            </a:r>
            <a:r>
              <a:rPr sz="2000" dirty="0">
                <a:latin typeface="Arial"/>
                <a:cs typeface="Arial"/>
              </a:rPr>
              <a:t> 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aportación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ideas, como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famosa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tormenta</a:t>
            </a:r>
            <a:r>
              <a:rPr sz="2000" dirty="0">
                <a:latin typeface="Arial"/>
                <a:cs typeface="Arial"/>
              </a:rPr>
              <a:t> de ideas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brainstroming.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Técnicas</a:t>
            </a:r>
            <a:r>
              <a:rPr spc="-1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caminos</a:t>
            </a:r>
            <a:r>
              <a:rPr spc="-10" dirty="0"/>
              <a:t> </a:t>
            </a:r>
            <a:r>
              <a:rPr spc="-5" dirty="0"/>
              <a:t>creativos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485900"/>
            <a:ext cx="11151870" cy="4119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Además de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estas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técnicas,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 </a:t>
            </a:r>
            <a:r>
              <a:rPr sz="2000" spc="-5" dirty="0">
                <a:latin typeface="Arial"/>
                <a:cs typeface="Arial"/>
              </a:rPr>
              <a:t>creativos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también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cuentan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caminos </a:t>
            </a:r>
            <a:r>
              <a:rPr sz="2000" spc="-5" dirty="0">
                <a:latin typeface="Arial"/>
                <a:cs typeface="Arial"/>
              </a:rPr>
              <a:t>creativos,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modelos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clásicos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creación:</a:t>
            </a:r>
            <a:endParaRPr sz="2000">
              <a:latin typeface="Arial"/>
              <a:cs typeface="Arial"/>
            </a:endParaRPr>
          </a:p>
          <a:p>
            <a:pPr marL="12700" marR="3420745">
              <a:lnSpc>
                <a:spcPct val="162900"/>
              </a:lnSpc>
              <a:spcBef>
                <a:spcPts val="235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Descripción</a:t>
            </a:r>
            <a:r>
              <a:rPr sz="2000" spc="-5" dirty="0">
                <a:latin typeface="Arial"/>
                <a:cs typeface="Arial"/>
              </a:rPr>
              <a:t>: presenta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manera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muy </a:t>
            </a:r>
            <a:r>
              <a:rPr sz="2000" spc="-5" dirty="0">
                <a:latin typeface="Arial"/>
                <a:cs typeface="Arial"/>
              </a:rPr>
              <a:t>objetiva.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Problema/solución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un problema se resuelve gracias al </a:t>
            </a:r>
            <a:r>
              <a:rPr sz="2000" spc="-5" dirty="0">
                <a:latin typeface="Arial"/>
                <a:cs typeface="Arial"/>
              </a:rPr>
              <a:t>producto.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Demostración</a:t>
            </a:r>
            <a:r>
              <a:rPr sz="2000" spc="-5" dirty="0">
                <a:latin typeface="Arial"/>
                <a:cs typeface="Arial"/>
              </a:rPr>
              <a:t>: mostrar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5" dirty="0">
                <a:latin typeface="Arial"/>
                <a:cs typeface="Arial"/>
              </a:rPr>
              <a:t>efecto</a:t>
            </a:r>
            <a:r>
              <a:rPr sz="2000" dirty="0">
                <a:latin typeface="Arial"/>
                <a:cs typeface="Arial"/>
              </a:rPr>
              <a:t> 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producto.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Evocación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hace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referencia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directa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producto, </a:t>
            </a:r>
            <a:r>
              <a:rPr sz="2000" dirty="0">
                <a:latin typeface="Arial"/>
                <a:cs typeface="Arial"/>
              </a:rPr>
              <a:t>sino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sensación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Comparación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establecer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comparaciones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situaciones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productos.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Presentador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un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individuo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cuenta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</a:t>
            </a:r>
            <a:r>
              <a:rPr sz="2000" spc="-5" dirty="0">
                <a:latin typeface="Arial"/>
                <a:cs typeface="Arial"/>
              </a:rPr>
              <a:t>características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tercera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persona.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Técnicas</a:t>
            </a:r>
            <a:r>
              <a:rPr spc="-1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caminos</a:t>
            </a:r>
            <a:r>
              <a:rPr spc="-10" dirty="0"/>
              <a:t> </a:t>
            </a:r>
            <a:r>
              <a:rPr spc="-5" dirty="0"/>
              <a:t>creativos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770572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Testimonio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individuo</a:t>
            </a:r>
            <a:r>
              <a:rPr sz="2000" spc="-5" dirty="0">
                <a:latin typeface="Arial"/>
                <a:cs typeface="Arial"/>
              </a:rPr>
              <a:t> cuenta </a:t>
            </a:r>
            <a:r>
              <a:rPr sz="2000" dirty="0">
                <a:latin typeface="Arial"/>
                <a:cs typeface="Arial"/>
              </a:rPr>
              <a:t>algo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primera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persona.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Fragmentos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cine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utilizar</a:t>
            </a:r>
            <a:r>
              <a:rPr sz="2000" dirty="0">
                <a:latin typeface="Arial"/>
                <a:cs typeface="Arial"/>
              </a:rPr>
              <a:t> 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estilo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trozos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película.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Música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basar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anuncio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canción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conocida.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Dramatización</a:t>
            </a:r>
            <a:r>
              <a:rPr sz="2000" spc="-5" dirty="0">
                <a:latin typeface="Arial"/>
                <a:cs typeface="Arial"/>
              </a:rPr>
              <a:t>: representación</a:t>
            </a:r>
            <a:r>
              <a:rPr sz="2000" dirty="0">
                <a:latin typeface="Arial"/>
                <a:cs typeface="Arial"/>
              </a:rPr>
              <a:t> de 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episodio de 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vida real.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Técnicas</a:t>
            </a:r>
            <a:r>
              <a:rPr spc="-1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caminos</a:t>
            </a:r>
            <a:r>
              <a:rPr spc="-10" dirty="0"/>
              <a:t> </a:t>
            </a:r>
            <a:r>
              <a:rPr spc="-5" dirty="0"/>
              <a:t>creativos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1600" y="2108200"/>
            <a:ext cx="4051300" cy="4025900"/>
            <a:chOff x="1371600" y="2108200"/>
            <a:chExt cx="4051300" cy="4025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800" y="2311400"/>
              <a:ext cx="3644900" cy="3581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2108200"/>
              <a:ext cx="4051300" cy="4025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98900" y="6172200"/>
            <a:ext cx="141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Publicista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1435100"/>
            <a:ext cx="1423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Evocación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4000" y="1460500"/>
            <a:ext cx="4117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Demostración</a:t>
            </a:r>
            <a:r>
              <a:rPr sz="2200" b="1" spc="-10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+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 Ritmo musical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11900" y="2171700"/>
            <a:ext cx="5537200" cy="3771900"/>
            <a:chOff x="6311900" y="2171700"/>
            <a:chExt cx="5537200" cy="37719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100" y="2374900"/>
              <a:ext cx="5130800" cy="3327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1900" y="2171700"/>
              <a:ext cx="5537200" cy="37719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210800" y="6070600"/>
            <a:ext cx="1440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adoradogma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Técnicas</a:t>
            </a:r>
            <a:r>
              <a:rPr spc="-1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caminos</a:t>
            </a:r>
            <a:r>
              <a:rPr spc="-10" dirty="0"/>
              <a:t> </a:t>
            </a:r>
            <a:r>
              <a:rPr spc="-5" dirty="0"/>
              <a:t>creativos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5200" y="5943600"/>
            <a:ext cx="3482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mejores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anuncios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siempre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701800"/>
            <a:ext cx="1935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Dramatización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200" y="1701800"/>
            <a:ext cx="15576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009193"/>
                </a:solidFill>
                <a:latin typeface="Arial"/>
                <a:cs typeface="Arial"/>
              </a:rPr>
              <a:t>Testimonial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2000" y="6083300"/>
            <a:ext cx="1652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Clínica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Baracco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900" y="2336800"/>
            <a:ext cx="5448300" cy="3479800"/>
            <a:chOff x="342900" y="2336800"/>
            <a:chExt cx="5448300" cy="34798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100" y="2540000"/>
              <a:ext cx="5041900" cy="303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2336800"/>
              <a:ext cx="5448300" cy="3479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99300" y="2133600"/>
            <a:ext cx="4356100" cy="3924300"/>
            <a:chOff x="7099300" y="2133600"/>
            <a:chExt cx="4356100" cy="3924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2500" y="2336800"/>
              <a:ext cx="3949700" cy="3479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9300" y="2133600"/>
              <a:ext cx="4356100" cy="3924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Contenido</a:t>
            </a:r>
            <a:r>
              <a:rPr spc="-10" dirty="0"/>
              <a:t> </a:t>
            </a:r>
            <a:r>
              <a:rPr dirty="0"/>
              <a:t>para</a:t>
            </a:r>
            <a:r>
              <a:rPr spc="-5" dirty="0"/>
              <a:t> publicitar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485900"/>
            <a:ext cx="11755120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6545">
              <a:lnSpc>
                <a:spcPct val="1292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todo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evento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vaya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estrategia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publicitaria,</a:t>
            </a:r>
            <a:r>
              <a:rPr sz="2000" dirty="0">
                <a:latin typeface="Arial"/>
                <a:cs typeface="Arial"/>
              </a:rPr>
              <a:t> conviene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tener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batería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temas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sobre los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 elaborar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piezas</a:t>
            </a:r>
            <a:r>
              <a:rPr sz="2000" spc="-5" dirty="0">
                <a:latin typeface="Arial"/>
                <a:cs typeface="Arial"/>
              </a:rPr>
              <a:t> publicitarias. Estos temas </a:t>
            </a:r>
            <a:r>
              <a:rPr sz="2000" dirty="0">
                <a:latin typeface="Arial"/>
                <a:cs typeface="Arial"/>
              </a:rPr>
              <a:t>son:</a:t>
            </a:r>
            <a:endParaRPr sz="2000">
              <a:latin typeface="Arial"/>
              <a:cs typeface="Arial"/>
            </a:endParaRPr>
          </a:p>
          <a:p>
            <a:pPr marL="12700" marR="547370">
              <a:lnSpc>
                <a:spcPct val="117400"/>
              </a:lnSpc>
              <a:spcBef>
                <a:spcPts val="1440"/>
              </a:spcBef>
            </a:pPr>
            <a:r>
              <a:rPr sz="2000" dirty="0">
                <a:latin typeface="Arial"/>
                <a:cs typeface="Arial"/>
              </a:rPr>
              <a:t>El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evento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propiamente</a:t>
            </a:r>
            <a:r>
              <a:rPr sz="2200" b="1" spc="5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dicho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toda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información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desprende del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evento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sí mismo se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puede </a:t>
            </a:r>
            <a:r>
              <a:rPr sz="2000" spc="-5" dirty="0">
                <a:latin typeface="Arial"/>
                <a:cs typeface="Arial"/>
              </a:rPr>
              <a:t>publicitar </a:t>
            </a:r>
            <a:r>
              <a:rPr sz="2000" dirty="0">
                <a:latin typeface="Arial"/>
                <a:cs typeface="Arial"/>
              </a:rPr>
              <a:t>(los</a:t>
            </a:r>
            <a:r>
              <a:rPr sz="2000" spc="-5" dirty="0">
                <a:latin typeface="Arial"/>
                <a:cs typeface="Arial"/>
              </a:rPr>
              <a:t> objetivos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acto, </a:t>
            </a:r>
            <a:r>
              <a:rPr sz="2000" dirty="0">
                <a:latin typeface="Arial"/>
                <a:cs typeface="Arial"/>
              </a:rPr>
              <a:t>la idea,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5" dirty="0">
                <a:latin typeface="Arial"/>
                <a:cs typeface="Arial"/>
              </a:rPr>
              <a:t>contenido,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etc).</a:t>
            </a:r>
            <a:endParaRPr sz="2000">
              <a:latin typeface="Arial"/>
              <a:cs typeface="Arial"/>
            </a:endParaRPr>
          </a:p>
          <a:p>
            <a:pPr marL="12700" marR="177800">
              <a:lnSpc>
                <a:spcPct val="1174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ubicación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lugar 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celebración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generar </a:t>
            </a:r>
            <a:r>
              <a:rPr sz="2000" spc="-5" dirty="0">
                <a:latin typeface="Arial"/>
                <a:cs typeface="Arial"/>
              </a:rPr>
              <a:t>contenido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publicitar,</a:t>
            </a:r>
            <a:r>
              <a:rPr sz="2000" dirty="0">
                <a:latin typeface="Arial"/>
                <a:cs typeface="Arial"/>
              </a:rPr>
              <a:t> desde su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arquitectura,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hasta</a:t>
            </a:r>
            <a:r>
              <a:rPr sz="2000" dirty="0">
                <a:latin typeface="Arial"/>
                <a:cs typeface="Arial"/>
              </a:rPr>
              <a:t> la decoración o la </a:t>
            </a:r>
            <a:r>
              <a:rPr sz="2000" spc="-5" dirty="0">
                <a:latin typeface="Arial"/>
                <a:cs typeface="Arial"/>
              </a:rPr>
              <a:t>adaptación</a:t>
            </a:r>
            <a:r>
              <a:rPr sz="2000" dirty="0">
                <a:latin typeface="Arial"/>
                <a:cs typeface="Arial"/>
              </a:rPr>
              <a:t> de </a:t>
            </a:r>
            <a:r>
              <a:rPr sz="2000" spc="-5" dirty="0">
                <a:latin typeface="Arial"/>
                <a:cs typeface="Arial"/>
              </a:rPr>
              <a:t>este</a:t>
            </a:r>
            <a:r>
              <a:rPr sz="2000" dirty="0">
                <a:latin typeface="Arial"/>
                <a:cs typeface="Arial"/>
              </a:rPr>
              <a:t> al </a:t>
            </a:r>
            <a:r>
              <a:rPr sz="2000" spc="-5" dirty="0">
                <a:latin typeface="Arial"/>
                <a:cs typeface="Arial"/>
              </a:rPr>
              <a:t>evento.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La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fecha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si el </a:t>
            </a:r>
            <a:r>
              <a:rPr sz="2000" spc="-5" dirty="0">
                <a:latin typeface="Arial"/>
                <a:cs typeface="Arial"/>
              </a:rPr>
              <a:t>acto está </a:t>
            </a:r>
            <a:r>
              <a:rPr sz="2000" dirty="0">
                <a:latin typeface="Arial"/>
                <a:cs typeface="Arial"/>
              </a:rPr>
              <a:t>incluido en un ciclo mayor o si coincide con celebraciones paralelas, puede ser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contenido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susceptible</a:t>
            </a:r>
            <a:r>
              <a:rPr sz="2000" dirty="0">
                <a:latin typeface="Arial"/>
                <a:cs typeface="Arial"/>
              </a:rPr>
              <a:t> de </a:t>
            </a:r>
            <a:r>
              <a:rPr sz="2000" spc="-15" dirty="0">
                <a:latin typeface="Arial"/>
                <a:cs typeface="Arial"/>
              </a:rPr>
              <a:t>publicitar.</a:t>
            </a:r>
            <a:endParaRPr sz="2000">
              <a:latin typeface="Arial"/>
              <a:cs typeface="Arial"/>
            </a:endParaRPr>
          </a:p>
          <a:p>
            <a:pPr marL="12700" marR="1219835">
              <a:lnSpc>
                <a:spcPct val="117400"/>
              </a:lnSpc>
              <a:spcBef>
                <a:spcPts val="1440"/>
              </a:spcBef>
            </a:pPr>
            <a:r>
              <a:rPr sz="2000" dirty="0">
                <a:latin typeface="Arial"/>
                <a:cs typeface="Arial"/>
              </a:rPr>
              <a:t>Los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ponentes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o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participantes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en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general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son uno de los mayores reclamos del </a:t>
            </a:r>
            <a:r>
              <a:rPr sz="2000" spc="-5" dirty="0">
                <a:latin typeface="Arial"/>
                <a:cs typeface="Arial"/>
              </a:rPr>
              <a:t>evento,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dependiendo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su nivel 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influencia.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Contenido</a:t>
            </a:r>
            <a:r>
              <a:rPr spc="-10" dirty="0"/>
              <a:t> </a:t>
            </a:r>
            <a:r>
              <a:rPr dirty="0"/>
              <a:t>para</a:t>
            </a:r>
            <a:r>
              <a:rPr spc="-5" dirty="0"/>
              <a:t> publicitar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10538"/>
            <a:ext cx="11625580" cy="439547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496570">
              <a:lnSpc>
                <a:spcPct val="117400"/>
              </a:lnSpc>
              <a:spcBef>
                <a:spcPts val="145"/>
              </a:spcBef>
            </a:pP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agenda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del evento</a:t>
            </a:r>
            <a:r>
              <a:rPr sz="2000" spc="-5" dirty="0">
                <a:latin typeface="Arial"/>
                <a:cs typeface="Arial"/>
              </a:rPr>
              <a:t>: junto</a:t>
            </a:r>
            <a:r>
              <a:rPr sz="2000" dirty="0">
                <a:latin typeface="Arial"/>
                <a:cs typeface="Arial"/>
              </a:rPr>
              <a:t> con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5" dirty="0">
                <a:latin typeface="Arial"/>
                <a:cs typeface="Arial"/>
              </a:rPr>
              <a:t> ponentes,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uno de los ganchos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publicidad que más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puede </a:t>
            </a:r>
            <a:r>
              <a:rPr sz="2000" spc="-15" dirty="0">
                <a:latin typeface="Arial"/>
                <a:cs typeface="Arial"/>
              </a:rPr>
              <a:t>utilizar.</a:t>
            </a:r>
            <a:r>
              <a:rPr sz="2000" spc="-5" dirty="0">
                <a:latin typeface="Arial"/>
                <a:cs typeface="Arial"/>
              </a:rPr>
              <a:t> Gran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parte</a:t>
            </a:r>
            <a:r>
              <a:rPr sz="2000" dirty="0">
                <a:latin typeface="Arial"/>
                <a:cs typeface="Arial"/>
              </a:rPr>
              <a:t> del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público </a:t>
            </a:r>
            <a:r>
              <a:rPr sz="2000" spc="-5" dirty="0">
                <a:latin typeface="Arial"/>
                <a:cs typeface="Arial"/>
              </a:rPr>
              <a:t>objetivo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evento</a:t>
            </a:r>
            <a:r>
              <a:rPr sz="2000" dirty="0">
                <a:latin typeface="Arial"/>
                <a:cs typeface="Arial"/>
              </a:rPr>
              <a:t> no </a:t>
            </a:r>
            <a:r>
              <a:rPr sz="2000" spc="-5" dirty="0">
                <a:latin typeface="Arial"/>
                <a:cs typeface="Arial"/>
              </a:rPr>
              <a:t>termina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decidirse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comprar la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Arial"/>
                <a:cs typeface="Arial"/>
              </a:rPr>
              <a:t>entrada</a:t>
            </a:r>
            <a:r>
              <a:rPr sz="2000" dirty="0">
                <a:latin typeface="Arial"/>
                <a:cs typeface="Arial"/>
              </a:rPr>
              <a:t> 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confirmar </a:t>
            </a:r>
            <a:r>
              <a:rPr sz="2000" spc="-5" dirty="0">
                <a:latin typeface="Arial"/>
                <a:cs typeface="Arial"/>
              </a:rPr>
              <a:t>asistencia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comprueba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contenido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 de su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interés.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440"/>
              </a:spcBef>
            </a:pPr>
            <a:r>
              <a:rPr sz="2000" dirty="0">
                <a:latin typeface="Arial"/>
                <a:cs typeface="Arial"/>
              </a:rPr>
              <a:t>Las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entradas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un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recurso </a:t>
            </a:r>
            <a:r>
              <a:rPr sz="2000" spc="-5" dirty="0">
                <a:latin typeface="Arial"/>
                <a:cs typeface="Arial"/>
              </a:rPr>
              <a:t>publicitario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 los</a:t>
            </a:r>
            <a:r>
              <a:rPr sz="2000" spc="-5" dirty="0">
                <a:latin typeface="Arial"/>
                <a:cs typeface="Arial"/>
              </a:rPr>
              <a:t> tipos</a:t>
            </a:r>
            <a:r>
              <a:rPr sz="2000" dirty="0">
                <a:latin typeface="Arial"/>
                <a:cs typeface="Arial"/>
              </a:rPr>
              <a:t> 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entradas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evento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la rapidez con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que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agotan. </a:t>
            </a:r>
            <a:r>
              <a:rPr sz="2000" dirty="0">
                <a:latin typeface="Arial"/>
                <a:cs typeface="Arial"/>
              </a:rPr>
              <a:t>Mensajes en </a:t>
            </a:r>
            <a:r>
              <a:rPr sz="2000" spc="-5" dirty="0">
                <a:latin typeface="Arial"/>
                <a:cs typeface="Arial"/>
              </a:rPr>
              <a:t>torno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este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tema</a:t>
            </a:r>
            <a:r>
              <a:rPr sz="2000" dirty="0">
                <a:latin typeface="Arial"/>
                <a:cs typeface="Arial"/>
              </a:rPr>
              <a:t> pueden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hacer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público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objetivo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termine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decidirse.</a:t>
            </a:r>
            <a:endParaRPr sz="2000">
              <a:latin typeface="Arial"/>
              <a:cs typeface="Arial"/>
            </a:endParaRPr>
          </a:p>
          <a:p>
            <a:pPr marL="12700" marR="930910">
              <a:lnSpc>
                <a:spcPct val="117400"/>
              </a:lnSpc>
              <a:spcBef>
                <a:spcPts val="1440"/>
              </a:spcBef>
            </a:pPr>
            <a:r>
              <a:rPr sz="2000" dirty="0">
                <a:latin typeface="Arial"/>
                <a:cs typeface="Arial"/>
              </a:rPr>
              <a:t>Los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patrocinadores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conviene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resaltar</a:t>
            </a:r>
            <a:r>
              <a:rPr sz="2000" dirty="0">
                <a:latin typeface="Arial"/>
                <a:cs typeface="Arial"/>
              </a:rPr>
              <a:t> 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apoyo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determinadas</a:t>
            </a:r>
            <a:r>
              <a:rPr sz="2000" dirty="0">
                <a:latin typeface="Arial"/>
                <a:cs typeface="Arial"/>
              </a:rPr>
              <a:t> marcas 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 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está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publicitando, </a:t>
            </a:r>
            <a:r>
              <a:rPr sz="2000" dirty="0">
                <a:latin typeface="Arial"/>
                <a:cs typeface="Arial"/>
              </a:rPr>
              <a:t>sobre </a:t>
            </a:r>
            <a:r>
              <a:rPr sz="2000" spc="-5" dirty="0">
                <a:latin typeface="Arial"/>
                <a:cs typeface="Arial"/>
              </a:rPr>
              <a:t>todo</a:t>
            </a:r>
            <a:r>
              <a:rPr sz="2000" dirty="0">
                <a:latin typeface="Arial"/>
                <a:cs typeface="Arial"/>
              </a:rPr>
              <a:t> aquellas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aportan</a:t>
            </a:r>
            <a:r>
              <a:rPr sz="2000" dirty="0">
                <a:latin typeface="Arial"/>
                <a:cs typeface="Arial"/>
              </a:rPr>
              <a:t> caché a la celebración.</a:t>
            </a:r>
            <a:endParaRPr sz="2000">
              <a:latin typeface="Arial"/>
              <a:cs typeface="Arial"/>
            </a:endParaRPr>
          </a:p>
          <a:p>
            <a:pPr marL="12700" marR="401320" algn="just">
              <a:lnSpc>
                <a:spcPct val="117400"/>
              </a:lnSpc>
              <a:spcBef>
                <a:spcPts val="1440"/>
              </a:spcBef>
            </a:pPr>
            <a:r>
              <a:rPr sz="2000" dirty="0">
                <a:latin typeface="Arial"/>
                <a:cs typeface="Arial"/>
              </a:rPr>
              <a:t>Los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asistentes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en </a:t>
            </a:r>
            <a:r>
              <a:rPr sz="2000" spc="-5" dirty="0">
                <a:latin typeface="Arial"/>
                <a:cs typeface="Arial"/>
              </a:rPr>
              <a:t>determinado tipo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eventos, </a:t>
            </a:r>
            <a:r>
              <a:rPr sz="2000" dirty="0">
                <a:latin typeface="Arial"/>
                <a:cs typeface="Arial"/>
              </a:rPr>
              <a:t>algunos </a:t>
            </a:r>
            <a:r>
              <a:rPr sz="2000" spc="-5" dirty="0">
                <a:latin typeface="Arial"/>
                <a:cs typeface="Arial"/>
              </a:rPr>
              <a:t>asistentes </a:t>
            </a:r>
            <a:r>
              <a:rPr sz="2000" dirty="0">
                <a:latin typeface="Arial"/>
                <a:cs typeface="Arial"/>
              </a:rPr>
              <a:t>son reclamo para la </a:t>
            </a:r>
            <a:r>
              <a:rPr sz="2000" spc="-5" dirty="0">
                <a:latin typeface="Arial"/>
                <a:cs typeface="Arial"/>
              </a:rPr>
              <a:t>venta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entradas. </a:t>
            </a:r>
            <a:r>
              <a:rPr sz="2000" dirty="0">
                <a:latin typeface="Arial"/>
                <a:cs typeface="Arial"/>
              </a:rPr>
              <a:t>Hoy en </a:t>
            </a:r>
            <a:r>
              <a:rPr sz="2000" spc="-5" dirty="0">
                <a:latin typeface="Arial"/>
                <a:cs typeface="Arial"/>
              </a:rPr>
              <a:t>día </a:t>
            </a: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cuenta </a:t>
            </a:r>
            <a:r>
              <a:rPr sz="2000" dirty="0">
                <a:latin typeface="Arial"/>
                <a:cs typeface="Arial"/>
              </a:rPr>
              <a:t>con personas con influencia para provocar el </a:t>
            </a:r>
            <a:r>
              <a:rPr sz="2200" b="1" dirty="0">
                <a:solidFill>
                  <a:srgbClr val="009193"/>
                </a:solidFill>
                <a:latin typeface="Arial"/>
                <a:cs typeface="Arial"/>
              </a:rPr>
              <a:t>efecto </a:t>
            </a:r>
            <a:r>
              <a:rPr sz="2200" b="1" spc="-5" dirty="0">
                <a:solidFill>
                  <a:srgbClr val="009193"/>
                </a:solidFill>
                <a:latin typeface="Arial"/>
                <a:cs typeface="Arial"/>
              </a:rPr>
              <a:t>llamada </a:t>
            </a:r>
            <a:r>
              <a:rPr sz="2000" dirty="0">
                <a:latin typeface="Arial"/>
                <a:cs typeface="Arial"/>
              </a:rPr>
              <a:t>y se </a:t>
            </a:r>
            <a:r>
              <a:rPr sz="2000" spc="-5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convierten </a:t>
            </a:r>
            <a:r>
              <a:rPr sz="2000" dirty="0">
                <a:latin typeface="Arial"/>
                <a:cs typeface="Arial"/>
              </a:rPr>
              <a:t>así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</a:t>
            </a:r>
            <a:r>
              <a:rPr sz="2000" spc="-5" dirty="0">
                <a:latin typeface="Arial"/>
                <a:cs typeface="Arial"/>
              </a:rPr>
              <a:t>parte</a:t>
            </a:r>
            <a:r>
              <a:rPr sz="2000" dirty="0">
                <a:latin typeface="Arial"/>
                <a:cs typeface="Arial"/>
              </a:rPr>
              <a:t> de la publicidad del </a:t>
            </a:r>
            <a:r>
              <a:rPr sz="2000" spc="-5" dirty="0">
                <a:latin typeface="Arial"/>
                <a:cs typeface="Arial"/>
              </a:rPr>
              <a:t>evento.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Contenido</a:t>
            </a:r>
            <a:r>
              <a:rPr spc="-10" dirty="0"/>
              <a:t> </a:t>
            </a:r>
            <a:r>
              <a:rPr dirty="0"/>
              <a:t>para</a:t>
            </a:r>
            <a:r>
              <a:rPr spc="-5" dirty="0"/>
              <a:t> publicitar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1700" y="2120900"/>
            <a:ext cx="5308600" cy="2832100"/>
            <a:chOff x="3441700" y="2120900"/>
            <a:chExt cx="5308600" cy="2832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4900" y="2324100"/>
              <a:ext cx="4902200" cy="2387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1700" y="2120900"/>
              <a:ext cx="5308600" cy="28321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96100" y="4927600"/>
            <a:ext cx="173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Coke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TV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Contenido</a:t>
            </a:r>
            <a:r>
              <a:rPr spc="-10" dirty="0"/>
              <a:t> </a:t>
            </a:r>
            <a:r>
              <a:rPr dirty="0"/>
              <a:t>para</a:t>
            </a:r>
            <a:r>
              <a:rPr spc="-5" dirty="0"/>
              <a:t> publicitar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1100" y="4902200"/>
            <a:ext cx="173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Coke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TV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4200" y="2032000"/>
            <a:ext cx="4940300" cy="2933700"/>
            <a:chOff x="6934200" y="2032000"/>
            <a:chExt cx="4940300" cy="2933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0" y="2235200"/>
              <a:ext cx="4533900" cy="2489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2032000"/>
              <a:ext cx="4940300" cy="29337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28700" y="2006600"/>
            <a:ext cx="4826000" cy="3060700"/>
            <a:chOff x="1028700" y="2006600"/>
            <a:chExt cx="4826000" cy="30607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900" y="2209800"/>
              <a:ext cx="4419600" cy="2616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006600"/>
              <a:ext cx="4826000" cy="3060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013200" y="5041900"/>
            <a:ext cx="173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Coke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TV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Contenido</a:t>
            </a:r>
            <a:r>
              <a:rPr spc="-10" dirty="0"/>
              <a:t> </a:t>
            </a:r>
            <a:r>
              <a:rPr dirty="0"/>
              <a:t>para</a:t>
            </a:r>
            <a:r>
              <a:rPr spc="-5" dirty="0"/>
              <a:t> publicitar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485900"/>
            <a:ext cx="11661775" cy="502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No 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necesario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utilizar todos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estos contenidos</a:t>
            </a:r>
            <a:r>
              <a:rPr sz="2000" dirty="0">
                <a:latin typeface="Arial"/>
                <a:cs typeface="Arial"/>
              </a:rPr>
              <a:t> en la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publicidad 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acto,</a:t>
            </a:r>
            <a:r>
              <a:rPr sz="2000" dirty="0">
                <a:latin typeface="Arial"/>
                <a:cs typeface="Arial"/>
              </a:rPr>
              <a:t> solo aquellos que ayuden a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mayor</a:t>
            </a:r>
            <a:r>
              <a:rPr sz="2000" spc="-5" dirty="0">
                <a:latin typeface="Arial"/>
                <a:cs typeface="Arial"/>
              </a:rPr>
              <a:t> enfoque </a:t>
            </a:r>
            <a:r>
              <a:rPr sz="2000" dirty="0">
                <a:latin typeface="Arial"/>
                <a:cs typeface="Arial"/>
              </a:rPr>
              <a:t>al </a:t>
            </a:r>
            <a:r>
              <a:rPr sz="2000" spc="-5" dirty="0">
                <a:latin typeface="Arial"/>
                <a:cs typeface="Arial"/>
              </a:rPr>
              <a:t>evento</a:t>
            </a:r>
            <a:r>
              <a:rPr sz="2000" dirty="0">
                <a:latin typeface="Arial"/>
                <a:cs typeface="Arial"/>
              </a:rPr>
              <a:t> 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 influyan en la decisión final del público </a:t>
            </a:r>
            <a:r>
              <a:rPr sz="2000" spc="-5" dirty="0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  <a:p>
            <a:pPr marL="12700" marR="174625">
              <a:lnSpc>
                <a:spcPct val="129200"/>
              </a:lnSpc>
              <a:spcBef>
                <a:spcPts val="1195"/>
              </a:spcBef>
            </a:pPr>
            <a:r>
              <a:rPr sz="2000" dirty="0">
                <a:latin typeface="Arial"/>
                <a:cs typeface="Arial"/>
              </a:rPr>
              <a:t>Para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conseguir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enfoque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publicitario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 </a:t>
            </a:r>
            <a:r>
              <a:rPr sz="2000" spc="-5" dirty="0">
                <a:latin typeface="Arial"/>
                <a:cs typeface="Arial"/>
              </a:rPr>
              <a:t>contenidos,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dar </a:t>
            </a:r>
            <a:r>
              <a:rPr sz="2000" spc="-5" dirty="0">
                <a:latin typeface="Arial"/>
                <a:cs typeface="Arial"/>
              </a:rPr>
              <a:t>respuesta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preguntas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siguientes: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¿Qué </a:t>
            </a:r>
            <a:r>
              <a:rPr sz="2000" dirty="0">
                <a:latin typeface="Arial"/>
                <a:cs typeface="Arial"/>
              </a:rPr>
              <a:t>vamos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ganar</a:t>
            </a:r>
            <a:r>
              <a:rPr sz="2000" spc="-5" dirty="0">
                <a:latin typeface="Arial"/>
                <a:cs typeface="Arial"/>
              </a:rPr>
              <a:t> asistiendo </a:t>
            </a:r>
            <a:r>
              <a:rPr sz="2000" dirty="0">
                <a:latin typeface="Arial"/>
                <a:cs typeface="Arial"/>
              </a:rPr>
              <a:t>al </a:t>
            </a:r>
            <a:r>
              <a:rPr sz="2000" spc="-5" dirty="0">
                <a:latin typeface="Arial"/>
                <a:cs typeface="Arial"/>
              </a:rPr>
              <a:t>evento?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¿Cómo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vamos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sentir?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¿Qué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perdemos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vamos?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¿A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quién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vamos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conocer?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¿Qué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vamos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aprender?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5" dirty="0">
                <a:latin typeface="Arial"/>
                <a:cs typeface="Arial"/>
              </a:rPr>
              <a:t>¿Va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aumentar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nuestro</a:t>
            </a:r>
            <a:r>
              <a:rPr sz="2000" dirty="0">
                <a:latin typeface="Arial"/>
                <a:cs typeface="Arial"/>
              </a:rPr>
              <a:t> nivel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influencia?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457200"/>
            <a:ext cx="470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</a:t>
            </a:r>
            <a:r>
              <a:rPr spc="-30" dirty="0"/>
              <a:t> </a:t>
            </a:r>
            <a:r>
              <a:rPr dirty="0"/>
              <a:t>es</a:t>
            </a:r>
            <a:r>
              <a:rPr spc="-3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dirty="0"/>
              <a:t>publicidad?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2265679"/>
            <a:ext cx="11224895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La publicidad debe ser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persuasiva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conseguir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 </a:t>
            </a:r>
            <a:r>
              <a:rPr sz="2200" spc="-5" dirty="0">
                <a:latin typeface="Arial"/>
                <a:cs typeface="Arial"/>
              </a:rPr>
              <a:t>determinado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comportamiento</a:t>
            </a:r>
            <a:r>
              <a:rPr sz="2200" dirty="0">
                <a:latin typeface="Arial"/>
                <a:cs typeface="Arial"/>
              </a:rPr>
              <a:t> en las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personas y que </a:t>
            </a:r>
            <a:r>
              <a:rPr sz="2200" b="1" spc="-5" dirty="0">
                <a:latin typeface="Arial"/>
                <a:cs typeface="Arial"/>
              </a:rPr>
              <a:t>recuerden </a:t>
            </a:r>
            <a:r>
              <a:rPr sz="2200" dirty="0">
                <a:latin typeface="Arial"/>
                <a:cs typeface="Arial"/>
              </a:rPr>
              <a:t>el </a:t>
            </a:r>
            <a:r>
              <a:rPr sz="2200" spc="-5" dirty="0">
                <a:latin typeface="Arial"/>
                <a:cs typeface="Arial"/>
              </a:rPr>
              <a:t>producto </a:t>
            </a:r>
            <a:r>
              <a:rPr sz="2200" dirty="0">
                <a:latin typeface="Arial"/>
                <a:cs typeface="Arial"/>
              </a:rPr>
              <a:t>o servicio </a:t>
            </a:r>
            <a:r>
              <a:rPr sz="2200" spc="-5" dirty="0">
                <a:latin typeface="Arial"/>
                <a:cs typeface="Arial"/>
              </a:rPr>
              <a:t>presentado, </a:t>
            </a:r>
            <a:r>
              <a:rPr sz="2200" dirty="0">
                <a:latin typeface="Arial"/>
                <a:cs typeface="Arial"/>
              </a:rPr>
              <a:t>además de </a:t>
            </a:r>
            <a:r>
              <a:rPr sz="2200" b="1" dirty="0">
                <a:latin typeface="Arial"/>
                <a:cs typeface="Arial"/>
              </a:rPr>
              <a:t>inducirles </a:t>
            </a:r>
            <a:r>
              <a:rPr sz="2200" dirty="0">
                <a:latin typeface="Arial"/>
                <a:cs typeface="Arial"/>
              </a:rPr>
              <a:t>a su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compra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 consumo.</a:t>
            </a:r>
            <a:endParaRPr sz="2200">
              <a:latin typeface="Arial"/>
              <a:cs typeface="Arial"/>
            </a:endParaRPr>
          </a:p>
          <a:p>
            <a:pPr marL="12700" marR="114935">
              <a:lnSpc>
                <a:spcPct val="117400"/>
              </a:lnSpc>
              <a:spcBef>
                <a:spcPts val="1200"/>
              </a:spcBef>
            </a:pPr>
            <a:r>
              <a:rPr sz="2200" dirty="0">
                <a:latin typeface="Arial"/>
                <a:cs typeface="Arial"/>
              </a:rPr>
              <a:t>La publicidad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 </a:t>
            </a:r>
            <a:r>
              <a:rPr sz="2200" b="1" spc="-5" dirty="0">
                <a:latin typeface="Arial"/>
                <a:cs typeface="Arial"/>
              </a:rPr>
              <a:t>comunicación</a:t>
            </a:r>
            <a:r>
              <a:rPr sz="2200" b="1" dirty="0">
                <a:latin typeface="Arial"/>
                <a:cs typeface="Arial"/>
              </a:rPr>
              <a:t> al </a:t>
            </a:r>
            <a:r>
              <a:rPr sz="2200" b="1" spc="-5" dirty="0">
                <a:latin typeface="Arial"/>
                <a:cs typeface="Arial"/>
              </a:rPr>
              <a:t>servicio del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marketing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(incluida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las </a:t>
            </a:r>
            <a:r>
              <a:rPr sz="2200" spc="-5" dirty="0">
                <a:latin typeface="Arial"/>
                <a:cs typeface="Arial"/>
              </a:rPr>
              <a:t>estrategias </a:t>
            </a:r>
            <a:r>
              <a:rPr sz="2200" dirty="0">
                <a:latin typeface="Arial"/>
                <a:cs typeface="Arial"/>
              </a:rPr>
              <a:t>de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promoción).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53200"/>
            <a:chOff x="0" y="0"/>
            <a:chExt cx="12192000" cy="655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308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1564005"/>
            </a:xfrm>
            <a:custGeom>
              <a:avLst/>
              <a:gdLst/>
              <a:ahLst/>
              <a:cxnLst/>
              <a:rect l="l" t="t" r="r" b="b"/>
              <a:pathLst>
                <a:path w="12192000" h="1564005">
                  <a:moveTo>
                    <a:pt x="12192000" y="0"/>
                  </a:moveTo>
                  <a:lnTo>
                    <a:pt x="0" y="0"/>
                  </a:lnTo>
                  <a:lnTo>
                    <a:pt x="0" y="1563714"/>
                  </a:lnTo>
                  <a:lnTo>
                    <a:pt x="12192000" y="156371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700" y="304800"/>
              <a:ext cx="4470400" cy="6248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9400" y="2133600"/>
              <a:ext cx="3759200" cy="3136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22900" y="6591300"/>
            <a:ext cx="897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Fuente: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Hola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2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500" y="5410200"/>
              <a:ext cx="1727200" cy="9652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83400" y="1460500"/>
            <a:ext cx="5345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203864"/>
                </a:solidFill>
                <a:latin typeface="Arial"/>
                <a:cs typeface="Arial"/>
              </a:rPr>
              <a:t>Muchas</a:t>
            </a:r>
            <a:r>
              <a:rPr sz="4800" spc="-5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203864"/>
                </a:solidFill>
                <a:latin typeface="Arial"/>
                <a:cs typeface="Arial"/>
              </a:rPr>
              <a:t>gracias</a:t>
            </a:r>
            <a:r>
              <a:rPr sz="4800" spc="-5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203864"/>
                </a:solidFill>
                <a:latin typeface="Arial"/>
                <a:cs typeface="Arial"/>
              </a:rPr>
              <a:t>por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6400" y="2120900"/>
            <a:ext cx="5278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203864"/>
                </a:solidFill>
                <a:latin typeface="Arial"/>
                <a:cs typeface="Arial"/>
              </a:rPr>
              <a:t>vuestra</a:t>
            </a:r>
            <a:r>
              <a:rPr sz="4800" spc="-1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4800" spc="-5" dirty="0">
                <a:solidFill>
                  <a:srgbClr val="203864"/>
                </a:solidFill>
                <a:latin typeface="Arial"/>
                <a:cs typeface="Arial"/>
              </a:rPr>
              <a:t>participació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9120" marR="5080" indent="1079500">
              <a:lnSpc>
                <a:spcPct val="128499"/>
              </a:lnSpc>
              <a:spcBef>
                <a:spcPts val="100"/>
              </a:spcBef>
            </a:pPr>
            <a:r>
              <a:rPr spc="-5" dirty="0"/>
              <a:t>Cristina </a:t>
            </a:r>
            <a:r>
              <a:rPr dirty="0"/>
              <a:t>Muñiz Cepeda </a:t>
            </a:r>
            <a:r>
              <a:rPr spc="5" dirty="0"/>
              <a:t> </a:t>
            </a:r>
            <a:r>
              <a:rPr spc="-5" dirty="0"/>
              <a:t>(cristina.muniz@pdi.atlanticomedio.es)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355600"/>
            <a:ext cx="1177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Tipos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publicidad:</a:t>
            </a:r>
            <a:r>
              <a:rPr spc="-20" dirty="0"/>
              <a:t> </a:t>
            </a:r>
            <a:r>
              <a:rPr dirty="0"/>
              <a:t>publicidad</a:t>
            </a:r>
            <a:r>
              <a:rPr spc="-1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dirty="0"/>
              <a:t>medios</a:t>
            </a:r>
            <a:r>
              <a:rPr spc="-20" dirty="0"/>
              <a:t> </a:t>
            </a:r>
            <a:r>
              <a:rPr dirty="0"/>
              <a:t>convencionales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897379"/>
            <a:ext cx="11578590" cy="229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9085">
              <a:lnSpc>
                <a:spcPct val="1174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Publicidad</a:t>
            </a:r>
            <a:r>
              <a:rPr sz="2200" b="1" dirty="0">
                <a:latin typeface="Arial"/>
                <a:cs typeface="Arial"/>
              </a:rPr>
              <a:t> en </a:t>
            </a:r>
            <a:r>
              <a:rPr sz="2200" b="1" spc="-5" dirty="0">
                <a:latin typeface="Arial"/>
                <a:cs typeface="Arial"/>
              </a:rPr>
              <a:t>medios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convencionales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radio, </a:t>
            </a:r>
            <a:r>
              <a:rPr sz="2200" spc="-5" dirty="0">
                <a:latin typeface="Arial"/>
                <a:cs typeface="Arial"/>
              </a:rPr>
              <a:t>televisión,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Internet,</a:t>
            </a:r>
            <a:r>
              <a:rPr sz="2200" dirty="0">
                <a:latin typeface="Arial"/>
                <a:cs typeface="Arial"/>
              </a:rPr>
              <a:t> cine, medios impresos,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publicidad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exterior.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Publicidad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medios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convencionales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</a:t>
            </a:r>
            <a:r>
              <a:rPr sz="2200" b="1" i="1" spc="-5" dirty="0">
                <a:latin typeface="Arial"/>
                <a:cs typeface="Arial"/>
              </a:rPr>
              <a:t>Below</a:t>
            </a:r>
            <a:r>
              <a:rPr sz="2200" b="1" i="1" spc="5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the</a:t>
            </a:r>
            <a:r>
              <a:rPr sz="2200" b="1" i="1" spc="1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line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eventos,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patrocinios,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buzoneo,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regalos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promocionales,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influencers.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355600"/>
            <a:ext cx="1177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Tipos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publicidad:</a:t>
            </a:r>
            <a:r>
              <a:rPr spc="-20" dirty="0"/>
              <a:t> </a:t>
            </a:r>
            <a:r>
              <a:rPr dirty="0"/>
              <a:t>publicidad</a:t>
            </a:r>
            <a:r>
              <a:rPr spc="-1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dirty="0"/>
              <a:t>medios</a:t>
            </a:r>
            <a:r>
              <a:rPr spc="-20" dirty="0"/>
              <a:t> </a:t>
            </a:r>
            <a:r>
              <a:rPr dirty="0"/>
              <a:t>convencionales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92400" y="2044700"/>
            <a:ext cx="6807200" cy="3708400"/>
            <a:chOff x="2692400" y="2044700"/>
            <a:chExt cx="6807200" cy="3708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2247900"/>
              <a:ext cx="6400800" cy="3263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2400" y="2044700"/>
              <a:ext cx="6807200" cy="3708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150100" y="5842000"/>
            <a:ext cx="22561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Fuente: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Sixt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rent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España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061" y="1320800"/>
            <a:ext cx="3184477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88900"/>
            <a:ext cx="913447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7200" marR="5080" indent="-2984500">
              <a:lnSpc>
                <a:spcPts val="3900"/>
              </a:lnSpc>
              <a:spcBef>
                <a:spcPts val="580"/>
              </a:spcBef>
            </a:pPr>
            <a:r>
              <a:rPr spc="-30" dirty="0"/>
              <a:t>Tipos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publicidad:</a:t>
            </a:r>
            <a:r>
              <a:rPr spc="-20" dirty="0"/>
              <a:t> </a:t>
            </a:r>
            <a:r>
              <a:rPr dirty="0"/>
              <a:t>publicidad</a:t>
            </a:r>
            <a:r>
              <a:rPr spc="-1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dirty="0"/>
              <a:t>medios</a:t>
            </a:r>
            <a:r>
              <a:rPr spc="-15" dirty="0"/>
              <a:t> </a:t>
            </a:r>
            <a:r>
              <a:rPr dirty="0"/>
              <a:t>no </a:t>
            </a:r>
            <a:r>
              <a:rPr spc="-985" dirty="0"/>
              <a:t> </a:t>
            </a:r>
            <a:r>
              <a:rPr dirty="0"/>
              <a:t>convencionales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2900" y="6438900"/>
            <a:ext cx="180593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Fuente: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  <a:hlinkClick r:id="rId3"/>
              </a:rPr>
              <a:t>www.sixtblog.es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100" y="1493519"/>
            <a:ext cx="606044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Otra</a:t>
            </a:r>
            <a:r>
              <a:rPr sz="1800" b="1" dirty="0">
                <a:latin typeface="Arial"/>
                <a:cs typeface="Arial"/>
              </a:rPr>
              <a:t> vez </a:t>
            </a:r>
            <a:r>
              <a:rPr sz="1800" b="1" spc="-5" dirty="0">
                <a:latin typeface="Arial"/>
                <a:cs typeface="Arial"/>
              </a:rPr>
              <a:t>rompiendo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los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precios,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ofertas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impactantes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sixt.com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Ubicación: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aeropuerto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Palma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Mallorca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4060</Words>
  <Application>Microsoft Office PowerPoint</Application>
  <PresentationFormat>Panorámica</PresentationFormat>
  <Paragraphs>326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6" baseType="lpstr">
      <vt:lpstr>Arial</vt:lpstr>
      <vt:lpstr>Calibri</vt:lpstr>
      <vt:lpstr>Century Gothic</vt:lpstr>
      <vt:lpstr>Times New Roman</vt:lpstr>
      <vt:lpstr>Office Theme</vt:lpstr>
      <vt:lpstr>Publicidad aplicada Curso 2021-2022</vt:lpstr>
      <vt:lpstr>Fundamentos de la  publicidad</vt:lpstr>
      <vt:lpstr>¿De qué sirve organizar el mejor evento si no lo damos a  conocer?</vt:lpstr>
      <vt:lpstr>¿De qué sirve organizar el mejor evento si no lo damos a  conocer?</vt:lpstr>
      <vt:lpstr>¿Qué es la publicidad?</vt:lpstr>
      <vt:lpstr>¿Qué es la publicidad?</vt:lpstr>
      <vt:lpstr>Tipos de publicidad: publicidad en medios convencionales</vt:lpstr>
      <vt:lpstr>Tipos de publicidad: publicidad en medios convencionales</vt:lpstr>
      <vt:lpstr>Tipos de publicidad: publicidad en medios no  convencionales</vt:lpstr>
      <vt:lpstr>Agentes de la industria publicitaria</vt:lpstr>
      <vt:lpstr>Agentes de la industria publicitaria</vt:lpstr>
      <vt:lpstr>Inversión publicitaria en España Fuente: Estudio Infoadex 2021</vt:lpstr>
      <vt:lpstr>Inversión publicitaria en España Fuente: Estudio Infoadex 2021</vt:lpstr>
      <vt:lpstr>La estrategia  publicitaria</vt:lpstr>
      <vt:lpstr>La estrategia publicitaria</vt:lpstr>
      <vt:lpstr>Presentación de PowerPoint</vt:lpstr>
      <vt:lpstr>El briefing</vt:lpstr>
      <vt:lpstr>El briefing</vt:lpstr>
      <vt:lpstr>El briefing: elementos</vt:lpstr>
      <vt:lpstr>El contrabriefing</vt:lpstr>
      <vt:lpstr>Presentación de PowerPoint</vt:lpstr>
      <vt:lpstr>La copy strategy: estrategia de contenido</vt:lpstr>
      <vt:lpstr>La copy strategy: estrategia de contenido</vt:lpstr>
      <vt:lpstr>Características de la copy strategy</vt:lpstr>
      <vt:lpstr>Elementos de la copy strategy</vt:lpstr>
      <vt:lpstr>Elementos de la copy strategy</vt:lpstr>
      <vt:lpstr>Elementos de la copy strategy</vt:lpstr>
      <vt:lpstr>Elementos de la copy strategy</vt:lpstr>
      <vt:lpstr>Elementos de la copy strategy</vt:lpstr>
      <vt:lpstr>Elementos de la copy strategy</vt:lpstr>
      <vt:lpstr>Elementos de la copy strategy</vt:lpstr>
      <vt:lpstr>Elementos de la copy strategy</vt:lpstr>
      <vt:lpstr>Elementos de la copy strategy</vt:lpstr>
      <vt:lpstr>Ejemplo Mercedes Benz</vt:lpstr>
      <vt:lpstr>Estrategia de contenidos: ejemplo Mercedes Benz</vt:lpstr>
      <vt:lpstr>Otras plataformas estratégicas</vt:lpstr>
      <vt:lpstr>Otras plataformas estratégicas</vt:lpstr>
      <vt:lpstr>Otras plataformas estratégicas</vt:lpstr>
      <vt:lpstr>Presentación de PowerPoint</vt:lpstr>
      <vt:lpstr>La estrategia creativa</vt:lpstr>
      <vt:lpstr>La estrategia creativa</vt:lpstr>
      <vt:lpstr>La estrategia de contenido: el eje de comunicación</vt:lpstr>
      <vt:lpstr>La estrategia de contenido: el eje de comunicación</vt:lpstr>
      <vt:lpstr>La estrategia de codificación: el anuncio base</vt:lpstr>
      <vt:lpstr>La estrategia de codificación: el anuncio base</vt:lpstr>
      <vt:lpstr>La estrategia de codificación: el anuncio base</vt:lpstr>
      <vt:lpstr>La estrategia de codificación: el anuncio base</vt:lpstr>
      <vt:lpstr>La estrategia de codificación: el anuncio base</vt:lpstr>
      <vt:lpstr>Eje de comunicación y anuncio base</vt:lpstr>
      <vt:lpstr>Técnicas y caminos creativos</vt:lpstr>
      <vt:lpstr>Técnicas y caminos creativos</vt:lpstr>
      <vt:lpstr>Técnicas y caminos creativos</vt:lpstr>
      <vt:lpstr>Técnicas y caminos creativos</vt:lpstr>
      <vt:lpstr>Técnicas y caminos creativos</vt:lpstr>
      <vt:lpstr>Contenido para publicitar</vt:lpstr>
      <vt:lpstr>Contenido para publicitar</vt:lpstr>
      <vt:lpstr>Contenido para publicitar</vt:lpstr>
      <vt:lpstr>Contenido para publicitar</vt:lpstr>
      <vt:lpstr>Contenido para publicitar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Publicidad aplicada Curso 2021-2022</dc:title>
  <cp:lastModifiedBy>Ayose Lomba</cp:lastModifiedBy>
  <cp:revision>1</cp:revision>
  <dcterms:created xsi:type="dcterms:W3CDTF">2022-10-16T09:34:41Z</dcterms:created>
  <dcterms:modified xsi:type="dcterms:W3CDTF">2022-10-16T09:46:19Z</dcterms:modified>
</cp:coreProperties>
</file>