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A1FAF-4480-AA0C-43D9-DF9C60239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440E7-9696-2C65-B526-75321BD5F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65D8B-C167-783A-668A-6E2B5333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1350-21D7-45F2-BE75-6EBE0487D09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76E4F-3FA4-D8E5-2413-7BBA22DAA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685CC-8305-4901-60F1-6E40ECF9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A730-19D8-464A-A126-970ABC85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0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BE3B-3868-F57A-AA6A-E53DC99C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04FC6-4B8E-9D45-F657-09F9C7891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D4F1B-A251-E022-11B5-8DE98949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1350-21D7-45F2-BE75-6EBE0487D09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DB873-B6D1-6639-C480-CEDE8F58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1A496-CB3A-F6F5-016C-3EAF0365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A730-19D8-464A-A126-970ABC85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3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789F23-86B7-F4D4-E103-F1F4B6EBB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33AD8-7456-21F2-C293-129787F2D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91FA6-6523-AC29-3AA2-F71B00819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1350-21D7-45F2-BE75-6EBE0487D09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F6848-2FCF-FAD3-7E07-2EA3C76A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0610F-CE11-12B8-0000-96A6D22B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A730-19D8-464A-A126-970ABC85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9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75EE-ADC2-4C38-2010-A26BADEC8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55B10-383E-AACD-229B-5A8B5A055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4F4E8-3BB7-8F94-FA71-1F2B13F8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1350-21D7-45F2-BE75-6EBE0487D09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1502B-7806-7F72-9C3F-55CA3454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A8A08-1D91-2DF7-E7B9-65890ED7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A730-19D8-464A-A126-970ABC85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5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418B-B143-9E8E-AFC1-9CFBB04C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06121-F421-277F-4052-7DFF9A490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38965-8069-EB65-FCE3-9BE12D4E5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1350-21D7-45F2-BE75-6EBE0487D09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6F9D0-A6BE-2379-E0F9-019F95E26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DFD8-BD92-2345-8D6A-3AEDF2BE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A730-19D8-464A-A126-970ABC85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01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3787-5DE6-F9F9-5BB1-78904186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E47E6-9809-1AFA-9B34-FDE3A5D85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DD5DB-BA42-6D1F-D014-64B46D966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005FC-0B12-294D-2539-4B8C66176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1350-21D7-45F2-BE75-6EBE0487D09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AD9D0-4E36-452A-B40B-3374C2D1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C06AE-C125-7FA6-FD24-953C9212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A730-19D8-464A-A126-970ABC85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3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5C02-598E-4980-5B30-7AE0013F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6B4E4-C0C6-1CC0-1964-C0C6C550C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6BEEC-419F-F096-05AA-47ADF0151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B0C5B-0ACD-4B63-CF54-79753F754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54B93-F179-CDD8-CBA1-9BFFD502A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49593-4BBB-3868-0A44-A8437ED4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1350-21D7-45F2-BE75-6EBE0487D09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3C7649-9DF5-6329-5F5E-C4113C0B9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45875-86B6-8E99-A6E9-E2B1669F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A730-19D8-464A-A126-970ABC85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18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9594-9703-0EB7-09B9-3260A96B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69B303-1C9E-9224-D091-D8148FA1E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1350-21D7-45F2-BE75-6EBE0487D09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79830-0415-4911-C1AC-069C98BF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E650C-324C-2114-E483-FBC4575BA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A730-19D8-464A-A126-970ABC85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4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B4F646-D736-57C7-7F96-7E05BE53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1350-21D7-45F2-BE75-6EBE0487D09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7550CD-08E7-A7BA-64AE-AEAA7378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BD79B-AED5-2213-6753-BFB0B2DD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A730-19D8-464A-A126-970ABC85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4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1A3B-B5AD-1FB5-FEBA-9D438541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DA05B-B75D-597C-7862-6F606C676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2F703-877B-3961-DF11-2B7E25156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AF226-FD5B-3441-D881-6C921DAE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1350-21D7-45F2-BE75-6EBE0487D09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1AAF4-98EC-ACB4-7936-51585ACD2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7A9F3-65C5-17AC-ECC0-FCDD2794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A730-19D8-464A-A126-970ABC85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5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470A-16ED-CB9C-9713-09B70BD21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A46B8-C718-8242-A765-186DC2A37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4FD27-727C-3F08-ADB3-1719339C3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FF500-A684-BB22-A0F9-50D6D9F7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1350-21D7-45F2-BE75-6EBE0487D09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8E4BE-8803-4E52-FFB8-311DF4CA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0E77A-33B7-B50D-56FE-130B2C2D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0A730-19D8-464A-A126-970ABC85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292AF-A22D-0A46-A5EB-9A35A347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2EBE2-55AB-5E41-5F79-49EEA927A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E27A7-B6C5-3958-874C-12AC19E50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191350-21D7-45F2-BE75-6EBE0487D09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85C09-B5DF-4D8D-D1FD-F67069EF0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4B3F9-068B-55DB-55FD-021D6B798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80A730-19D8-464A-A126-970ABC85F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8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7A4D-505F-E348-45DD-A111BD7322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 Security in Healthcare and Pharma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7ACD4-1F49-A6E5-7144-DE8FA69109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Alon Ben-Ari ,  MD MSc.</a:t>
            </a:r>
          </a:p>
          <a:p>
            <a:r>
              <a:rPr lang="en-US" dirty="0"/>
              <a:t>CMIO, VA Northern California Healthcare system.</a:t>
            </a:r>
          </a:p>
        </p:txBody>
      </p:sp>
    </p:spTree>
    <p:extLst>
      <p:ext uri="{BB962C8B-B14F-4D97-AF65-F5344CB8AC3E}">
        <p14:creationId xmlns:p14="http://schemas.microsoft.com/office/powerpoint/2010/main" val="2160133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59AD-D7AE-542C-73D6-95083D3AB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 is the most expensive breach 13 years in a row.</a:t>
            </a:r>
          </a:p>
        </p:txBody>
      </p:sp>
      <p:pic>
        <p:nvPicPr>
          <p:cNvPr id="5" name="Content Placeholder 4" descr="A graph of data breaching&#10;&#10;Description automatically generated">
            <a:extLst>
              <a:ext uri="{FF2B5EF4-FFF2-40B4-BE49-F238E27FC236}">
                <a16:creationId xmlns:a16="http://schemas.microsoft.com/office/drawing/2014/main" id="{DC75FBCF-C4DC-D563-66F6-8F20683DF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448" y="1516587"/>
            <a:ext cx="4987986" cy="5341413"/>
          </a:xfrm>
        </p:spPr>
      </p:pic>
    </p:spTree>
    <p:extLst>
      <p:ext uri="{BB962C8B-B14F-4D97-AF65-F5344CB8AC3E}">
        <p14:creationId xmlns:p14="http://schemas.microsoft.com/office/powerpoint/2010/main" val="3545736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8FCA-1999-38CF-C4A7-40BFD237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in  clinical medicine’s publications.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8E57D-4B7F-7D6B-2CC9-775383051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Rates of Cybersecurity on </a:t>
            </a:r>
            <a:r>
              <a:rPr lang="en-US" dirty="0" err="1"/>
              <a:t>Pubmed</a:t>
            </a:r>
            <a:r>
              <a:rPr lang="en-US" dirty="0"/>
              <a:t>. National Library of Medicine </a:t>
            </a:r>
          </a:p>
          <a:p>
            <a:r>
              <a:rPr lang="en-US" dirty="0"/>
              <a:t>Computer Security </a:t>
            </a:r>
            <a:r>
              <a:rPr lang="en-US" dirty="0" err="1"/>
              <a:t>MeSh</a:t>
            </a:r>
            <a:r>
              <a:rPr lang="en-US" dirty="0"/>
              <a:t> term browser results: 2021:45, 2022:6, 2023:2</a:t>
            </a:r>
          </a:p>
          <a:p>
            <a:r>
              <a:rPr lang="en-US" dirty="0" err="1"/>
              <a:t>Pubmed</a:t>
            </a:r>
            <a:r>
              <a:rPr lang="en-US" dirty="0"/>
              <a:t> search “Ransomware”:2024:17, 2023:35,2022:28.</a:t>
            </a:r>
          </a:p>
          <a:p>
            <a:r>
              <a:rPr lang="en-US" b="0" i="1" dirty="0">
                <a:solidFill>
                  <a:srgbClr val="333333"/>
                </a:solidFill>
                <a:effectLst/>
                <a:latin typeface="Guardian TextSans Web"/>
              </a:rPr>
              <a:t>JAMA 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Guardian TextSans Web"/>
              </a:rPr>
              <a:t>Netw</a:t>
            </a:r>
            <a:r>
              <a:rPr lang="en-US" b="0" i="1" dirty="0">
                <a:solidFill>
                  <a:srgbClr val="333333"/>
                </a:solidFill>
                <a:effectLst/>
                <a:latin typeface="Guardian TextSans Web"/>
              </a:rPr>
              <a:t> Open. </a:t>
            </a:r>
            <a:r>
              <a:rPr lang="en-US" b="0" i="0" dirty="0">
                <a:solidFill>
                  <a:srgbClr val="333333"/>
                </a:solidFill>
                <a:effectLst/>
                <a:latin typeface="Guardian TextSans Web"/>
              </a:rPr>
              <a:t>2023;6(5):e2312270. “</a:t>
            </a:r>
            <a:r>
              <a:rPr lang="en-US" b="1" i="0" dirty="0">
                <a:solidFill>
                  <a:srgbClr val="333333"/>
                </a:solidFill>
                <a:effectLst/>
                <a:latin typeface="Guardian TextSans Web"/>
              </a:rPr>
              <a:t>Ransomware Attack Associated With Disruptions at Adjacent Emergency Departments in the US”.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72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0D18-A58C-B43C-24F4-A7F1E0EF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Healthcare cyber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1A345-0A47-2075-E06D-22ECC9B1E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Feb 21, 2024</a:t>
            </a:r>
          </a:p>
          <a:p>
            <a:r>
              <a:rPr lang="en-US" dirty="0"/>
              <a:t>Non secure application on a  Network server that did not have MFA.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44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E950-DCCB-6D3B-4D45-8F9576F0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Transformation -  by the numbers. </a:t>
            </a:r>
            <a:r>
              <a:rPr lang="en-US" sz="3200" dirty="0"/>
              <a:t>VA’s perspective </a:t>
            </a:r>
            <a:r>
              <a:rPr lang="en-US" sz="3200" dirty="0" err="1"/>
              <a:t>MyHealtheVet</a:t>
            </a:r>
            <a:r>
              <a:rPr lang="en-US" sz="3200" dirty="0"/>
              <a:t> (MHV).</a:t>
            </a:r>
          </a:p>
        </p:txBody>
      </p:sp>
      <p:pic>
        <p:nvPicPr>
          <p:cNvPr id="5" name="Content Placeholder 4" descr="A graph of a graph of a load&#10;&#10;Description automatically generated with medium confidence">
            <a:extLst>
              <a:ext uri="{FF2B5EF4-FFF2-40B4-BE49-F238E27FC236}">
                <a16:creationId xmlns:a16="http://schemas.microsoft.com/office/drawing/2014/main" id="{C286E72C-32D7-8F1A-B941-0289B1BD3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58" y="1690688"/>
            <a:ext cx="6671462" cy="5003597"/>
          </a:xfrm>
        </p:spPr>
      </p:pic>
    </p:spTree>
    <p:extLst>
      <p:ext uri="{BB962C8B-B14F-4D97-AF65-F5344CB8AC3E}">
        <p14:creationId xmlns:p14="http://schemas.microsoft.com/office/powerpoint/2010/main" val="2566847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BE4DA-027F-D2F2-E72F-B7E667A28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Rendered for Veterans by MHV staff.</a:t>
            </a:r>
          </a:p>
        </p:txBody>
      </p:sp>
      <p:pic>
        <p:nvPicPr>
          <p:cNvPr id="5" name="Content Placeholder 4" descr="A bar graph with blue and white stripes&#10;&#10;Description automatically generated">
            <a:extLst>
              <a:ext uri="{FF2B5EF4-FFF2-40B4-BE49-F238E27FC236}">
                <a16:creationId xmlns:a16="http://schemas.microsoft.com/office/drawing/2014/main" id="{30EC8200-C1B6-AB6F-3A74-6A0EBC0CF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464" y="1690688"/>
            <a:ext cx="8577072" cy="4901184"/>
          </a:xfrm>
        </p:spPr>
      </p:pic>
    </p:spTree>
    <p:extLst>
      <p:ext uri="{BB962C8B-B14F-4D97-AF65-F5344CB8AC3E}">
        <p14:creationId xmlns:p14="http://schemas.microsoft.com/office/powerpoint/2010/main" val="403376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0AAC-E8C0-5DBF-64A0-8DA5EB1F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5" name="Content Placeholder 4" descr="A bar graph with blue and white stripes&#10;&#10;Description automatically generated">
            <a:extLst>
              <a:ext uri="{FF2B5EF4-FFF2-40B4-BE49-F238E27FC236}">
                <a16:creationId xmlns:a16="http://schemas.microsoft.com/office/drawing/2014/main" id="{CE56139A-0823-A87C-4BF8-8CAE72C17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300" y="1608808"/>
            <a:ext cx="8833104" cy="5047488"/>
          </a:xfrm>
        </p:spPr>
      </p:pic>
    </p:spTree>
    <p:extLst>
      <p:ext uri="{BB962C8B-B14F-4D97-AF65-F5344CB8AC3E}">
        <p14:creationId xmlns:p14="http://schemas.microsoft.com/office/powerpoint/2010/main" val="1891601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63E9-379B-07FF-E30F-B68BAFA5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18869-9F77-5249-9B3A-8261BB55F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 Factor</a:t>
            </a:r>
          </a:p>
          <a:p>
            <a:r>
              <a:rPr lang="en-US" dirty="0"/>
              <a:t>Under appreciated by the medical community</a:t>
            </a:r>
          </a:p>
        </p:txBody>
      </p:sp>
    </p:spTree>
    <p:extLst>
      <p:ext uri="{BB962C8B-B14F-4D97-AF65-F5344CB8AC3E}">
        <p14:creationId xmlns:p14="http://schemas.microsoft.com/office/powerpoint/2010/main" val="80663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F2DA-1D43-2158-8D01-3FD77D18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C9CF1-0790-C67A-85D7-872D95969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4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64B6-22E5-3C45-8E6F-98EF85697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A752F-1FFD-19D9-08FA-CBC856B4E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HHS healthcare tracker</a:t>
            </a:r>
          </a:p>
          <a:p>
            <a:r>
              <a:rPr lang="en-US" dirty="0"/>
              <a:t>Review IBM’s  Cost of Data Breach Report.</a:t>
            </a:r>
          </a:p>
          <a:p>
            <a:r>
              <a:rPr lang="en-US" dirty="0"/>
              <a:t> Cybersecurity and the main clinical journals.</a:t>
            </a:r>
          </a:p>
          <a:p>
            <a:r>
              <a:rPr lang="en-US" dirty="0"/>
              <a:t>Change Healthcare cyber attack</a:t>
            </a:r>
          </a:p>
          <a:p>
            <a:r>
              <a:rPr lang="en-US" dirty="0"/>
              <a:t>Digital transformation by the numbers and what this means.</a:t>
            </a:r>
          </a:p>
        </p:txBody>
      </p:sp>
    </p:spTree>
    <p:extLst>
      <p:ext uri="{BB962C8B-B14F-4D97-AF65-F5344CB8AC3E}">
        <p14:creationId xmlns:p14="http://schemas.microsoft.com/office/powerpoint/2010/main" val="93604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0BFB8-6833-EA51-F375-7DB5F7443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HHS- office of civil right breach tracker </a:t>
            </a:r>
            <a:b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(https://ocrportal.hhs.gov/ocr/breach/breach_report.jsf)</a:t>
            </a:r>
          </a:p>
        </p:txBody>
      </p:sp>
      <p:pic>
        <p:nvPicPr>
          <p:cNvPr id="9" name="Content Placeholder 8" descr="A comparison of a number of data&#10;&#10;Description automatically generated">
            <a:extLst>
              <a:ext uri="{FF2B5EF4-FFF2-40B4-BE49-F238E27FC236}">
                <a16:creationId xmlns:a16="http://schemas.microsoft.com/office/drawing/2014/main" id="{7D59B21B-2F17-4E17-B0E3-E7E20C8CB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870" y="839419"/>
            <a:ext cx="6905549" cy="5179162"/>
          </a:xfrm>
        </p:spPr>
      </p:pic>
    </p:spTree>
    <p:extLst>
      <p:ext uri="{BB962C8B-B14F-4D97-AF65-F5344CB8AC3E}">
        <p14:creationId xmlns:p14="http://schemas.microsoft.com/office/powerpoint/2010/main" val="119239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9E14-2465-5956-3593-06FA4B2B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Being Hacked</a:t>
            </a:r>
          </a:p>
        </p:txBody>
      </p:sp>
      <p:pic>
        <p:nvPicPr>
          <p:cNvPr id="13" name="Content Placeholder 12" descr="A blue bar graph with white text&#10;&#10;Description automatically generated">
            <a:extLst>
              <a:ext uri="{FF2B5EF4-FFF2-40B4-BE49-F238E27FC236}">
                <a16:creationId xmlns:a16="http://schemas.microsoft.com/office/drawing/2014/main" id="{2920040F-2759-AA63-2769-393D595F6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" y="1326005"/>
            <a:ext cx="10094976" cy="5047488"/>
          </a:xfrm>
        </p:spPr>
      </p:pic>
    </p:spTree>
    <p:extLst>
      <p:ext uri="{BB962C8B-B14F-4D97-AF65-F5344CB8AC3E}">
        <p14:creationId xmlns:p14="http://schemas.microsoft.com/office/powerpoint/2010/main" val="3302971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CC036-5D8D-1510-5B68-39F4D545E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Breach type </a:t>
            </a:r>
          </a:p>
        </p:txBody>
      </p:sp>
      <p:pic>
        <p:nvPicPr>
          <p:cNvPr id="9" name="Content Placeholder 8" descr="A white rectangular object with blue lines&#10;&#10;Description automatically generated">
            <a:extLst>
              <a:ext uri="{FF2B5EF4-FFF2-40B4-BE49-F238E27FC236}">
                <a16:creationId xmlns:a16="http://schemas.microsoft.com/office/drawing/2014/main" id="{FAEAF034-B9F2-92B5-BD87-0DEEBBEBF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" y="1796011"/>
            <a:ext cx="11192256" cy="4974336"/>
          </a:xfrm>
        </p:spPr>
      </p:pic>
    </p:spTree>
    <p:extLst>
      <p:ext uri="{BB962C8B-B14F-4D97-AF65-F5344CB8AC3E}">
        <p14:creationId xmlns:p14="http://schemas.microsoft.com/office/powerpoint/2010/main" val="1448258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41B87-F622-CF25-51F8-1EBD09249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Breach location</a:t>
            </a:r>
          </a:p>
        </p:txBody>
      </p:sp>
      <p:pic>
        <p:nvPicPr>
          <p:cNvPr id="13" name="Content Placeholder 12" descr="A blue line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2098957C-1E4A-215C-B335-268B93285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90688"/>
            <a:ext cx="10058400" cy="5029200"/>
          </a:xfrm>
        </p:spPr>
      </p:pic>
    </p:spTree>
    <p:extLst>
      <p:ext uri="{BB962C8B-B14F-4D97-AF65-F5344CB8AC3E}">
        <p14:creationId xmlns:p14="http://schemas.microsoft.com/office/powerpoint/2010/main" val="3759067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5689-1424-2799-A0ED-C95D39C5E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IBM’s 2023 cost of data breach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1C8C0-89F8-E95C-0988-7428AEA44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+mj-lt"/>
              </a:rPr>
              <a:t>Average total cost $4.45 million in 2023 – an all-time high for the report and a 15% increase over the last 3 years.</a:t>
            </a:r>
          </a:p>
          <a:p>
            <a:r>
              <a:rPr lang="en-US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+mj-lt"/>
              </a:rPr>
              <a:t>AI and automation had the biggest impact on speed of breach identification and containment for studied organizations</a:t>
            </a:r>
          </a:p>
          <a:p>
            <a:r>
              <a:rPr lang="en-US" i="0" u="sng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+mj-lt"/>
              </a:rPr>
              <a:t>Silence</a:t>
            </a:r>
            <a:r>
              <a:rPr lang="en-US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+mj-lt"/>
              </a:rPr>
              <a:t> - Ransomware victims in the study that involved law enforcement saved $470,000 in average costs of a breach, shorter by 33 days of expected life cycle.</a:t>
            </a:r>
          </a:p>
          <a:p>
            <a:r>
              <a:rPr lang="en-US" i="0" u="sng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IBM Plex Sans" panose="020B0503050203000203" pitchFamily="34" charset="0"/>
              </a:rPr>
              <a:t>Costs of Healthcare Breaches Continue to Soar </a:t>
            </a:r>
            <a:r>
              <a:rPr lang="en-US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IBM Plex Sans" panose="020B0503050203000203" pitchFamily="34" charset="0"/>
              </a:rPr>
              <a:t>– The average costs of a studied breach in healthcare reached nearly $11 million in 2023 – a 53% price increase since 2020. </a:t>
            </a:r>
          </a:p>
          <a:p>
            <a:r>
              <a:rPr lang="en-US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IBM Plex Sans" panose="020B0503050203000203" pitchFamily="34" charset="0"/>
              </a:rPr>
              <a:t>51% of organizations are planning to increase security investments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9125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13CC-328B-A206-AF23-A612DE1A8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IBM’s DBCR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0150B-7222-1F3C-C8F0-F21F54AA0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6/10 organization have not implemented Multi-Factor Authentication.</a:t>
            </a:r>
          </a:p>
          <a:p>
            <a:r>
              <a:rPr lang="en-US" dirty="0"/>
              <a:t>1/3 breaches are discovered by  internal teams</a:t>
            </a:r>
          </a:p>
        </p:txBody>
      </p:sp>
    </p:spTree>
    <p:extLst>
      <p:ext uri="{BB962C8B-B14F-4D97-AF65-F5344CB8AC3E}">
        <p14:creationId xmlns:p14="http://schemas.microsoft.com/office/powerpoint/2010/main" val="2499091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357</Words>
  <Application>Microsoft Office PowerPoint</Application>
  <PresentationFormat>Widescreen</PresentationFormat>
  <Paragraphs>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Guardian TextSans Web</vt:lpstr>
      <vt:lpstr>IBM Plex Sans</vt:lpstr>
      <vt:lpstr>Office Theme</vt:lpstr>
      <vt:lpstr>Cyber Security in Healthcare and Pharma</vt:lpstr>
      <vt:lpstr>PowerPoint Presentation</vt:lpstr>
      <vt:lpstr>Overview</vt:lpstr>
      <vt:lpstr>HHS- office of civil right breach tracker  (https://ocrportal.hhs.gov/ocr/breach/breach_report.jsf)</vt:lpstr>
      <vt:lpstr>Entities Being Hacked</vt:lpstr>
      <vt:lpstr>Breach type </vt:lpstr>
      <vt:lpstr>Breach location</vt:lpstr>
      <vt:lpstr>IBM’s 2023 cost of data breach report</vt:lpstr>
      <vt:lpstr>IBM’s DBCR (cont.)</vt:lpstr>
      <vt:lpstr>Healthcare is the most expensive breach 13 years in a row.</vt:lpstr>
      <vt:lpstr>Cyber in  clinical medicine’s publications.</vt:lpstr>
      <vt:lpstr>Change Healthcare cyber attack</vt:lpstr>
      <vt:lpstr>Digital Transformation -  by the numbers. VA’s perspective MyHealtheVet (MHV).</vt:lpstr>
      <vt:lpstr>Services Rendered for Veterans by MHV staff.</vt:lpstr>
      <vt:lpstr>Cont.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Alon Ben-Ari</dc:creator>
  <cp:lastModifiedBy>Alon Ben-Ari</cp:lastModifiedBy>
  <cp:revision>20</cp:revision>
  <dcterms:created xsi:type="dcterms:W3CDTF">2024-06-11T05:19:40Z</dcterms:created>
  <dcterms:modified xsi:type="dcterms:W3CDTF">2024-06-12T04:21:33Z</dcterms:modified>
</cp:coreProperties>
</file>