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2" r:id="rId4"/>
    <p:sldId id="260" r:id="rId5"/>
    <p:sldId id="261" r:id="rId6"/>
    <p:sldId id="280" r:id="rId7"/>
    <p:sldId id="293" r:id="rId8"/>
    <p:sldId id="279" r:id="rId9"/>
    <p:sldId id="294" r:id="rId10"/>
    <p:sldId id="283" r:id="rId11"/>
    <p:sldId id="295" r:id="rId12"/>
    <p:sldId id="284" r:id="rId13"/>
    <p:sldId id="285" r:id="rId14"/>
    <p:sldId id="268" r:id="rId15"/>
    <p:sldId id="286" r:id="rId16"/>
    <p:sldId id="271" r:id="rId17"/>
    <p:sldId id="272" r:id="rId18"/>
    <p:sldId id="288" r:id="rId19"/>
    <p:sldId id="273" r:id="rId20"/>
    <p:sldId id="287" r:id="rId21"/>
    <p:sldId id="289" r:id="rId22"/>
    <p:sldId id="290" r:id="rId23"/>
    <p:sldId id="291" r:id="rId24"/>
    <p:sldId id="277" r:id="rId25"/>
    <p:sldId id="292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57" autoAdjust="0"/>
    <p:restoredTop sz="94660"/>
  </p:normalViewPr>
  <p:slideViewPr>
    <p:cSldViewPr>
      <p:cViewPr varScale="1">
        <p:scale>
          <a:sx n="106" d="100"/>
          <a:sy n="106" d="100"/>
        </p:scale>
        <p:origin x="2064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19A37F-6E2D-4A2A-BC22-75BCA8C631E0}" type="datetimeFigureOut">
              <a:rPr lang="en-US" smtClean="0"/>
              <a:t>7/18/2015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915C5-B5BE-488F-8628-479862C1C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5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45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05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598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42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918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37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42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7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1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71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7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87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915C5-B5BE-488F-8628-479862C1CB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3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C4731-51A5-425D-9A80-A463C68007D2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06E67-3B67-4848-8156-A6AF2B5AE4F9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7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2C47-DDAD-4212-B6DF-7866711FEE86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5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A2F57-E526-4106-8227-B0762370A726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803E7-080B-4F36-82AD-97D4DC08142B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7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64B6-CCD1-46EB-82BA-D4FCA5F0D771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F35D5-9134-4A51-A3E9-8C1946FF2668}" type="datetime1">
              <a:rPr lang="en-US" smtClean="0"/>
              <a:t>7/18/2015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35AEA-1923-4557-BE40-47EB15523E94}" type="datetime1">
              <a:rPr lang="en-US" smtClean="0"/>
              <a:t>7/18/2015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751-86C7-46B3-8870-FA505B9ADFA4}" type="datetime1">
              <a:rPr lang="en-US" smtClean="0"/>
              <a:t>7/18/2015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85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3A52-B640-46BC-9A43-2C16138DE609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4317E-E3C6-4838-ACFD-9B862761FFB7}" type="datetime1">
              <a:rPr lang="en-US" smtClean="0"/>
              <a:t>7/18/2015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254E7-E58D-4B59-992F-F73E84FFB8A8}" type="datetime1">
              <a:rPr lang="en-US" smtClean="0"/>
              <a:t>7/18/2015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48BE3-0209-4DDE-B931-69EE2F567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752601"/>
            <a:ext cx="8458200" cy="1847850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Garamond" pitchFamily="18" charset="0"/>
              </a:rPr>
              <a:t>On The Instability of Sensor Orientation in Gait Verification on Mobile Phone</a:t>
            </a:r>
            <a:endParaRPr lang="en-US" sz="3600" dirty="0">
              <a:latin typeface="Garamond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600451"/>
            <a:ext cx="8610600" cy="2419350"/>
          </a:xfrm>
        </p:spPr>
        <p:txBody>
          <a:bodyPr>
            <a:normAutofit fontScale="85000" lnSpcReduction="10000"/>
          </a:bodyPr>
          <a:lstStyle/>
          <a:p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Thang Hoang</a:t>
            </a:r>
            <a:r>
              <a:rPr lang="en-US" sz="2200" baseline="30000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itchFamily="18" charset="0"/>
              </a:rPr>
              <a:t>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Deokjai Choi</a:t>
            </a:r>
            <a:r>
              <a:rPr lang="en-US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Thuc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Nguyen</a:t>
            </a:r>
            <a:r>
              <a:rPr lang="en-US" sz="22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‡</a:t>
            </a:r>
          </a:p>
          <a:p>
            <a:endParaRPr lang="en-US" sz="24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baseline="30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aseline="30000" dirty="0" smtClean="0">
                <a:solidFill>
                  <a:schemeClr val="tx1"/>
                </a:solidFill>
                <a:latin typeface="Gabriola" panose="04040605051002020D02" pitchFamily="82" charset="0"/>
                <a:cs typeface="Times New Roman" pitchFamily="18" charset="0"/>
              </a:rPr>
              <a:t>† </a:t>
            </a:r>
            <a:r>
              <a:rPr lang="en-US" sz="1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 of Information Technology,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Saigon Technology University, Vietnam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thang.hoangminh@stu.edu.vn</a:t>
            </a:r>
            <a:endParaRPr lang="en-US" sz="1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†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Dept. of Electronics &amp; Computer Engineering, Chonnam National University, South Korea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dchoi@jnu.ac.kr</a:t>
            </a:r>
          </a:p>
          <a:p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‡ </a:t>
            </a:r>
            <a:r>
              <a:rPr lang="en-US" sz="1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 of Information Technology, Ho Chi Minh University of Science VNU-HCMC, Vietnam</a:t>
            </a:r>
          </a:p>
          <a:p>
            <a:r>
              <a:rPr lang="en-US" sz="19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ndthuc@fit.hcmus.edu.vn</a:t>
            </a:r>
            <a:endParaRPr lang="en-US" sz="19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56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58326" y="2004381"/>
            <a:ext cx="75533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Remove gravitational acceleration components in the gait signals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112" y="2540305"/>
            <a:ext cx="1087754" cy="27909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8326" y="2983468"/>
            <a:ext cx="7082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Transform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gravity-free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the Earth coordinate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31" y="3506917"/>
            <a:ext cx="930315" cy="379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044918" y="4050268"/>
                <a:ext cx="723056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rotation matrix calculated from each rotation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18" y="4050268"/>
                <a:ext cx="723056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7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682" y="4724400"/>
            <a:ext cx="6892636" cy="75915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47674" y="1358247"/>
            <a:ext cx="83915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11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7201" y="1581090"/>
            <a:ext cx="1219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685800" y="2057400"/>
                <a:ext cx="8153400" cy="1028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using the Earth coordinate system, transformed gait signals in the separate X, Y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  <m:r>
                          <a:rPr lang="en-US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dissimilar as the user can walk in any direction in the horizontal plane</a:t>
                </a: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57400"/>
                <a:ext cx="8153400" cy="1028487"/>
              </a:xfrm>
              <a:prstGeom prst="rect">
                <a:avLst/>
              </a:prstGeom>
              <a:blipFill rotWithShape="0">
                <a:blip r:embed="rId3"/>
                <a:stretch>
                  <a:fillRect l="-823" t="-3571" r="-52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4" y="3085886"/>
            <a:ext cx="8831303" cy="278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90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3796" y="3980900"/>
            <a:ext cx="7475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gait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will be presented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3 dimensions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immune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disorientation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812" y="4558182"/>
            <a:ext cx="3984376" cy="187036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47675" y="1581090"/>
            <a:ext cx="83915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5507" y="2042755"/>
                <a:ext cx="7828893" cy="733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combined </a:t>
                </a:r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 of X −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𝑋𝑌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used instead, along with the signal of magnitude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1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𝐚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0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re-form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3D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gait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signal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7" y="2042755"/>
                <a:ext cx="7828893" cy="733534"/>
              </a:xfrm>
              <a:prstGeom prst="rect">
                <a:avLst/>
              </a:prstGeom>
              <a:blipFill rotWithShape="0">
                <a:blip r:embed="rId4"/>
                <a:stretch>
                  <a:fillRect l="-857" t="-25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647700" y="3400536"/>
            <a:ext cx="748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en-US" i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1641134" y="3404777"/>
            <a:ext cx="4912066" cy="319038"/>
            <a:chOff x="1524000" y="4622095"/>
            <a:chExt cx="5943600" cy="424640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5"/>
            <a:srcRect r="2656"/>
            <a:stretch/>
          </p:blipFill>
          <p:spPr>
            <a:xfrm>
              <a:off x="1524000" y="4633805"/>
              <a:ext cx="2210204" cy="403354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1495" y="4622095"/>
              <a:ext cx="3256105" cy="415064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>
            <a:xfrm>
              <a:off x="3873147" y="4677403"/>
              <a:ext cx="2423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126044" y="2833757"/>
            <a:ext cx="6450343" cy="379283"/>
            <a:chOff x="1093457" y="4082315"/>
            <a:chExt cx="6450343" cy="379283"/>
          </a:xfrm>
        </p:grpSpPr>
        <p:grpSp>
          <p:nvGrpSpPr>
            <p:cNvPr id="25" name="Group 24"/>
            <p:cNvGrpSpPr/>
            <p:nvPr/>
          </p:nvGrpSpPr>
          <p:grpSpPr>
            <a:xfrm>
              <a:off x="1093457" y="4082315"/>
              <a:ext cx="6450343" cy="379283"/>
              <a:chOff x="838200" y="3339676"/>
              <a:chExt cx="6450343" cy="379283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8200" y="3368106"/>
                <a:ext cx="2896859" cy="33274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0252" y="3339676"/>
                <a:ext cx="2898291" cy="379283"/>
              </a:xfrm>
              <a:prstGeom prst="rect">
                <a:avLst/>
              </a:prstGeom>
            </p:spPr>
          </p:pic>
        </p:grpSp>
        <p:sp>
          <p:nvSpPr>
            <p:cNvPr id="26" name="Rectangle 25"/>
            <p:cNvSpPr/>
            <p:nvPr/>
          </p:nvSpPr>
          <p:spPr>
            <a:xfrm>
              <a:off x="4177226" y="4086523"/>
              <a:ext cx="242374" cy="335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4471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anose="02020404030301010803" pitchFamily="18" charset="0"/>
                <a:cs typeface="Times New Roman" pitchFamily="18" charset="0"/>
              </a:rPr>
              <a:t>ML-Based Gait Recognition Model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704242" y="1250365"/>
            <a:ext cx="2579056" cy="64682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1704242" y="2164765"/>
            <a:ext cx="2579056" cy="64682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Transformation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1704242" y="3079165"/>
            <a:ext cx="2579056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1704242" y="3993565"/>
            <a:ext cx="2579056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1704242" y="4907965"/>
            <a:ext cx="2579056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1704242" y="5824276"/>
            <a:ext cx="2579056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Vector Dimension Reduction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316668" y="5824276"/>
            <a:ext cx="2379532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Can 67"/>
          <p:cNvSpPr/>
          <p:nvPr/>
        </p:nvSpPr>
        <p:spPr>
          <a:xfrm>
            <a:off x="8077200" y="4386021"/>
            <a:ext cx="803793" cy="1043887"/>
          </a:xfrm>
          <a:prstGeom prst="can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User Model</a:t>
            </a:r>
            <a:endParaRPr 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5316668" y="3643189"/>
            <a:ext cx="2379532" cy="646825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Verification/ Identification Decision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Elbow Connector 69"/>
          <p:cNvCxnSpPr>
            <a:stCxn id="67" idx="3"/>
            <a:endCxn id="68" idx="3"/>
          </p:cNvCxnSpPr>
          <p:nvPr/>
        </p:nvCxnSpPr>
        <p:spPr>
          <a:xfrm flipV="1">
            <a:off x="7696200" y="5429908"/>
            <a:ext cx="782897" cy="717781"/>
          </a:xfrm>
          <a:prstGeom prst="bentConnector2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68" idx="1"/>
            <a:endCxn id="69" idx="3"/>
          </p:cNvCxnSpPr>
          <p:nvPr/>
        </p:nvCxnSpPr>
        <p:spPr>
          <a:xfrm rot="16200000" flipV="1">
            <a:off x="7877940" y="3784863"/>
            <a:ext cx="419419" cy="782897"/>
          </a:xfrm>
          <a:prstGeom prst="bentConnector2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" idx="2"/>
            <a:endCxn id="61" idx="0"/>
          </p:cNvCxnSpPr>
          <p:nvPr/>
        </p:nvCxnSpPr>
        <p:spPr>
          <a:xfrm>
            <a:off x="2993770" y="1897190"/>
            <a:ext cx="0" cy="267575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61" idx="2"/>
            <a:endCxn id="62" idx="0"/>
          </p:cNvCxnSpPr>
          <p:nvPr/>
        </p:nvCxnSpPr>
        <p:spPr>
          <a:xfrm>
            <a:off x="2993770" y="2811590"/>
            <a:ext cx="0" cy="267575"/>
          </a:xfrm>
          <a:prstGeom prst="straightConnector1">
            <a:avLst/>
          </a:prstGeom>
          <a:ln w="15875">
            <a:solidFill>
              <a:schemeClr val="accent1">
                <a:lumMod val="20000"/>
                <a:lumOff val="80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2" idx="2"/>
            <a:endCxn id="63" idx="0"/>
          </p:cNvCxnSpPr>
          <p:nvPr/>
        </p:nvCxnSpPr>
        <p:spPr>
          <a:xfrm>
            <a:off x="2993770" y="3725990"/>
            <a:ext cx="0" cy="267575"/>
          </a:xfrm>
          <a:prstGeom prst="straightConnector1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63" idx="2"/>
            <a:endCxn id="64" idx="0"/>
          </p:cNvCxnSpPr>
          <p:nvPr/>
        </p:nvCxnSpPr>
        <p:spPr>
          <a:xfrm>
            <a:off x="2993770" y="4640390"/>
            <a:ext cx="0" cy="267575"/>
          </a:xfrm>
          <a:prstGeom prst="straightConnector1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4" idx="2"/>
            <a:endCxn id="65" idx="0"/>
          </p:cNvCxnSpPr>
          <p:nvPr/>
        </p:nvCxnSpPr>
        <p:spPr>
          <a:xfrm>
            <a:off x="2993770" y="5554790"/>
            <a:ext cx="0" cy="269486"/>
          </a:xfrm>
          <a:prstGeom prst="straightConnector1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65" idx="3"/>
            <a:endCxn id="67" idx="1"/>
          </p:cNvCxnSpPr>
          <p:nvPr/>
        </p:nvCxnSpPr>
        <p:spPr>
          <a:xfrm>
            <a:off x="4283298" y="6147689"/>
            <a:ext cx="1033370" cy="0"/>
          </a:xfrm>
          <a:prstGeom prst="straightConnector1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67" idx="0"/>
            <a:endCxn id="69" idx="2"/>
          </p:cNvCxnSpPr>
          <p:nvPr/>
        </p:nvCxnSpPr>
        <p:spPr>
          <a:xfrm flipV="1">
            <a:off x="6506434" y="4290014"/>
            <a:ext cx="0" cy="1534262"/>
          </a:xfrm>
          <a:prstGeom prst="straightConnector1">
            <a:avLst/>
          </a:prstGeom>
          <a:ln w="15875">
            <a:solidFill>
              <a:schemeClr val="tx2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ular Callout 110"/>
          <p:cNvSpPr/>
          <p:nvPr/>
        </p:nvSpPr>
        <p:spPr>
          <a:xfrm>
            <a:off x="5181600" y="1447800"/>
            <a:ext cx="3615807" cy="1651388"/>
          </a:xfrm>
          <a:prstGeom prst="wedgeRoundRectCallout">
            <a:avLst>
              <a:gd name="adj1" fmla="val -74523"/>
              <a:gd name="adj2" fmla="val 63554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Interpolation</a:t>
            </a:r>
            <a:endParaRPr lang="en-US" sz="1600" i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Elimination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i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Daubechies</a:t>
            </a:r>
            <a:r>
              <a:rPr lang="en-US" sz="1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wavelet decomposition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7700889" y="6101769"/>
            <a:ext cx="9859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Enrollment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25480" y="5023562"/>
            <a:ext cx="88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Verf</a:t>
            </a:r>
            <a:r>
              <a:rPr lang="en-US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4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841826" y="3648599"/>
            <a:ext cx="887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Verf</a:t>
            </a:r>
            <a:r>
              <a:rPr lang="en-US" sz="1400" i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400" i="1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</a:t>
            </a:r>
            <a:endParaRPr lang="en-US" sz="1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014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Segmentation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315"/>
            <a:ext cx="8229600" cy="24354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Gait cycle-based segmentation</a:t>
            </a:r>
          </a:p>
          <a:p>
            <a:pPr algn="just"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800" b="1" i="1" u="sng" dirty="0" smtClean="0">
                <a:latin typeface="Times New Roman" pitchFamily="18" charset="0"/>
                <a:cs typeface="Times New Roman" pitchFamily="18" charset="0"/>
              </a:rPr>
              <a:t>According to two criteria: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acceleration magnitude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length of each gait cycle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70140" y="1807223"/>
            <a:ext cx="4085620" cy="1075548"/>
            <a:chOff x="2086580" y="2039816"/>
            <a:chExt cx="4923820" cy="1296205"/>
          </a:xfrm>
        </p:grpSpPr>
        <p:pic>
          <p:nvPicPr>
            <p:cNvPr id="4097" name="Picture 8" descr="gait cycl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6580" y="2039816"/>
              <a:ext cx="4923820" cy="10153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374326" y="3028244"/>
              <a:ext cx="25474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Fig. 4.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Illustration of a gait cycle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71" y="3525327"/>
            <a:ext cx="3110976" cy="241827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161" y="3435056"/>
            <a:ext cx="3244957" cy="2508544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9600" y="5953780"/>
            <a:ext cx="3581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Autocorrelation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coefficients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6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 &lt; 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of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029200" y="6016823"/>
            <a:ext cx="388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 marking points in 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Z−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r>
              <a:rPr lang="en-US" sz="14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36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Segmentation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Thang Hoang et al.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15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7" t="7532" r="43719" b="17910"/>
          <a:stretch/>
        </p:blipFill>
        <p:spPr>
          <a:xfrm>
            <a:off x="5807735" y="4987683"/>
            <a:ext cx="1196529" cy="187031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49" t="16161" r="7279" b="13974"/>
          <a:stretch/>
        </p:blipFill>
        <p:spPr>
          <a:xfrm>
            <a:off x="6977105" y="152400"/>
            <a:ext cx="1219200" cy="1752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8709" y="1519535"/>
            <a:ext cx="3310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Gait Pattern Extraction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7167" y="5639724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#1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761666" y="1224578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#3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47800" y="2851412"/>
            <a:ext cx="1217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Pattern #2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72" y="2334969"/>
            <a:ext cx="3244957" cy="2508544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798682" y="4343400"/>
            <a:ext cx="0" cy="2209800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78666" y="4103132"/>
            <a:ext cx="0" cy="2602468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153400" y="1543525"/>
            <a:ext cx="0" cy="2876075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985000" y="1587975"/>
            <a:ext cx="0" cy="2515157"/>
          </a:xfrm>
          <a:prstGeom prst="line">
            <a:avLst/>
          </a:prstGeom>
          <a:ln w="190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211634" y="4938537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1400" i="1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09898" y="3505200"/>
            <a:ext cx="6268372" cy="2319190"/>
            <a:chOff x="1309898" y="3505200"/>
            <a:chExt cx="6268372" cy="2319190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572" r="24856" b="7548"/>
            <a:stretch/>
          </p:blipFill>
          <p:spPr>
            <a:xfrm>
              <a:off x="1309898" y="3505200"/>
              <a:ext cx="1219200" cy="2319190"/>
            </a:xfrm>
            <a:prstGeom prst="rect">
              <a:avLst/>
            </a:prstGeom>
          </p:spPr>
        </p:pic>
        <p:cxnSp>
          <p:nvCxnSpPr>
            <p:cNvPr id="26" name="Straight Connector 25"/>
            <p:cNvCxnSpPr/>
            <p:nvPr/>
          </p:nvCxnSpPr>
          <p:spPr>
            <a:xfrm>
              <a:off x="7578269" y="4332338"/>
              <a:ext cx="0" cy="1009650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/>
            <p:cNvGrpSpPr/>
            <p:nvPr/>
          </p:nvGrpSpPr>
          <p:grpSpPr>
            <a:xfrm>
              <a:off x="3352800" y="4193832"/>
              <a:ext cx="3044147" cy="649681"/>
              <a:chOff x="3352800" y="4193832"/>
              <a:chExt cx="3044147" cy="649681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6390819" y="4193832"/>
                <a:ext cx="0" cy="649681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H="1">
                <a:off x="3352800" y="4843513"/>
                <a:ext cx="3044147" cy="0"/>
              </a:xfrm>
              <a:prstGeom prst="line">
                <a:avLst/>
              </a:prstGeom>
              <a:ln w="19050">
                <a:solidFill>
                  <a:schemeClr val="bg2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/>
            <p:cNvCxnSpPr/>
            <p:nvPr/>
          </p:nvCxnSpPr>
          <p:spPr>
            <a:xfrm flipH="1" flipV="1">
              <a:off x="3352800" y="5341989"/>
              <a:ext cx="4225470" cy="1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Left Arrow 51"/>
            <p:cNvSpPr/>
            <p:nvPr/>
          </p:nvSpPr>
          <p:spPr>
            <a:xfrm>
              <a:off x="2630148" y="4617900"/>
              <a:ext cx="706434" cy="951310"/>
            </a:xfrm>
            <a:prstGeom prst="leftArrow">
              <a:avLst>
                <a:gd name="adj1" fmla="val 52502"/>
                <a:gd name="adj2" fmla="val 50000"/>
              </a:avLst>
            </a:prstGeom>
            <a:noFill/>
            <a:ln w="1905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/>
          <p:cNvSpPr/>
          <p:nvPr/>
        </p:nvSpPr>
        <p:spPr>
          <a:xfrm>
            <a:off x="7103114" y="1965543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1400" i="1" dirty="0"/>
          </a:p>
        </p:txBody>
      </p:sp>
      <p:sp>
        <p:nvSpPr>
          <p:cNvPr id="56" name="Rectangle 55"/>
          <p:cNvSpPr/>
          <p:nvPr/>
        </p:nvSpPr>
        <p:spPr>
          <a:xfrm>
            <a:off x="6030577" y="4757887"/>
            <a:ext cx="91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endParaRPr lang="en-US" sz="1400" i="1" dirty="0"/>
          </a:p>
        </p:txBody>
      </p:sp>
      <p:sp>
        <p:nvSpPr>
          <p:cNvPr id="9" name="Rectangle 8"/>
          <p:cNvSpPr/>
          <p:nvPr/>
        </p:nvSpPr>
        <p:spPr>
          <a:xfrm>
            <a:off x="818903" y="1981200"/>
            <a:ext cx="5878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4-gait-cycle segments, overlapped 50% with the previous 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5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8" grpId="2"/>
      <p:bldP spid="16" grpId="0"/>
      <p:bldP spid="16" grpId="1"/>
      <p:bldP spid="17" grpId="0"/>
      <p:bldP spid="17" grpId="1"/>
      <p:bldP spid="17" grpId="2"/>
      <p:bldP spid="50" grpId="0"/>
      <p:bldP spid="50" grpId="1"/>
      <p:bldP spid="50" grpId="2"/>
      <p:bldP spid="54" grpId="0"/>
      <p:bldP spid="54" grpId="1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Feature Extraction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Time domain: </a:t>
            </a:r>
            <a:r>
              <a:rPr lang="en-US" sz="2000" b="1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Statistical analysis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the max/min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difference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waveform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10-bin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distribution;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gait cycles</a:t>
            </a:r>
          </a:p>
          <a:p>
            <a:pPr marL="0" indent="0" algn="just"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Frequency domain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Magnitudes of first 40 FFT coefficients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First 40 DCT coefficients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Feature Vector Dimension Reduction</a:t>
            </a:r>
            <a:endParaRPr lang="en-US" dirty="0">
              <a:latin typeface="Garamond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90600" y="3962400"/>
                <a:ext cx="7467600" cy="1676400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Principal Component </a:t>
                </a:r>
                <a:r>
                  <a:rPr lang="en-US" sz="20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Analysis (PCA)</a:t>
                </a:r>
              </a:p>
              <a:p>
                <a:pPr marL="288925" lvl="1" algn="just">
                  <a:buFont typeface="Wingdings" panose="05000000000000000000" pitchFamily="2" charset="2"/>
                  <a:buChar char="§"/>
                </a:pPr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The length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PCA-</a:t>
                </a:r>
                <a:r>
                  <a:rPr lang="en-US" sz="2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feature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vectors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selected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 that first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eigenvectors must capture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least 99.5% of the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variance.</a:t>
                </a:r>
              </a:p>
              <a:p>
                <a:pPr marL="288925" lvl="1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42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dataset used in this study.</a:t>
                </a:r>
                <a:endParaRPr lang="en-US" sz="2000" b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3962400"/>
                <a:ext cx="7467600" cy="1676400"/>
              </a:xfrm>
              <a:blipFill rotWithShape="0">
                <a:blip r:embed="rId3"/>
                <a:stretch>
                  <a:fillRect l="-898" t="-1818" r="-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1828800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2362200"/>
            <a:ext cx="78486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Increase the learning time while maintaining the discriminability of the gait feature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vectors </a:t>
            </a: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1200"/>
              </a:spcBef>
            </a:pPr>
            <a:r>
              <a:rPr lang="en-US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Lighten the system to make it runnable on constraint devices</a:t>
            </a:r>
            <a:endParaRPr lang="en-US" sz="2000" i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76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Classification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678" y="2003913"/>
            <a:ext cx="8229600" cy="3352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Two schemes: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4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Template matching: PCA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PCA-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feature vectors are stored in the mobile storage for matching.</a:t>
            </a:r>
          </a:p>
          <a:p>
            <a:pPr>
              <a:lnSpc>
                <a:spcPct val="114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Supervised learning: SVM+PCA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Support Vector Machine (SVM) supervised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learning: build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gait model.</a:t>
            </a:r>
          </a:p>
          <a:p>
            <a:pPr lvl="1">
              <a:lnSpc>
                <a:spcPct val="114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ibsvm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opensource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simulat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SVM learning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prediction.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6063734"/>
            <a:ext cx="56340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available at https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://www.csie.ntu.edu.tw/~cjlin/libsvm/</a:t>
            </a:r>
          </a:p>
        </p:txBody>
      </p:sp>
    </p:spTree>
    <p:extLst>
      <p:ext uri="{BB962C8B-B14F-4D97-AF65-F5344CB8AC3E}">
        <p14:creationId xmlns:p14="http://schemas.microsoft.com/office/powerpoint/2010/main" val="314330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Experimental results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19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05800" cy="1981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Dataset: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38 subjects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Recording device: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Google Nexus One,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sampling rate: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27 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# of  gait patterns extracted: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10,000+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0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Re-implement related works [2-4] for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solution for disorientation problem and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comparison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proposed machine-learning approach</a:t>
            </a: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4796486"/>
            <a:ext cx="8674100" cy="1299514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83335" y="4480152"/>
            <a:ext cx="838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configuration differences in between the original study and this </a:t>
            </a:r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1591621"/>
            <a:ext cx="2169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endParaRPr lang="en-US" sz="2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94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Outline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Motivation &amp; Contributions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Proposed Methods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Solution for The Instability of Sensor Orientation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Machine-Learning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ased Gait Verification Model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Experiments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80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Experimental results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20</a:t>
            </a:fld>
            <a:endParaRPr lang="en-US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38200" y="1907048"/>
            <a:ext cx="8229600" cy="37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With different proportion of training/ testing data</a:t>
            </a:r>
            <a:endParaRPr lang="en-US" sz="1800" b="1" i="1" dirty="0" smtClean="0"/>
          </a:p>
        </p:txBody>
      </p:sp>
      <p:grpSp>
        <p:nvGrpSpPr>
          <p:cNvPr id="13" name="Group 12"/>
          <p:cNvGrpSpPr/>
          <p:nvPr/>
        </p:nvGrpSpPr>
        <p:grpSpPr>
          <a:xfrm>
            <a:off x="648645" y="2560469"/>
            <a:ext cx="7577256" cy="3764131"/>
            <a:chOff x="648645" y="2560469"/>
            <a:chExt cx="7577256" cy="37641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0498" y="2560469"/>
              <a:ext cx="3345403" cy="342859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45" y="2602715"/>
              <a:ext cx="3274711" cy="3337805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2057400" y="5986046"/>
              <a:ext cx="58221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PCA</a:t>
              </a:r>
              <a:endParaRPr lang="en-US" sz="16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025138" y="5986046"/>
              <a:ext cx="11416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SVM+PCA</a:t>
              </a:r>
              <a:endParaRPr lang="en-US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02931" y="1371600"/>
            <a:ext cx="274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 results </a:t>
            </a:r>
          </a:p>
        </p:txBody>
      </p:sp>
    </p:spTree>
    <p:extLst>
      <p:ext uri="{BB962C8B-B14F-4D97-AF65-F5344CB8AC3E}">
        <p14:creationId xmlns:p14="http://schemas.microsoft.com/office/powerpoint/2010/main" val="37564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Experimental results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2334" y="2057400"/>
            <a:ext cx="2541466" cy="2828453"/>
            <a:chOff x="887534" y="1540694"/>
            <a:chExt cx="2541466" cy="2828453"/>
          </a:xfrm>
        </p:grpSpPr>
        <p:sp>
          <p:nvSpPr>
            <p:cNvPr id="9" name="Rectangle 8"/>
            <p:cNvSpPr/>
            <p:nvPr/>
          </p:nvSpPr>
          <p:spPr>
            <a:xfrm>
              <a:off x="1373786" y="4092148"/>
              <a:ext cx="18085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Session-based verification</a:t>
              </a:r>
              <a:endParaRPr lang="en-US" sz="1200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34" y="1540694"/>
              <a:ext cx="2541466" cy="2562428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5181600" y="2016791"/>
            <a:ext cx="2574041" cy="2913105"/>
            <a:chOff x="5388670" y="1676400"/>
            <a:chExt cx="2264685" cy="2562999"/>
          </a:xfrm>
        </p:grpSpPr>
        <p:sp>
          <p:nvSpPr>
            <p:cNvPr id="12" name="Rectangle 11"/>
            <p:cNvSpPr/>
            <p:nvPr/>
          </p:nvSpPr>
          <p:spPr>
            <a:xfrm>
              <a:off x="5876907" y="3962400"/>
              <a:ext cx="177644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 smtClean="0">
                  <a:latin typeface="Times New Roman" pitchFamily="18" charset="0"/>
                  <a:cs typeface="Times New Roman" pitchFamily="18" charset="0"/>
                </a:rPr>
                <a:t>Pattern-based verification</a:t>
              </a:r>
              <a:endParaRPr lang="en-US" sz="1200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0" y="1676400"/>
              <a:ext cx="2231330" cy="2274321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951982"/>
            <a:ext cx="6172200" cy="1404368"/>
          </a:xfrm>
          <a:prstGeom prst="rect">
            <a:avLst/>
          </a:prstGeom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838200" y="1676400"/>
            <a:ext cx="8229600" cy="37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Compare with other related works</a:t>
            </a:r>
            <a:endParaRPr lang="en-US" sz="1800" b="1" i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402931" y="1219200"/>
            <a:ext cx="274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 results </a:t>
            </a:r>
          </a:p>
        </p:txBody>
      </p:sp>
    </p:spTree>
    <p:extLst>
      <p:ext uri="{BB962C8B-B14F-4D97-AF65-F5344CB8AC3E}">
        <p14:creationId xmlns:p14="http://schemas.microsoft.com/office/powerpoint/2010/main" val="13771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56" y="3200400"/>
            <a:ext cx="6560344" cy="2160024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2057400"/>
            <a:ext cx="8229600" cy="37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Compare with other related works</a:t>
            </a:r>
            <a:endParaRPr lang="en-US" sz="1800" b="1" i="1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02931" y="1519535"/>
            <a:ext cx="27476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Verification results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4572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aramond" pitchFamily="18" charset="0"/>
              </a:rPr>
              <a:t>Experimental results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2435424"/>
            <a:ext cx="8001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-NN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is used to perform identification for all schemes, except the SVM+PCA scheme</a:t>
            </a:r>
          </a:p>
        </p:txBody>
      </p:sp>
    </p:spTree>
    <p:extLst>
      <p:ext uri="{BB962C8B-B14F-4D97-AF65-F5344CB8AC3E}">
        <p14:creationId xmlns:p14="http://schemas.microsoft.com/office/powerpoint/2010/main" val="34282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2286000" cy="228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00200"/>
            <a:ext cx="2286001" cy="22851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62400"/>
            <a:ext cx="2318105" cy="23184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39844"/>
            <a:ext cx="2286001" cy="2286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124200" y="2497723"/>
            <a:ext cx="10807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Rong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et al.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4698604" y="2497723"/>
            <a:ext cx="13211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Gafurov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et al.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3093055" y="4699314"/>
            <a:ext cx="124104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Derawi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et al.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4793854" y="4699314"/>
            <a:ext cx="13021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proposed method</a:t>
            </a:r>
            <a:endParaRPr lang="en-US" sz="1600" dirty="0"/>
          </a:p>
        </p:txBody>
      </p:sp>
      <p:sp>
        <p:nvSpPr>
          <p:cNvPr id="21" name="Rectangle 20"/>
          <p:cNvSpPr/>
          <p:nvPr/>
        </p:nvSpPr>
        <p:spPr>
          <a:xfrm>
            <a:off x="381000" y="1157886"/>
            <a:ext cx="46899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The impact of disorientation error</a:t>
            </a:r>
            <a:endParaRPr lang="en-US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572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aramond" pitchFamily="18" charset="0"/>
              </a:rPr>
              <a:t>Experimental results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4648200"/>
          </a:xfrm>
        </p:spPr>
        <p:txBody>
          <a:bodyPr>
            <a:noAutofit/>
          </a:bodyPr>
          <a:lstStyle/>
          <a:p>
            <a:pPr marL="342900" lvl="1" indent="-342900">
              <a:buFont typeface="Wingdings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ddressed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sensor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disorientation problem</a:t>
            </a:r>
          </a:p>
          <a:p>
            <a:pPr marL="400050" lvl="2" indent="0">
              <a:buNone/>
            </a:pP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only useful for gait authentication but also effective for applications using 3D acceleration signals (activity recognition, fall detection, etc.)</a:t>
            </a:r>
          </a:p>
          <a:p>
            <a:pPr marL="342900" lvl="1" indent="-342900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Proposed an machine-learning based gait recognition scheme</a:t>
            </a:r>
          </a:p>
          <a:p>
            <a:pPr marL="342900" lvl="1" indent="-342900"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Drawbacks!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phone location is not flexible.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Potential vulnerability: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User gait model and templates are stored insecurely in mobile storage (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critical!!!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000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Current &amp; further works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Independent location of the device.</a:t>
            </a: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Biometric gait template protection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9600" y="16543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24</a:t>
            </a:fld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57200" y="457200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Garamond" pitchFamily="18" charset="0"/>
              </a:rPr>
              <a:t>Conclusions</a:t>
            </a:r>
            <a:endParaRPr lang="en-US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36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70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References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5312"/>
            <a:ext cx="7924800" cy="3570088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Ailisto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H. (2005). Identifying people from gait pattern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accelerometers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SPIE.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Derawi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et al. (2010a). Improved cycle detection for accelerometer based gait authentication.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Information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Hiding and Multimedia Signal Processing (IIH-MSP)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Gafurov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et al. (2010). Improved gait recognition performance using cycle matching.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Information Networking and Applications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Workshops (WAINA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2010 IEEE 24th International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et al. (2007). A wearable acceleration sensor system for gait recognition. In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Electronics </a:t>
            </a: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Applications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2007. ICIEA 2007. 2nd IEEE Conference 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IEEE.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9600" y="16543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3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Q&amp;A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7924800" cy="5562600"/>
          </a:xfrm>
        </p:spPr>
        <p:txBody>
          <a:bodyPr>
            <a:noAutofit/>
          </a:bodyPr>
          <a:lstStyle/>
          <a:p>
            <a:pPr marL="0" lvl="1" indent="0" algn="ctr">
              <a:buNone/>
            </a:pPr>
            <a:endParaRPr lang="en-US" sz="2000" dirty="0" smtClean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endParaRPr lang="en-US" sz="2000" dirty="0" smtClean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endParaRPr lang="en-US" sz="2000" dirty="0" smtClean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r>
              <a:rPr lang="en-US" sz="4000" dirty="0" smtClean="0">
                <a:latin typeface="Garamond" pitchFamily="18" charset="0"/>
                <a:cs typeface="Times New Roman" pitchFamily="18" charset="0"/>
              </a:rPr>
              <a:t>Thanks </a:t>
            </a:r>
            <a:r>
              <a:rPr lang="en-US" sz="4000" smtClean="0">
                <a:latin typeface="Garamond" pitchFamily="18" charset="0"/>
                <a:cs typeface="Times New Roman" pitchFamily="18" charset="0"/>
              </a:rPr>
              <a:t>for listening!</a:t>
            </a:r>
            <a:endParaRPr lang="en-US" sz="4000" dirty="0" smtClean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endParaRPr lang="en-US" sz="4000" dirty="0" smtClean="0">
              <a:latin typeface="Garamond" pitchFamily="18" charset="0"/>
              <a:cs typeface="Times New Roman" pitchFamily="18" charset="0"/>
            </a:endParaRPr>
          </a:p>
          <a:p>
            <a:pPr marL="0" lvl="1" indent="0" algn="ctr">
              <a:buNone/>
            </a:pPr>
            <a:r>
              <a:rPr lang="en-US" sz="4000" dirty="0" smtClean="0">
                <a:latin typeface="Garamond" pitchFamily="18" charset="0"/>
                <a:cs typeface="Times New Roman" pitchFamily="18" charset="0"/>
              </a:rPr>
              <a:t>Question?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19600" y="165431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7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Introduction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number of mobile subscriptions is forecasted to reach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9.3 billion by 2019, 5.6 billion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will be for smart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Personal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data have being accumulated more and more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mobile phone.</a:t>
            </a:r>
          </a:p>
          <a:p>
            <a:pPr marL="344488" indent="0" algn="just">
              <a:lnSpc>
                <a:spcPct val="130000"/>
              </a:lnSpc>
              <a:buNone/>
            </a:pP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Sensitive data inside are becoming more vulnerable to be illegally exploited!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Well-known authentication methods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Secret key (PIN, passwords, visual patterns)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Philological biometrics (face, fingerprint)</a:t>
            </a:r>
          </a:p>
          <a:p>
            <a:pPr marL="461963" indent="0" algn="just">
              <a:lnSpc>
                <a:spcPct val="130000"/>
              </a:lnSpc>
              <a:buNone/>
            </a:pPr>
            <a:r>
              <a:rPr lang="en-US" sz="24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Limitations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Password management (remembrance, storage)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Imitation of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iometric samples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Obtrusive in frequent use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§"/>
            </a:pP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Motivation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Gait has been introduced as an effective behavioral biometrics which is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be counterfeited.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Typical gait-based authentication techniques 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Several wearable sensor based gait authentication schemes have been proposed since 2005 [1].</a:t>
            </a:r>
          </a:p>
          <a:p>
            <a:pPr lvl="1" algn="just">
              <a:buFont typeface="Wingdings" pitchFamily="2" charset="2"/>
              <a:buChar char="v"/>
            </a:pP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Sensors used: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2D/3D accelerometer, gyroscope sensor, orientation sensor</a:t>
            </a:r>
          </a:p>
          <a:p>
            <a:pPr marL="461963" indent="0" algn="just">
              <a:lnSpc>
                <a:spcPct val="130000"/>
              </a:lnSpc>
              <a:buNone/>
            </a:pPr>
            <a:r>
              <a:rPr lang="en-US" sz="2000" b="1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Potential drawbacks!!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Ideal acquisition environment (e.g., sensor is always fixed)</a:t>
            </a:r>
          </a:p>
          <a:p>
            <a:pPr lvl="1" algn="just">
              <a:lnSpc>
                <a:spcPct val="130000"/>
              </a:lnSpc>
              <a:buFont typeface="Wingdings" pitchFamily="2" charset="2"/>
              <a:buChar char="v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 error rates (~ 10 – 20%)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2" descr="C:\Users\ThangHoang\Desktop\floorsensorex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941" y="2569158"/>
            <a:ext cx="1685078" cy="118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ThangHoang\Desktop\segment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5" y="2614861"/>
            <a:ext cx="2727350" cy="109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:\Users\ThangHoang\Desktop\2012-08-16 21.22.3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8030" y="2528703"/>
            <a:ext cx="2109304" cy="1268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204528" y="3757248"/>
            <a:ext cx="2466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75" lvl="1" algn="ctr" eaLnBrk="1" hangingPunct="1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1. Machine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Vision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Based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13670" y="3757249"/>
            <a:ext cx="1774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lvl="1" algn="just" eaLnBrk="1" hangingPunct="1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2. Floor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Based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0428" y="3766091"/>
            <a:ext cx="20585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175" lvl="1" algn="just" eaLnBrk="1" hangingPunct="1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3. Wearable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Sensor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Based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61888" y="2400396"/>
            <a:ext cx="2743200" cy="1752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Garamond" pitchFamily="18" charset="0"/>
              </a:rPr>
              <a:t>Contributions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>
            <a:normAutofit lnSpcReduction="10000"/>
          </a:bodyPr>
          <a:lstStyle/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Overcome the instability of sensor orientation during data acquisition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The device can be put freely in the pocket </a:t>
            </a:r>
            <a:r>
              <a:rPr lang="en-US" sz="2000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</a:t>
            </a: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more practical</a:t>
            </a:r>
          </a:p>
          <a:p>
            <a:pPr marL="457200" indent="-457200" algn="just">
              <a:lnSpc>
                <a:spcPct val="130000"/>
              </a:lnSpc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Propose a novel Machine Learning-based gait recognition scheme for verification/ identification 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Enhance the accuracy rates</a:t>
            </a:r>
            <a:endParaRPr lang="en-US" sz="2800" i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30000"/>
              </a:lnSpc>
              <a:buNone/>
            </a:pPr>
            <a:r>
              <a:rPr lang="en-US" sz="28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Limitation</a:t>
            </a:r>
          </a:p>
          <a:p>
            <a:pPr lvl="1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major location of the device stills need to be fixed</a:t>
            </a: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3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704595" y="3056018"/>
            <a:ext cx="7734810" cy="1973182"/>
            <a:chOff x="189640" y="1117334"/>
            <a:chExt cx="7734810" cy="19731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600" y="1117334"/>
              <a:ext cx="6132890" cy="1696209"/>
            </a:xfrm>
            <a:prstGeom prst="rect">
              <a:avLst/>
            </a:prstGeom>
          </p:spPr>
        </p:pic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189640" y="2782739"/>
              <a:ext cx="773481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Fig. 1.</a:t>
              </a: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  (a) Mobile coordinate system, (b) minor misplacement, (c) disorientation error and (d) both cases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447674" y="2057400"/>
            <a:ext cx="82391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of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gait signals acquired by 3D accelerometer depends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the relative orientation between the mobile and its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5300" y="5311914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disorientation makes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acquired signals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each separate 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 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dissimilar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1519535"/>
            <a:ext cx="2462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674" y="2038290"/>
            <a:ext cx="82391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" y="1519535"/>
            <a:ext cx="24622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200" b="1" dirty="0">
              <a:solidFill>
                <a:schemeClr val="tx2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48" t="4909" r="7165" b="4156"/>
          <a:stretch/>
        </p:blipFill>
        <p:spPr>
          <a:xfrm>
            <a:off x="609600" y="2618978"/>
            <a:ext cx="2971800" cy="2362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12023"/>
            <a:ext cx="5257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Gait signal of the same subject walking in 3 sessions with different sensor orientation setup.</a:t>
            </a:r>
            <a:endParaRPr lang="en-US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9" t="2323" r="5794" b="4884"/>
          <a:stretch/>
        </p:blipFill>
        <p:spPr>
          <a:xfrm>
            <a:off x="5334000" y="1334588"/>
            <a:ext cx="2971801" cy="220762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10618" y="4981178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4548997" y="2438399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2</a:t>
            </a:r>
            <a:endParaRPr lang="en-US" sz="1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t="4924" r="6458" b="4046"/>
          <a:stretch/>
        </p:blipFill>
        <p:spPr>
          <a:xfrm>
            <a:off x="5334000" y="3788730"/>
            <a:ext cx="2971801" cy="229253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67237" y="4779800"/>
            <a:ext cx="7777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3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9316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55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6237" y="1886804"/>
            <a:ext cx="83915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3400" y="4038600"/>
            <a:ext cx="7629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Earth</a:t>
            </a:r>
            <a:r>
              <a:rPr lang="en-US" sz="3600" b="1" i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selected to be the fixed coordinate system</a:t>
            </a:r>
            <a:endParaRPr lang="en-US" sz="3600" b="1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2899038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Representing gait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instable coordinate system (mobile phone) to a stable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0" r="5072"/>
          <a:stretch/>
        </p:blipFill>
        <p:spPr>
          <a:xfrm>
            <a:off x="6538686" y="4572000"/>
            <a:ext cx="2224314" cy="209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3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ramond" panose="02020404030301010803" pitchFamily="18" charset="0"/>
                <a:cs typeface="Times New Roman" pitchFamily="18" charset="0"/>
              </a:rPr>
              <a:t>The Instability of Sensor Orientation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117" name="Footer Placeholder 1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Thang Hoang et al.</a:t>
            </a:r>
            <a:endParaRPr lang="en-US"/>
          </a:p>
        </p:txBody>
      </p:sp>
      <p:sp>
        <p:nvSpPr>
          <p:cNvPr id="118" name="Slide Number Placeholder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48BE3-0209-4DDE-B931-69EE2F56793F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7674" y="1358247"/>
            <a:ext cx="839152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i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US" sz="2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902183" y="2076271"/>
            <a:ext cx="7553326" cy="1415772"/>
            <a:chOff x="447674" y="2808655"/>
            <a:chExt cx="7553326" cy="1415772"/>
          </a:xfrm>
        </p:grpSpPr>
        <p:sp>
          <p:nvSpPr>
            <p:cNvPr id="13" name="Rectangle 12"/>
            <p:cNvSpPr/>
            <p:nvPr/>
          </p:nvSpPr>
          <p:spPr>
            <a:xfrm>
              <a:off x="447674" y="2808655"/>
              <a:ext cx="7553326" cy="14157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Types </a:t>
              </a:r>
              <a:r>
                <a:rPr lang="en-US" sz="2000" b="1" i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 sensor data need to be </a:t>
              </a:r>
              <a:r>
                <a:rPr lang="en-US" sz="2000" b="1" i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acquired:</a:t>
              </a:r>
            </a:p>
            <a:p>
              <a:endParaRPr lang="en-US" sz="1000" b="1" i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Acceleration data (accelerometer)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Orientation data (orientation sensor)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Gravitational acceleration data (gravity sensor)</a:t>
              </a: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3"/>
            <a:srcRect t="9734" b="16376"/>
            <a:stretch/>
          </p:blipFill>
          <p:spPr>
            <a:xfrm>
              <a:off x="6046876" y="3292530"/>
              <a:ext cx="1766888" cy="3048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27864" b="14410"/>
            <a:stretch/>
          </p:blipFill>
          <p:spPr>
            <a:xfrm>
              <a:off x="5987252" y="3602730"/>
              <a:ext cx="1793857" cy="274570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5"/>
            <a:srcRect t="13347" b="18685"/>
            <a:stretch/>
          </p:blipFill>
          <p:spPr>
            <a:xfrm>
              <a:off x="5992641" y="3856584"/>
              <a:ext cx="1219200" cy="304800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2438400" y="3943290"/>
            <a:ext cx="42564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collected after a walking session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417407" y="4501863"/>
            <a:ext cx="5027388" cy="1898937"/>
            <a:chOff x="2417407" y="4254758"/>
            <a:chExt cx="5027388" cy="1898937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7407" y="4254758"/>
              <a:ext cx="3514805" cy="356472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82888" y="4761333"/>
              <a:ext cx="3449324" cy="35781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00994" y="5399901"/>
              <a:ext cx="2905447" cy="350657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516577" y="4996764"/>
              <a:ext cx="1928218" cy="11569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86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1991</TotalTime>
  <Words>1375</Words>
  <Application>Microsoft Office PowerPoint</Application>
  <PresentationFormat>On-screen Show (4:3)</PresentationFormat>
  <Paragraphs>282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Gabriola</vt:lpstr>
      <vt:lpstr>Garamond</vt:lpstr>
      <vt:lpstr>Times New Roman</vt:lpstr>
      <vt:lpstr>Wingdings</vt:lpstr>
      <vt:lpstr>Office Theme</vt:lpstr>
      <vt:lpstr>On The Instability of Sensor Orientation in Gait Verification on Mobile Phone</vt:lpstr>
      <vt:lpstr>Outline</vt:lpstr>
      <vt:lpstr>Introduction</vt:lpstr>
      <vt:lpstr>Motivation</vt:lpstr>
      <vt:lpstr>Contributions</vt:lpstr>
      <vt:lpstr>The Instability of Sensor Orientation</vt:lpstr>
      <vt:lpstr>The Instability of Sensor Orientation</vt:lpstr>
      <vt:lpstr>The Instability of Sensor Orientation</vt:lpstr>
      <vt:lpstr>The Instability of Sensor Orientation</vt:lpstr>
      <vt:lpstr>The Instability of Sensor Orientation</vt:lpstr>
      <vt:lpstr>The Instability of Sensor Orientation</vt:lpstr>
      <vt:lpstr>The Instability of Sensor Orientation</vt:lpstr>
      <vt:lpstr>ML-Based Gait Recognition Model</vt:lpstr>
      <vt:lpstr>Segmentation</vt:lpstr>
      <vt:lpstr>Segmentation</vt:lpstr>
      <vt:lpstr>Feature Extraction</vt:lpstr>
      <vt:lpstr>Feature Vector Dimension Reduction</vt:lpstr>
      <vt:lpstr>Classification</vt:lpstr>
      <vt:lpstr>Experimental results</vt:lpstr>
      <vt:lpstr>Experimental results</vt:lpstr>
      <vt:lpstr>Experimental results</vt:lpstr>
      <vt:lpstr>PowerPoint Presentation</vt:lpstr>
      <vt:lpstr>PowerPoint Presentation</vt:lpstr>
      <vt:lpstr>PowerPoint Presentation</vt:lpstr>
      <vt:lpstr>References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Lightweight Gait Authentication on Mobile Phone Regardless of Installation Error</dc:title>
  <dc:creator>Thang Hoang</dc:creator>
  <cp:lastModifiedBy>Thang Hoang</cp:lastModifiedBy>
  <cp:revision>1007</cp:revision>
  <dcterms:created xsi:type="dcterms:W3CDTF">2013-07-04T06:37:24Z</dcterms:created>
  <dcterms:modified xsi:type="dcterms:W3CDTF">2015-07-18T09:58:33Z</dcterms:modified>
</cp:coreProperties>
</file>