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56" r:id="rId2"/>
  </p:sldMasterIdLst>
  <p:notesMasterIdLst>
    <p:notesMasterId r:id="rId23"/>
  </p:notesMasterIdLst>
  <p:sldIdLst>
    <p:sldId id="262" r:id="rId3"/>
    <p:sldId id="291" r:id="rId4"/>
    <p:sldId id="258" r:id="rId5"/>
    <p:sldId id="266" r:id="rId6"/>
    <p:sldId id="267" r:id="rId7"/>
    <p:sldId id="268" r:id="rId8"/>
    <p:sldId id="311" r:id="rId9"/>
    <p:sldId id="310" r:id="rId10"/>
    <p:sldId id="312" r:id="rId11"/>
    <p:sldId id="313" r:id="rId12"/>
    <p:sldId id="293" r:id="rId13"/>
    <p:sldId id="263" r:id="rId14"/>
    <p:sldId id="260" r:id="rId15"/>
    <p:sldId id="314" r:id="rId16"/>
    <p:sldId id="315" r:id="rId17"/>
    <p:sldId id="264" r:id="rId18"/>
    <p:sldId id="316" r:id="rId19"/>
    <p:sldId id="303" r:id="rId20"/>
    <p:sldId id="279" r:id="rId21"/>
    <p:sldId id="28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n Muhame" initials="BM" lastIdx="1" clrIdx="0">
    <p:extLst>
      <p:ext uri="{19B8F6BF-5375-455C-9EA6-DF929625EA0E}">
        <p15:presenceInfo xmlns:p15="http://schemas.microsoft.com/office/powerpoint/2012/main" userId="Alon Muh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99"/>
    <a:srgbClr val="FFFF00"/>
    <a:srgbClr val="FF505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60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84B1A-A6AD-4E40-BFED-49EB13F00F4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C7587E5F-93AD-4B77-A38B-FA8BCEFF3B15}">
      <dgm:prSet/>
      <dgm:spPr/>
      <dgm:t>
        <a:bodyPr/>
        <a:lstStyle/>
        <a:p>
          <a:r>
            <a:rPr lang="en-US" b="1" dirty="0"/>
            <a:t>THANK YOU for your attention !!</a:t>
          </a:r>
          <a:endParaRPr lang="en-US" dirty="0"/>
        </a:p>
      </dgm:t>
    </dgm:pt>
    <dgm:pt modelId="{97112F6B-6C61-4054-AC95-88901CF62574}" type="parTrans" cxnId="{7E6B04E8-2840-4D20-948D-6AF46194DDF9}">
      <dgm:prSet/>
      <dgm:spPr/>
      <dgm:t>
        <a:bodyPr/>
        <a:lstStyle/>
        <a:p>
          <a:endParaRPr lang="en-US"/>
        </a:p>
      </dgm:t>
    </dgm:pt>
    <dgm:pt modelId="{C162F58E-F84D-45CE-B1EE-58E8285ED168}" type="sibTrans" cxnId="{7E6B04E8-2840-4D20-948D-6AF46194DDF9}">
      <dgm:prSet/>
      <dgm:spPr/>
      <dgm:t>
        <a:bodyPr/>
        <a:lstStyle/>
        <a:p>
          <a:endParaRPr lang="en-US"/>
        </a:p>
      </dgm:t>
    </dgm:pt>
    <dgm:pt modelId="{36A4E3C3-DD30-4E52-BBA9-55F3C732B77B}" type="pres">
      <dgm:prSet presAssocID="{76E84B1A-A6AD-4E40-BFED-49EB13F00F40}" presName="compositeShape" presStyleCnt="0">
        <dgm:presLayoutVars>
          <dgm:chMax val="7"/>
          <dgm:dir/>
          <dgm:resizeHandles val="exact"/>
        </dgm:presLayoutVars>
      </dgm:prSet>
      <dgm:spPr/>
    </dgm:pt>
    <dgm:pt modelId="{AA9E3461-27EE-4F8A-A664-F39F52472526}" type="pres">
      <dgm:prSet presAssocID="{C7587E5F-93AD-4B77-A38B-FA8BCEFF3B15}" presName="circ1TxSh" presStyleLbl="vennNode1" presStyleIdx="0" presStyleCnt="1"/>
      <dgm:spPr/>
    </dgm:pt>
  </dgm:ptLst>
  <dgm:cxnLst>
    <dgm:cxn modelId="{86BDF4C0-2535-4504-832A-4DB46BFAD72F}" type="presOf" srcId="{76E84B1A-A6AD-4E40-BFED-49EB13F00F40}" destId="{36A4E3C3-DD30-4E52-BBA9-55F3C732B77B}" srcOrd="0" destOrd="0" presId="urn:microsoft.com/office/officeart/2005/8/layout/venn1"/>
    <dgm:cxn modelId="{7E6B04E8-2840-4D20-948D-6AF46194DDF9}" srcId="{76E84B1A-A6AD-4E40-BFED-49EB13F00F40}" destId="{C7587E5F-93AD-4B77-A38B-FA8BCEFF3B15}" srcOrd="0" destOrd="0" parTransId="{97112F6B-6C61-4054-AC95-88901CF62574}" sibTransId="{C162F58E-F84D-45CE-B1EE-58E8285ED168}"/>
    <dgm:cxn modelId="{63A9ADFF-BB68-4712-B4B5-359FB9164763}" type="presOf" srcId="{C7587E5F-93AD-4B77-A38B-FA8BCEFF3B15}" destId="{AA9E3461-27EE-4F8A-A664-F39F52472526}" srcOrd="0" destOrd="0" presId="urn:microsoft.com/office/officeart/2005/8/layout/venn1"/>
    <dgm:cxn modelId="{0A1F3BF1-43C9-4139-89E9-5994564059BB}" type="presParOf" srcId="{36A4E3C3-DD30-4E52-BBA9-55F3C732B77B}" destId="{AA9E3461-27EE-4F8A-A664-F39F52472526}"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E3461-27EE-4F8A-A664-F39F52472526}">
      <dsp:nvSpPr>
        <dsp:cNvPr id="0" name=""/>
        <dsp:cNvSpPr/>
      </dsp:nvSpPr>
      <dsp:spPr>
        <a:xfrm>
          <a:off x="1581080" y="0"/>
          <a:ext cx="5067440" cy="50674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533650">
            <a:lnSpc>
              <a:spcPct val="90000"/>
            </a:lnSpc>
            <a:spcBef>
              <a:spcPct val="0"/>
            </a:spcBef>
            <a:spcAft>
              <a:spcPct val="35000"/>
            </a:spcAft>
            <a:buNone/>
          </a:pPr>
          <a:r>
            <a:rPr lang="en-US" sz="5700" b="1" kern="1200" dirty="0"/>
            <a:t>THANK YOU for your attention !!</a:t>
          </a:r>
          <a:endParaRPr lang="en-US" sz="5700" kern="1200" dirty="0"/>
        </a:p>
      </dsp:txBody>
      <dsp:txXfrm>
        <a:off x="2323189" y="742109"/>
        <a:ext cx="3583222" cy="358322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01834-C07E-4598-9F7F-70F667DC8EA5}" type="datetimeFigureOut">
              <a:rPr lang="en-US" smtClean="0"/>
              <a:t>8/9/2020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B69AE-A7D6-4CCB-BCBA-792A2CBD32A2}" type="slidenum">
              <a:rPr lang="en-US" smtClean="0"/>
              <a:t>‹#›</a:t>
            </a:fld>
            <a:endParaRPr lang="en-US"/>
          </a:p>
        </p:txBody>
      </p:sp>
    </p:spTree>
    <p:extLst>
      <p:ext uri="{BB962C8B-B14F-4D97-AF65-F5344CB8AC3E}">
        <p14:creationId xmlns:p14="http://schemas.microsoft.com/office/powerpoint/2010/main" val="2742715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Kenya, Rwanda &amp; Tanzania, Then Burundi and South Sudan; </a:t>
            </a:r>
          </a:p>
        </p:txBody>
      </p:sp>
      <p:sp>
        <p:nvSpPr>
          <p:cNvPr id="4" name="Slide Number Placeholder 3"/>
          <p:cNvSpPr>
            <a:spLocks noGrp="1"/>
          </p:cNvSpPr>
          <p:nvPr>
            <p:ph type="sldNum" sz="quarter" idx="5"/>
          </p:nvPr>
        </p:nvSpPr>
        <p:spPr/>
        <p:txBody>
          <a:bodyPr/>
          <a:lstStyle/>
          <a:p>
            <a:fld id="{32AB69AE-A7D6-4CCB-BCBA-792A2CBD32A2}" type="slidenum">
              <a:rPr lang="en-US" smtClean="0"/>
              <a:t>5</a:t>
            </a:fld>
            <a:endParaRPr lang="en-US"/>
          </a:p>
        </p:txBody>
      </p:sp>
    </p:spTree>
    <p:extLst>
      <p:ext uri="{BB962C8B-B14F-4D97-AF65-F5344CB8AC3E}">
        <p14:creationId xmlns:p14="http://schemas.microsoft.com/office/powerpoint/2010/main" val="137964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:WB, Remittances fact books rely on Population census and registers and data used in the study is from border statistics</a:t>
            </a:r>
          </a:p>
        </p:txBody>
      </p:sp>
      <p:sp>
        <p:nvSpPr>
          <p:cNvPr id="4" name="Slide Number Placeholder 3"/>
          <p:cNvSpPr>
            <a:spLocks noGrp="1"/>
          </p:cNvSpPr>
          <p:nvPr>
            <p:ph type="sldNum" sz="quarter" idx="5"/>
          </p:nvPr>
        </p:nvSpPr>
        <p:spPr/>
        <p:txBody>
          <a:bodyPr/>
          <a:lstStyle/>
          <a:p>
            <a:fld id="{32AB69AE-A7D6-4CCB-BCBA-792A2CBD32A2}" type="slidenum">
              <a:rPr lang="en-US" smtClean="0"/>
              <a:t>10</a:t>
            </a:fld>
            <a:endParaRPr lang="en-US"/>
          </a:p>
        </p:txBody>
      </p:sp>
    </p:spTree>
    <p:extLst>
      <p:ext uri="{BB962C8B-B14F-4D97-AF65-F5344CB8AC3E}">
        <p14:creationId xmlns:p14="http://schemas.microsoft.com/office/powerpoint/2010/main" val="10823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AE287F75-5AC2-4662-8EEA-97CD9469989C}" type="datetime1">
              <a:rPr lang="en-US">
                <a:solidFill>
                  <a:srgbClr val="D2D2D2">
                    <a:shade val="90000"/>
                  </a:srgbClr>
                </a:solidFill>
              </a:rPr>
              <a:pPr>
                <a:defRPr/>
              </a:pPr>
              <a:t>8/9/2020</a:t>
            </a:fld>
            <a:endParaRPr lang="en-US">
              <a:solidFill>
                <a:srgbClr val="D2D2D2">
                  <a:shade val="90000"/>
                </a:srgbClr>
              </a:solidFill>
            </a:endParaRPr>
          </a:p>
        </p:txBody>
      </p:sp>
      <p:sp>
        <p:nvSpPr>
          <p:cNvPr id="5" name="Footer Placeholder 18"/>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6" name="Slide Number Placeholder 26"/>
          <p:cNvSpPr>
            <a:spLocks noGrp="1"/>
          </p:cNvSpPr>
          <p:nvPr>
            <p:ph type="sldNum" sz="quarter" idx="12"/>
          </p:nvPr>
        </p:nvSpPr>
        <p:spPr/>
        <p:txBody>
          <a:bodyPr/>
          <a:lstStyle>
            <a:lvl1pPr>
              <a:defRPr/>
            </a:lvl1pPr>
          </a:lstStyle>
          <a:p>
            <a:pPr>
              <a:defRPr/>
            </a:pPr>
            <a:fld id="{031D7EAE-DBC6-4F90-8882-8D84A32E42DF}"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249871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F051CF3-FBED-43E3-BFE8-7CD2AD140916}" type="datetime1">
              <a:rPr lang="en-US">
                <a:solidFill>
                  <a:srgbClr val="D2D2D2">
                    <a:shade val="90000"/>
                  </a:srgbClr>
                </a:solidFill>
              </a:rPr>
              <a:pPr>
                <a:defRPr/>
              </a:pPr>
              <a:t>8/9/2020</a:t>
            </a:fld>
            <a:endParaRPr lang="en-US">
              <a:solidFill>
                <a:srgbClr val="D2D2D2">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2623009A-65BD-486C-B5A1-049025982B89}"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245243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A9AFC81-71E0-41A6-B384-774AFF0ABE07}" type="datetime1">
              <a:rPr lang="en-US">
                <a:solidFill>
                  <a:srgbClr val="D2D2D2">
                    <a:shade val="90000"/>
                  </a:srgbClr>
                </a:solidFill>
              </a:rPr>
              <a:pPr>
                <a:defRPr/>
              </a:pPr>
              <a:t>8/9/2020</a:t>
            </a:fld>
            <a:endParaRPr lang="en-US">
              <a:solidFill>
                <a:srgbClr val="D2D2D2">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C4598CC7-3903-4A4A-938A-47A00332533B}"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2630704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965393-B3DB-4E2B-A991-BE75FC1F0C4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41AA-46AA-43EB-8C99-209B255B9D8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965393-B3DB-4E2B-A991-BE75FC1F0C4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41AA-46AA-43EB-8C99-209B255B9D8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65393-B3DB-4E2B-A991-BE75FC1F0C4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41AA-46AA-43EB-8C99-209B255B9D8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965393-B3DB-4E2B-A991-BE75FC1F0C47}"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341AA-46AA-43EB-8C99-209B255B9D8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65393-B3DB-4E2B-A991-BE75FC1F0C47}" type="datetimeFigureOut">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6341AA-46AA-43EB-8C99-209B255B9D8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965393-B3DB-4E2B-A991-BE75FC1F0C47}"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6341AA-46AA-43EB-8C99-209B255B9D8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65393-B3DB-4E2B-A991-BE75FC1F0C47}"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6341AA-46AA-43EB-8C99-209B255B9D8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65393-B3DB-4E2B-A991-BE75FC1F0C47}"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341AA-46AA-43EB-8C99-209B255B9D8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5D2D13-2104-45AF-B5DF-77998D43EF67}" type="datetime1">
              <a:rPr lang="en-US">
                <a:solidFill>
                  <a:srgbClr val="D2D2D2">
                    <a:shade val="90000"/>
                  </a:srgbClr>
                </a:solidFill>
              </a:rPr>
              <a:pPr>
                <a:defRPr/>
              </a:pPr>
              <a:t>8/9/2020</a:t>
            </a:fld>
            <a:endParaRPr lang="en-US">
              <a:solidFill>
                <a:srgbClr val="D2D2D2">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8318CC80-A2B6-460C-9485-214DC9BE8E52}"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3496807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65393-B3DB-4E2B-A991-BE75FC1F0C47}"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341AA-46AA-43EB-8C99-209B255B9D8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965393-B3DB-4E2B-A991-BE75FC1F0C4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41AA-46AA-43EB-8C99-209B255B9D8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65393-B3DB-4E2B-A991-BE75FC1F0C4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41AA-46AA-43EB-8C99-209B255B9D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E36670C-EC52-47AB-9EEB-A1DBAD0593A9}" type="datetime1">
              <a:rPr lang="en-US">
                <a:solidFill>
                  <a:srgbClr val="D2D2D2">
                    <a:shade val="90000"/>
                  </a:srgbClr>
                </a:solidFill>
              </a:rPr>
              <a:pPr>
                <a:defRPr/>
              </a:pPr>
              <a:t>8/9/2020</a:t>
            </a:fld>
            <a:endParaRPr lang="en-US">
              <a:solidFill>
                <a:srgbClr val="D2D2D2">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9DA3E4DA-EA51-4DA7-886F-5A460B42E2D6}"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309589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5A5AB383-119A-4920-AC08-6CC8B5CA7CA0}" type="datetime1">
              <a:rPr lang="en-US">
                <a:solidFill>
                  <a:srgbClr val="D2D2D2">
                    <a:shade val="90000"/>
                  </a:srgbClr>
                </a:solidFill>
              </a:rPr>
              <a:pPr>
                <a:defRPr/>
              </a:pPr>
              <a:t>8/9/2020</a:t>
            </a:fld>
            <a:endParaRPr lang="en-US">
              <a:solidFill>
                <a:srgbClr val="D2D2D2">
                  <a:shade val="9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7" name="Slide Number Placeholder 6"/>
          <p:cNvSpPr>
            <a:spLocks noGrp="1"/>
          </p:cNvSpPr>
          <p:nvPr>
            <p:ph type="sldNum" sz="quarter" idx="12"/>
          </p:nvPr>
        </p:nvSpPr>
        <p:spPr/>
        <p:txBody>
          <a:bodyPr/>
          <a:lstStyle>
            <a:lvl1pPr>
              <a:defRPr/>
            </a:lvl1pPr>
          </a:lstStyle>
          <a:p>
            <a:pPr>
              <a:defRPr/>
            </a:pPr>
            <a:fld id="{0E3CE519-9419-406B-A47F-2EF583CF1EC9}"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212484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093B4044-4BC5-46E6-902E-22DEFDAB21AD}" type="datetime1">
              <a:rPr lang="en-US">
                <a:solidFill>
                  <a:srgbClr val="D2D2D2">
                    <a:shade val="90000"/>
                  </a:srgbClr>
                </a:solidFill>
              </a:rPr>
              <a:pPr>
                <a:defRPr/>
              </a:pPr>
              <a:t>8/9/2020</a:t>
            </a:fld>
            <a:endParaRPr lang="en-US">
              <a:solidFill>
                <a:srgbClr val="D2D2D2">
                  <a:shade val="9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9" name="Slide Number Placeholder 8"/>
          <p:cNvSpPr>
            <a:spLocks noGrp="1"/>
          </p:cNvSpPr>
          <p:nvPr>
            <p:ph type="sldNum" sz="quarter" idx="12"/>
          </p:nvPr>
        </p:nvSpPr>
        <p:spPr/>
        <p:txBody>
          <a:bodyPr/>
          <a:lstStyle>
            <a:lvl1pPr>
              <a:defRPr/>
            </a:lvl1pPr>
          </a:lstStyle>
          <a:p>
            <a:pPr>
              <a:defRPr/>
            </a:pPr>
            <a:fld id="{2320D83D-3E27-468E-921B-F64E8A4813EA}"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235793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60408490-8A1C-41C1-8371-0AECBD69CA02}" type="datetime1">
              <a:rPr lang="en-US">
                <a:solidFill>
                  <a:srgbClr val="D2D2D2">
                    <a:shade val="90000"/>
                  </a:srgbClr>
                </a:solidFill>
              </a:rPr>
              <a:pPr>
                <a:defRPr/>
              </a:pPr>
              <a:t>8/9/2020</a:t>
            </a:fld>
            <a:endParaRPr lang="en-US">
              <a:solidFill>
                <a:srgbClr val="D2D2D2">
                  <a:shade val="90000"/>
                </a:srgbClr>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5" name="Slide Number Placeholder 4"/>
          <p:cNvSpPr>
            <a:spLocks noGrp="1"/>
          </p:cNvSpPr>
          <p:nvPr>
            <p:ph type="sldNum" sz="quarter" idx="12"/>
          </p:nvPr>
        </p:nvSpPr>
        <p:spPr/>
        <p:txBody>
          <a:bodyPr/>
          <a:lstStyle>
            <a:lvl1pPr>
              <a:defRPr/>
            </a:lvl1pPr>
          </a:lstStyle>
          <a:p>
            <a:pPr>
              <a:defRPr/>
            </a:pPr>
            <a:fld id="{079EADAD-3F40-411B-A10C-E2C72F5E32CA}"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51660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9FF17D2-37A1-47AE-A7B9-71D78741D9FF}" type="datetime1">
              <a:rPr lang="en-US">
                <a:solidFill>
                  <a:srgbClr val="D2D2D2">
                    <a:shade val="90000"/>
                  </a:srgbClr>
                </a:solidFill>
              </a:rPr>
              <a:pPr>
                <a:defRPr/>
              </a:pPr>
              <a:t>8/9/2020</a:t>
            </a:fld>
            <a:endParaRPr lang="en-US">
              <a:solidFill>
                <a:srgbClr val="D2D2D2">
                  <a:shade val="90000"/>
                </a:srgbClr>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4" name="Slide Number Placeholder 3"/>
          <p:cNvSpPr>
            <a:spLocks noGrp="1"/>
          </p:cNvSpPr>
          <p:nvPr>
            <p:ph type="sldNum" sz="quarter" idx="12"/>
          </p:nvPr>
        </p:nvSpPr>
        <p:spPr/>
        <p:txBody>
          <a:bodyPr/>
          <a:lstStyle>
            <a:lvl1pPr>
              <a:defRPr/>
            </a:lvl1pPr>
          </a:lstStyle>
          <a:p>
            <a:pPr>
              <a:defRPr/>
            </a:pPr>
            <a:fld id="{A3497962-FA2C-4FB2-A327-1F0188156CF2}"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391596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3B783E26-33D1-488B-AD1C-F3720D97B1C5}" type="datetime1">
              <a:rPr lang="en-US">
                <a:solidFill>
                  <a:srgbClr val="D2D2D2">
                    <a:shade val="90000"/>
                  </a:srgbClr>
                </a:solidFill>
              </a:rPr>
              <a:pPr>
                <a:defRPr/>
              </a:pPr>
              <a:t>8/9/2020</a:t>
            </a:fld>
            <a:endParaRPr lang="en-US">
              <a:solidFill>
                <a:srgbClr val="D2D2D2">
                  <a:shade val="9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7" name="Slide Number Placeholder 6"/>
          <p:cNvSpPr>
            <a:spLocks noGrp="1"/>
          </p:cNvSpPr>
          <p:nvPr>
            <p:ph type="sldNum" sz="quarter" idx="12"/>
          </p:nvPr>
        </p:nvSpPr>
        <p:spPr/>
        <p:txBody>
          <a:bodyPr/>
          <a:lstStyle>
            <a:lvl1pPr>
              <a:defRPr/>
            </a:lvl1pPr>
          </a:lstStyle>
          <a:p>
            <a:pPr>
              <a:defRPr/>
            </a:pPr>
            <a:fld id="{B9CF6632-6A8A-4CCE-847A-44195D0FD5AC}"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368497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defTabSz="457200" fontAlgn="base">
              <a:spcBef>
                <a:spcPct val="0"/>
              </a:spcBef>
              <a:spcAft>
                <a:spcPct val="0"/>
              </a:spcAft>
              <a:defRPr/>
            </a:pPr>
            <a:endParaRPr lang="en-US">
              <a:solidFill>
                <a:prstClr val="white"/>
              </a:solidFill>
              <a:ea typeface="ＭＳ Ｐゴシック" pitchFamily="34" charset="-128"/>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defTabSz="457200" fontAlgn="base">
              <a:spcBef>
                <a:spcPct val="0"/>
              </a:spcBef>
              <a:spcAft>
                <a:spcPct val="0"/>
              </a:spcAft>
              <a:defRPr/>
            </a:pPr>
            <a:endParaRPr lang="en-US">
              <a:solidFill>
                <a:prstClr val="white"/>
              </a:solidFill>
              <a:ea typeface="ＭＳ Ｐゴシック" pitchFamily="34" charset="-128"/>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400CB0B6-CBDB-46A8-A6CC-327B163FC14C}" type="datetime1">
              <a:rPr lang="en-US">
                <a:solidFill>
                  <a:srgbClr val="D2D2D2">
                    <a:shade val="90000"/>
                  </a:srgbClr>
                </a:solidFill>
              </a:rPr>
              <a:pPr>
                <a:defRPr/>
              </a:pPr>
              <a:t>8/9/2020</a:t>
            </a:fld>
            <a:endParaRPr lang="en-US">
              <a:solidFill>
                <a:srgbClr val="D2D2D2">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endParaRPr lang="en-US">
              <a:solidFill>
                <a:srgbClr val="D2D2D2">
                  <a:shade val="90000"/>
                </a:srgbClr>
              </a:solidFill>
            </a:endParaRP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D57BD60-4F0E-4A9D-BE19-D1B358C42944}" type="slidenum">
              <a:rPr lang="en-US">
                <a:solidFill>
                  <a:srgbClr val="D2D2D2">
                    <a:shade val="90000"/>
                  </a:srgbClr>
                </a:solidFill>
              </a:rPr>
              <a:pPr>
                <a:defRPr/>
              </a:pPr>
              <a:t>‹#›</a:t>
            </a:fld>
            <a:endParaRPr lang="en-US">
              <a:solidFill>
                <a:srgbClr val="D2D2D2">
                  <a:shade val="90000"/>
                </a:srgbClr>
              </a:solidFill>
            </a:endParaRPr>
          </a:p>
        </p:txBody>
      </p:sp>
    </p:spTree>
    <p:extLst>
      <p:ext uri="{BB962C8B-B14F-4D97-AF65-F5344CB8AC3E}">
        <p14:creationId xmlns:p14="http://schemas.microsoft.com/office/powerpoint/2010/main" val="115644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defTabSz="457200" fontAlgn="base">
              <a:spcBef>
                <a:spcPct val="0"/>
              </a:spcBef>
              <a:spcAft>
                <a:spcPct val="0"/>
              </a:spcAft>
              <a:defRPr/>
            </a:pPr>
            <a:endParaRPr lang="en-US">
              <a:solidFill>
                <a:prstClr val="white"/>
              </a:solidFill>
              <a:ea typeface="ＭＳ Ｐゴシック" pitchFamily="34" charset="-128"/>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defTabSz="457200" fontAlgn="base">
              <a:spcBef>
                <a:spcPct val="0"/>
              </a:spcBef>
              <a:spcAft>
                <a:spcPct val="0"/>
              </a:spcAft>
              <a:defRPr/>
            </a:pPr>
            <a:endParaRPr lang="en-US">
              <a:solidFill>
                <a:prstClr val="white"/>
              </a:solidFill>
              <a:ea typeface="ＭＳ Ｐゴシック" pitchFamily="34" charset="-128"/>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defRPr>
            </a:lvl1pPr>
          </a:lstStyle>
          <a:p>
            <a:pPr defTabSz="457200" fontAlgn="base">
              <a:spcBef>
                <a:spcPct val="0"/>
              </a:spcBef>
              <a:spcAft>
                <a:spcPct val="0"/>
              </a:spcAft>
              <a:defRPr/>
            </a:pPr>
            <a:fld id="{44DA9265-04E8-4263-80A4-DF4E4B3A4811}" type="datetime1">
              <a:rPr lang="en-US">
                <a:solidFill>
                  <a:srgbClr val="D2D2D2">
                    <a:shade val="90000"/>
                  </a:srgbClr>
                </a:solidFill>
                <a:ea typeface="ＭＳ Ｐゴシック" pitchFamily="34" charset="-128"/>
              </a:rPr>
              <a:pPr defTabSz="457200" fontAlgn="base">
                <a:spcBef>
                  <a:spcPct val="0"/>
                </a:spcBef>
                <a:spcAft>
                  <a:spcPct val="0"/>
                </a:spcAft>
                <a:defRPr/>
              </a:pPr>
              <a:t>8/9/2020</a:t>
            </a:fld>
            <a:endParaRPr lang="en-US">
              <a:solidFill>
                <a:srgbClr val="D2D2D2">
                  <a:shade val="90000"/>
                </a:srgbClr>
              </a:solidFill>
              <a:ea typeface="ＭＳ Ｐゴシック" pitchFamily="34" charset="-128"/>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defRPr>
            </a:lvl1pPr>
          </a:lstStyle>
          <a:p>
            <a:pPr defTabSz="457200" fontAlgn="base">
              <a:spcBef>
                <a:spcPct val="0"/>
              </a:spcBef>
              <a:spcAft>
                <a:spcPct val="0"/>
              </a:spcAft>
              <a:defRPr/>
            </a:pPr>
            <a:endParaRPr lang="en-US">
              <a:solidFill>
                <a:srgbClr val="D2D2D2">
                  <a:shade val="90000"/>
                </a:srgbClr>
              </a:solidFill>
              <a:ea typeface="ＭＳ Ｐゴシック" pitchFamily="34" charset="-128"/>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pitchFamily="34" charset="0"/>
              </a:defRPr>
            </a:lvl1pPr>
          </a:lstStyle>
          <a:p>
            <a:pPr defTabSz="457200" fontAlgn="base">
              <a:spcBef>
                <a:spcPct val="0"/>
              </a:spcBef>
              <a:spcAft>
                <a:spcPct val="0"/>
              </a:spcAft>
              <a:defRPr/>
            </a:pPr>
            <a:fld id="{D58A3BB6-D454-46FF-8E71-1F78E1408C16}" type="slidenum">
              <a:rPr lang="en-US">
                <a:solidFill>
                  <a:srgbClr val="D2D2D2">
                    <a:shade val="90000"/>
                  </a:srgbClr>
                </a:solidFill>
                <a:ea typeface="ＭＳ Ｐゴシック" pitchFamily="34" charset="-128"/>
              </a:rPr>
              <a:pPr defTabSz="457200" fontAlgn="base">
                <a:spcBef>
                  <a:spcPct val="0"/>
                </a:spcBef>
                <a:spcAft>
                  <a:spcPct val="0"/>
                </a:spcAft>
                <a:defRPr/>
              </a:pPr>
              <a:t>‹#›</a:t>
            </a:fld>
            <a:endParaRPr lang="en-US">
              <a:solidFill>
                <a:srgbClr val="D2D2D2">
                  <a:shade val="90000"/>
                </a:srgbClr>
              </a:solidFill>
              <a:ea typeface="ＭＳ Ｐゴシック" pitchFamily="34" charset="-128"/>
            </a:endParaRPr>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defTabSz="457200" fontAlgn="base">
                <a:spcBef>
                  <a:spcPct val="0"/>
                </a:spcBef>
                <a:spcAft>
                  <a:spcPct val="0"/>
                </a:spcAft>
                <a:defRPr/>
              </a:pPr>
              <a:endParaRPr lang="en-US">
                <a:solidFill>
                  <a:prstClr val="white"/>
                </a:solidFill>
                <a:latin typeface="Arial" pitchFamily="34" charset="0"/>
                <a:ea typeface="ＭＳ Ｐゴシック" pitchFamily="34" charset="-128"/>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defTabSz="457200" fontAlgn="base">
                <a:spcBef>
                  <a:spcPct val="0"/>
                </a:spcBef>
                <a:spcAft>
                  <a:spcPct val="0"/>
                </a:spcAft>
                <a:defRPr/>
              </a:pPr>
              <a:endParaRPr lang="en-US">
                <a:solidFill>
                  <a:prstClr val="white"/>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96980865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Lucida Sans" pitchFamily="34" charset="0"/>
        </a:defRPr>
      </a:lvl2pPr>
      <a:lvl3pPr algn="l" rtl="0" eaLnBrk="0" fontAlgn="base" hangingPunct="0">
        <a:spcBef>
          <a:spcPct val="0"/>
        </a:spcBef>
        <a:spcAft>
          <a:spcPct val="0"/>
        </a:spcAft>
        <a:defRPr sz="5000">
          <a:solidFill>
            <a:schemeClr val="tx2"/>
          </a:solidFill>
          <a:latin typeface="Lucida Sans" pitchFamily="34" charset="0"/>
        </a:defRPr>
      </a:lvl3pPr>
      <a:lvl4pPr algn="l" rtl="0" eaLnBrk="0" fontAlgn="base" hangingPunct="0">
        <a:spcBef>
          <a:spcPct val="0"/>
        </a:spcBef>
        <a:spcAft>
          <a:spcPct val="0"/>
        </a:spcAft>
        <a:defRPr sz="5000">
          <a:solidFill>
            <a:schemeClr val="tx2"/>
          </a:solidFill>
          <a:latin typeface="Lucida Sans" pitchFamily="34" charset="0"/>
        </a:defRPr>
      </a:lvl4pPr>
      <a:lvl5pPr algn="l" rtl="0" eaLnBrk="0" fontAlgn="base" hangingPunct="0">
        <a:spcBef>
          <a:spcPct val="0"/>
        </a:spcBef>
        <a:spcAft>
          <a:spcPct val="0"/>
        </a:spcAft>
        <a:defRPr sz="5000">
          <a:solidFill>
            <a:schemeClr val="tx2"/>
          </a:solidFill>
          <a:latin typeface="Lucida Sans" pitchFamily="34" charset="0"/>
        </a:defRPr>
      </a:lvl5pPr>
      <a:lvl6pPr marL="457200" algn="l" rtl="0" fontAlgn="base">
        <a:spcBef>
          <a:spcPct val="0"/>
        </a:spcBef>
        <a:spcAft>
          <a:spcPct val="0"/>
        </a:spcAft>
        <a:defRPr sz="5000">
          <a:solidFill>
            <a:schemeClr val="tx2"/>
          </a:solidFill>
          <a:latin typeface="Lucida Sans" pitchFamily="34" charset="0"/>
        </a:defRPr>
      </a:lvl6pPr>
      <a:lvl7pPr marL="914400" algn="l" rtl="0" fontAlgn="base">
        <a:spcBef>
          <a:spcPct val="0"/>
        </a:spcBef>
        <a:spcAft>
          <a:spcPct val="0"/>
        </a:spcAft>
        <a:defRPr sz="5000">
          <a:solidFill>
            <a:schemeClr val="tx2"/>
          </a:solidFill>
          <a:latin typeface="Lucida Sans" pitchFamily="34" charset="0"/>
        </a:defRPr>
      </a:lvl7pPr>
      <a:lvl8pPr marL="1371600" algn="l" rtl="0" fontAlgn="base">
        <a:spcBef>
          <a:spcPct val="0"/>
        </a:spcBef>
        <a:spcAft>
          <a:spcPct val="0"/>
        </a:spcAft>
        <a:defRPr sz="5000">
          <a:solidFill>
            <a:schemeClr val="tx2"/>
          </a:solidFill>
          <a:latin typeface="Lucida Sans" pitchFamily="34" charset="0"/>
        </a:defRPr>
      </a:lvl8pPr>
      <a:lvl9pPr marL="1828800" algn="l" rtl="0" fontAlgn="base">
        <a:spcBef>
          <a:spcPct val="0"/>
        </a:spcBef>
        <a:spcAft>
          <a:spcPct val="0"/>
        </a:spcAft>
        <a:defRPr sz="5000">
          <a:solidFill>
            <a:schemeClr val="tx2"/>
          </a:solidFill>
          <a:latin typeface="Lucida Sans" pitchFamily="34" charset="0"/>
        </a:defRPr>
      </a:lvl9pPr>
    </p:titleStyle>
    <p:bodyStyle>
      <a:lvl1pPr marL="273050" indent="-273050" algn="l" rtl="0" eaLnBrk="0" fontAlgn="base" hangingPunct="0">
        <a:spcBef>
          <a:spcPct val="20000"/>
        </a:spcBef>
        <a:spcAft>
          <a:spcPct val="0"/>
        </a:spcAft>
        <a:buClr>
          <a:srgbClr val="9C007F"/>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9C007F"/>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68007F"/>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defTabSz="457200" fontAlgn="base">
              <a:spcBef>
                <a:spcPct val="0"/>
              </a:spcBef>
              <a:spcAft>
                <a:spcPct val="0"/>
              </a:spcAft>
              <a:defRPr/>
            </a:pPr>
            <a:fld id="{44DA9265-04E8-4263-80A4-DF4E4B3A4811}" type="datetime1">
              <a:rPr lang="en-US" smtClean="0">
                <a:solidFill>
                  <a:srgbClr val="D2D2D2">
                    <a:shade val="90000"/>
                  </a:srgbClr>
                </a:solidFill>
                <a:ea typeface="ＭＳ Ｐゴシック" pitchFamily="34" charset="-128"/>
              </a:rPr>
              <a:pPr defTabSz="457200" fontAlgn="base">
                <a:spcBef>
                  <a:spcPct val="0"/>
                </a:spcBef>
                <a:spcAft>
                  <a:spcPct val="0"/>
                </a:spcAft>
                <a:defRPr/>
              </a:pPr>
              <a:t>8/9/2020</a:t>
            </a:fld>
            <a:endParaRPr lang="en-US">
              <a:solidFill>
                <a:srgbClr val="D2D2D2">
                  <a:shade val="90000"/>
                </a:srgbClr>
              </a:solidFill>
              <a:ea typeface="ＭＳ Ｐゴシック" pitchFamily="34" charset="-128"/>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defTabSz="457200" fontAlgn="base">
              <a:spcBef>
                <a:spcPct val="0"/>
              </a:spcBef>
              <a:spcAft>
                <a:spcPct val="0"/>
              </a:spcAft>
              <a:defRPr/>
            </a:pPr>
            <a:endParaRPr lang="en-US">
              <a:solidFill>
                <a:srgbClr val="D2D2D2">
                  <a:shade val="90000"/>
                </a:srgbClr>
              </a:solidFill>
              <a:ea typeface="ＭＳ Ｐゴシック" pitchFamily="34" charset="-128"/>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defTabSz="457200" fontAlgn="base">
              <a:spcBef>
                <a:spcPct val="0"/>
              </a:spcBef>
              <a:spcAft>
                <a:spcPct val="0"/>
              </a:spcAft>
              <a:defRPr/>
            </a:pPr>
            <a:fld id="{D58A3BB6-D454-46FF-8E71-1F78E1408C16}" type="slidenum">
              <a:rPr lang="en-US" smtClean="0">
                <a:solidFill>
                  <a:srgbClr val="D2D2D2">
                    <a:shade val="90000"/>
                  </a:srgbClr>
                </a:solidFill>
                <a:ea typeface="ＭＳ Ｐゴシック" pitchFamily="34" charset="-128"/>
              </a:rPr>
              <a:pPr defTabSz="457200" fontAlgn="base">
                <a:spcBef>
                  <a:spcPct val="0"/>
                </a:spcBef>
                <a:spcAft>
                  <a:spcPct val="0"/>
                </a:spcAft>
                <a:defRPr/>
              </a:pPr>
              <a:t>‹#›</a:t>
            </a:fld>
            <a:endParaRPr lang="en-US">
              <a:solidFill>
                <a:srgbClr val="D2D2D2">
                  <a:shade val="90000"/>
                </a:srgbClr>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4 Conector recto"/>
          <p:cNvCxnSpPr/>
          <p:nvPr/>
        </p:nvCxnSpPr>
        <p:spPr>
          <a:xfrm flipH="1" flipV="1">
            <a:off x="714350" y="6457960"/>
            <a:ext cx="6905650" cy="1904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0143327-9D38-4589-AFE9-E6C3D2A03B87}"/>
              </a:ext>
            </a:extLst>
          </p:cNvPr>
          <p:cNvSpPr txBox="1">
            <a:spLocks/>
          </p:cNvSpPr>
          <p:nvPr/>
        </p:nvSpPr>
        <p:spPr bwMode="auto">
          <a:xfrm>
            <a:off x="304800" y="247640"/>
            <a:ext cx="8534400" cy="5924560"/>
          </a:xfrm>
          <a:prstGeom prst="rect">
            <a:avLst/>
          </a:prstGeom>
          <a:noFill/>
          <a:ln>
            <a:noFill/>
          </a:ln>
          <a:effectLst>
            <a:outerShdw blurRad="50800" dist="38100" dir="2700000" rotWithShape="0">
              <a:srgbClr val="808080">
                <a:alpha val="42998"/>
              </a:srgbClr>
            </a:outerShdw>
          </a:effectLst>
        </p:spPr>
        <p:txBody>
          <a:bodyPr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34" charset="-128"/>
              </a:defRPr>
            </a:lvl9pPr>
          </a:lstStyle>
          <a:p>
            <a:pPr lvl="0" algn="ctr" defTabSz="457200" eaLnBrk="1" fontAlgn="base" hangingPunct="1">
              <a:spcBef>
                <a:spcPct val="0"/>
              </a:spcBef>
              <a:spcAft>
                <a:spcPct val="0"/>
              </a:spcAft>
              <a:defRPr/>
            </a:pPr>
            <a:r>
              <a:rPr lang="en-US" sz="3000" b="1" dirty="0">
                <a:solidFill>
                  <a:srgbClr val="FFFF00"/>
                </a:solidFill>
                <a:latin typeface="Arial Narrow" panose="020B0606020202030204" pitchFamily="34" charset="0"/>
                <a:ea typeface="+mn-ea"/>
              </a:rPr>
              <a:t>MACROECONOMIC DETERMINANTS OF EMIGRATION FROM UGANDA</a:t>
            </a:r>
          </a:p>
          <a:p>
            <a:pPr lvl="0" algn="ctr" defTabSz="457200" eaLnBrk="1" fontAlgn="base" hangingPunct="1">
              <a:spcBef>
                <a:spcPct val="0"/>
              </a:spcBef>
              <a:spcAft>
                <a:spcPct val="0"/>
              </a:spcAft>
              <a:defRPr/>
            </a:pPr>
            <a:endParaRPr lang="en-US" sz="2500" b="1" dirty="0">
              <a:solidFill>
                <a:srgbClr val="FFFF00"/>
              </a:solidFill>
              <a:latin typeface="Georgia" panose="02040502050405020303" pitchFamily="18" charset="0"/>
              <a:ea typeface="+mn-ea"/>
            </a:endParaRPr>
          </a:p>
          <a:p>
            <a:pPr lvl="0" algn="ctr" defTabSz="457200" eaLnBrk="1" fontAlgn="base" hangingPunct="1">
              <a:spcBef>
                <a:spcPct val="0"/>
              </a:spcBef>
              <a:spcAft>
                <a:spcPct val="0"/>
              </a:spcAft>
              <a:defRPr/>
            </a:pPr>
            <a:endParaRPr lang="en-US" sz="2500" b="1" dirty="0">
              <a:solidFill>
                <a:srgbClr val="FFFF00"/>
              </a:solidFill>
              <a:latin typeface="Georgia" panose="02040502050405020303" pitchFamily="18" charset="0"/>
              <a:ea typeface="+mn-ea"/>
            </a:endParaRPr>
          </a:p>
          <a:p>
            <a:pPr lvl="0" algn="ctr" defTabSz="457200" eaLnBrk="1" fontAlgn="base" hangingPunct="1">
              <a:spcBef>
                <a:spcPct val="0"/>
              </a:spcBef>
              <a:spcAft>
                <a:spcPct val="0"/>
              </a:spcAft>
              <a:defRPr/>
            </a:pPr>
            <a:endParaRPr lang="en-US" sz="2500" b="1" dirty="0">
              <a:solidFill>
                <a:srgbClr val="FFFF00"/>
              </a:solidFill>
              <a:latin typeface="Georgia" panose="02040502050405020303" pitchFamily="18" charset="0"/>
              <a:ea typeface="+mn-ea"/>
            </a:endParaRPr>
          </a:p>
          <a:p>
            <a:pPr lvl="0" algn="ctr" defTabSz="457200" eaLnBrk="1" fontAlgn="base" hangingPunct="1">
              <a:spcBef>
                <a:spcPct val="0"/>
              </a:spcBef>
              <a:spcAft>
                <a:spcPct val="0"/>
              </a:spcAft>
              <a:defRPr/>
            </a:pPr>
            <a:r>
              <a:rPr lang="en-US" sz="2500" b="1" dirty="0">
                <a:solidFill>
                  <a:srgbClr val="FFFF00"/>
                </a:solidFill>
                <a:latin typeface="Georgia" panose="02040502050405020303" pitchFamily="18" charset="0"/>
                <a:ea typeface="+mn-ea"/>
              </a:rPr>
              <a:t>							MUHAME Alon</a:t>
            </a:r>
          </a:p>
          <a:p>
            <a:pPr lvl="0" algn="ctr" defTabSz="457200" eaLnBrk="1" fontAlgn="base" hangingPunct="1">
              <a:spcBef>
                <a:spcPct val="0"/>
              </a:spcBef>
              <a:spcAft>
                <a:spcPct val="0"/>
              </a:spcAft>
              <a:defRPr/>
            </a:pPr>
            <a:r>
              <a:rPr lang="en-US" sz="2500" b="1" dirty="0">
                <a:solidFill>
                  <a:srgbClr val="FFFF00"/>
                </a:solidFill>
                <a:latin typeface="Georgia" panose="02040502050405020303" pitchFamily="18" charset="0"/>
                <a:ea typeface="+mn-ea"/>
              </a:rPr>
              <a:t>									Msc. QE, 2017/2020</a:t>
            </a:r>
          </a:p>
          <a:p>
            <a:pPr lvl="0" algn="ctr" defTabSz="457200" eaLnBrk="1" fontAlgn="base" hangingPunct="1">
              <a:spcBef>
                <a:spcPct val="0"/>
              </a:spcBef>
              <a:spcAft>
                <a:spcPct val="0"/>
              </a:spcAft>
              <a:defRPr/>
            </a:pPr>
            <a:r>
              <a:rPr lang="en-US" sz="2500" b="1" dirty="0">
                <a:solidFill>
                  <a:srgbClr val="FFFF00"/>
                </a:solidFill>
                <a:latin typeface="Georgia" panose="02040502050405020303" pitchFamily="18" charset="0"/>
                <a:ea typeface="+mn-ea"/>
              </a:rPr>
              <a:t>                                           May , 2020</a:t>
            </a:r>
          </a:p>
        </p:txBody>
      </p:sp>
    </p:spTree>
    <p:extLst>
      <p:ext uri="{BB962C8B-B14F-4D97-AF65-F5344CB8AC3E}">
        <p14:creationId xmlns:p14="http://schemas.microsoft.com/office/powerpoint/2010/main" val="376995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3073-FD70-412E-B4FD-18F852689AFF}"/>
              </a:ext>
            </a:extLst>
          </p:cNvPr>
          <p:cNvSpPr>
            <a:spLocks noGrp="1"/>
          </p:cNvSpPr>
          <p:nvPr>
            <p:ph type="title"/>
          </p:nvPr>
        </p:nvSpPr>
        <p:spPr/>
        <p:txBody>
          <a:bodyPr>
            <a:normAutofit/>
          </a:bodyPr>
          <a:lstStyle/>
          <a:p>
            <a:r>
              <a:rPr lang="en-US" dirty="0">
                <a:latin typeface="Arial Narrow" panose="020B0606020202030204" pitchFamily="34" charset="0"/>
              </a:rPr>
              <a:t> Emigrants and Immigrants Data / Meaning</a:t>
            </a:r>
          </a:p>
        </p:txBody>
      </p:sp>
      <p:sp>
        <p:nvSpPr>
          <p:cNvPr id="3" name="Content Placeholder 2">
            <a:extLst>
              <a:ext uri="{FF2B5EF4-FFF2-40B4-BE49-F238E27FC236}">
                <a16:creationId xmlns:a16="http://schemas.microsoft.com/office/drawing/2014/main" id="{2DE5935B-B7D7-40E8-BB73-81E408ACC4E5}"/>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The United Nations (1998) defines a migrant as “any person that changes his or her country of usual residence”</a:t>
            </a:r>
          </a:p>
          <a:p>
            <a:r>
              <a:rPr lang="en-US" dirty="0">
                <a:latin typeface="Times New Roman" panose="02020603050405020304" pitchFamily="18" charset="0"/>
                <a:ea typeface="Times New Roman" panose="02020603050405020304" pitchFamily="18" charset="0"/>
              </a:rPr>
              <a:t>Emigration is usually defined as a change of usual residence to a different country</a:t>
            </a:r>
          </a:p>
          <a:p>
            <a:r>
              <a:rPr lang="en-US" dirty="0">
                <a:latin typeface="Times New Roman" panose="02020603050405020304" pitchFamily="18" charset="0"/>
                <a:ea typeface="Times New Roman" panose="02020603050405020304" pitchFamily="18" charset="0"/>
              </a:rPr>
              <a:t>Countries employ a wide range of tools to record emigrants &amp; immigrants;  </a:t>
            </a:r>
          </a:p>
          <a:p>
            <a:pPr>
              <a:buFontTx/>
              <a:buChar char="-"/>
            </a:pPr>
            <a:r>
              <a:rPr lang="en-US" dirty="0">
                <a:latin typeface="Times New Roman" panose="02020603050405020304" pitchFamily="18" charset="0"/>
                <a:ea typeface="Times New Roman" panose="02020603050405020304" pitchFamily="18" charset="0"/>
              </a:rPr>
              <a:t>population censuses, </a:t>
            </a:r>
          </a:p>
          <a:p>
            <a:pPr>
              <a:buFontTx/>
              <a:buChar char="-"/>
            </a:pPr>
            <a:r>
              <a:rPr lang="en-US" dirty="0">
                <a:latin typeface="Times New Roman" panose="02020603050405020304" pitchFamily="18" charset="0"/>
                <a:ea typeface="Times New Roman" panose="02020603050405020304" pitchFamily="18" charset="0"/>
              </a:rPr>
              <a:t>population registers and registers of foreigners, </a:t>
            </a:r>
          </a:p>
          <a:p>
            <a:pPr>
              <a:buFontTx/>
              <a:buChar char="-"/>
            </a:pPr>
            <a:r>
              <a:rPr lang="en-US" dirty="0">
                <a:latin typeface="Times New Roman" panose="02020603050405020304" pitchFamily="18" charset="0"/>
                <a:ea typeface="Times New Roman" panose="02020603050405020304" pitchFamily="18" charset="0"/>
              </a:rPr>
              <a:t>border statistics, </a:t>
            </a:r>
          </a:p>
          <a:p>
            <a:pPr>
              <a:buFontTx/>
              <a:buChar char="-"/>
            </a:pPr>
            <a:r>
              <a:rPr lang="en-US" dirty="0">
                <a:latin typeface="Times New Roman" panose="02020603050405020304" pitchFamily="18" charset="0"/>
                <a:ea typeface="Times New Roman" panose="02020603050405020304" pitchFamily="18" charset="0"/>
              </a:rPr>
              <a:t>worker and residence permit</a:t>
            </a:r>
            <a:endParaRPr lang="en-US" dirty="0"/>
          </a:p>
        </p:txBody>
      </p:sp>
    </p:spTree>
    <p:extLst>
      <p:ext uri="{BB962C8B-B14F-4D97-AF65-F5344CB8AC3E}">
        <p14:creationId xmlns:p14="http://schemas.microsoft.com/office/powerpoint/2010/main" val="289286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143000"/>
            <a:ext cx="8229600" cy="609600"/>
          </a:xfrm>
        </p:spPr>
        <p:txBody>
          <a:bodyPr>
            <a:normAutofit/>
          </a:bodyPr>
          <a:lstStyle/>
          <a:p>
            <a:r>
              <a:rPr lang="en-US" sz="2800" dirty="0">
                <a:latin typeface="Arial Narrow" panose="020B0606020202030204" pitchFamily="34" charset="0"/>
              </a:rPr>
              <a:t>Theories of Migration;</a:t>
            </a:r>
          </a:p>
        </p:txBody>
      </p:sp>
      <p:sp>
        <p:nvSpPr>
          <p:cNvPr id="8" name="Rectangle 7"/>
          <p:cNvSpPr/>
          <p:nvPr/>
        </p:nvSpPr>
        <p:spPr>
          <a:xfrm>
            <a:off x="152400" y="4114800"/>
            <a:ext cx="8991600" cy="2062103"/>
          </a:xfrm>
          <a:prstGeom prst="rect">
            <a:avLst/>
          </a:prstGeom>
        </p:spPr>
        <p:txBody>
          <a:bodyPr wrap="square">
            <a:spAutoFit/>
          </a:bodyPr>
          <a:lstStyle/>
          <a:p>
            <a:pPr algn="ctr"/>
            <a:r>
              <a:rPr lang="en-US" sz="3200" b="1" dirty="0">
                <a:solidFill>
                  <a:schemeClr val="bg1"/>
                </a:solidFill>
              </a:rPr>
              <a:t>“So I prophesied as he commanded me, and breath entered them; they came to life and stood up on their feet - a vast army.” </a:t>
            </a:r>
          </a:p>
          <a:p>
            <a:pPr algn="ctr"/>
            <a:r>
              <a:rPr lang="en-US" sz="3200" b="1" dirty="0">
                <a:solidFill>
                  <a:schemeClr val="bg1"/>
                </a:solidFill>
              </a:rPr>
              <a:t>                        (Ezekiel 37:10)</a:t>
            </a:r>
          </a:p>
        </p:txBody>
      </p:sp>
      <p:sp>
        <p:nvSpPr>
          <p:cNvPr id="3" name="Content Placeholder 2"/>
          <p:cNvSpPr>
            <a:spLocks noGrp="1"/>
          </p:cNvSpPr>
          <p:nvPr>
            <p:ph idx="1"/>
          </p:nvPr>
        </p:nvSpPr>
        <p:spPr>
          <a:xfrm>
            <a:off x="266699" y="1617822"/>
            <a:ext cx="8877301" cy="5087778"/>
          </a:xfrm>
        </p:spPr>
        <p:txBody>
          <a:bodyPr>
            <a:normAutofit fontScale="92500" lnSpcReduction="10000"/>
          </a:bodyPr>
          <a:lstStyle/>
          <a:p>
            <a:pPr>
              <a:lnSpc>
                <a:spcPct val="150000"/>
              </a:lnSpc>
              <a:buFont typeface="Wingdings" panose="05000000000000000000" pitchFamily="2" charset="2"/>
              <a:buChar char="Ø"/>
            </a:pPr>
            <a:r>
              <a:rPr lang="en-US" dirty="0"/>
              <a:t>Classical Economics theory of migration-  views migration as intention for maximization of individuals’ income. </a:t>
            </a:r>
          </a:p>
          <a:p>
            <a:pPr>
              <a:lnSpc>
                <a:spcPct val="150000"/>
              </a:lnSpc>
              <a:buFont typeface="Wingdings" panose="05000000000000000000" pitchFamily="2" charset="2"/>
              <a:buChar char="Ø"/>
            </a:pPr>
            <a:r>
              <a:rPr lang="en-US" dirty="0"/>
              <a:t>Lee’s Push-Pull Theory – Push factors such e.g., poverty</a:t>
            </a:r>
          </a:p>
          <a:p>
            <a:pPr>
              <a:lnSpc>
                <a:spcPct val="150000"/>
              </a:lnSpc>
              <a:buFont typeface="Wingdings" panose="05000000000000000000" pitchFamily="2" charset="2"/>
              <a:buChar char="Ø"/>
            </a:pPr>
            <a:r>
              <a:rPr lang="en-US" dirty="0"/>
              <a:t>NELM –  Intnl migration takes place not only due to situations in the labor market but also other markets like unemployment insurance markets or capital markets </a:t>
            </a:r>
          </a:p>
          <a:p>
            <a:pPr>
              <a:lnSpc>
                <a:spcPct val="150000"/>
              </a:lnSpc>
              <a:buFont typeface="Wingdings" panose="05000000000000000000" pitchFamily="2" charset="2"/>
              <a:buChar char="Ø"/>
            </a:pPr>
            <a:r>
              <a:rPr lang="en-US" dirty="0"/>
              <a:t>Dual labor market theory –  Labor m’kt structural changes cause migration</a:t>
            </a:r>
          </a:p>
          <a:p>
            <a:pPr>
              <a:lnSpc>
                <a:spcPct val="150000"/>
              </a:lnSpc>
              <a:buFont typeface="Wingdings" panose="05000000000000000000" pitchFamily="2" charset="2"/>
              <a:buChar char="Ø"/>
            </a:pPr>
            <a:r>
              <a:rPr lang="en-US" dirty="0"/>
              <a:t>World systems theory – Focus is on Supply side </a:t>
            </a:r>
          </a:p>
          <a:p>
            <a:pPr>
              <a:lnSpc>
                <a:spcPct val="150000"/>
              </a:lnSpc>
              <a:buFont typeface="Wingdings" panose="05000000000000000000" pitchFamily="2" charset="2"/>
              <a:buChar char="Ø"/>
            </a:pPr>
            <a:r>
              <a:rPr lang="en-US" dirty="0"/>
              <a:t>Networks Concepts Theory – e.g Kinships, friendships </a:t>
            </a:r>
          </a:p>
        </p:txBody>
      </p:sp>
      <p:cxnSp>
        <p:nvCxnSpPr>
          <p:cNvPr id="5" name="4 Conector recto"/>
          <p:cNvCxnSpPr/>
          <p:nvPr/>
        </p:nvCxnSpPr>
        <p:spPr>
          <a:xfrm flipH="1" flipV="1">
            <a:off x="838200" y="6705600"/>
            <a:ext cx="7086598" cy="470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AEEAF54-A871-419C-BEE7-19857DC6E6E1}"/>
              </a:ext>
            </a:extLst>
          </p:cNvPr>
          <p:cNvSpPr txBox="1">
            <a:spLocks/>
          </p:cNvSpPr>
          <p:nvPr/>
        </p:nvSpPr>
        <p:spPr>
          <a:xfrm>
            <a:off x="434926" y="533400"/>
            <a:ext cx="8229600" cy="609600"/>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dirty="0">
                <a:latin typeface="Arial Narrow" panose="020B0606020202030204" pitchFamily="34" charset="0"/>
              </a:rPr>
              <a:t>Literature Review – Theoretical Approach</a:t>
            </a:r>
          </a:p>
        </p:txBody>
      </p:sp>
    </p:spTree>
    <p:extLst>
      <p:ext uri="{BB962C8B-B14F-4D97-AF65-F5344CB8AC3E}">
        <p14:creationId xmlns:p14="http://schemas.microsoft.com/office/powerpoint/2010/main" val="185183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4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4500"/>
                                        <p:tgtEl>
                                          <p:spTgt spid="8">
                                            <p:txEl>
                                              <p:pRg st="1" end="1"/>
                                            </p:txEl>
                                          </p:spTgt>
                                        </p:tgtEl>
                                      </p:cBhvr>
                                    </p:animEffect>
                                  </p:childTnLst>
                                </p:cTn>
                              </p:par>
                            </p:childTnLst>
                          </p:cTn>
                        </p:par>
                        <p:par>
                          <p:cTn id="11" fill="hold">
                            <p:stCondLst>
                              <p:cond delay="4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4620"/>
            <a:ext cx="8229600" cy="508379"/>
          </a:xfrm>
        </p:spPr>
        <p:txBody>
          <a:bodyPr>
            <a:normAutofit fontScale="90000"/>
          </a:bodyPr>
          <a:lstStyle/>
          <a:p>
            <a:pPr algn="ctr"/>
            <a:r>
              <a:rPr lang="en-US" dirty="0">
                <a:latin typeface="Arial Narrow" panose="020B0606020202030204" pitchFamily="34" charset="0"/>
              </a:rPr>
              <a:t>Literature Review – Empirical Approach</a:t>
            </a:r>
            <a:br>
              <a:rPr lang="en-US" dirty="0">
                <a:latin typeface="Arial Narrow" panose="020B0606020202030204" pitchFamily="34" charset="0"/>
              </a:rPr>
            </a:br>
            <a:endParaRPr lang="en-US" b="1" dirty="0"/>
          </a:p>
        </p:txBody>
      </p:sp>
      <p:sp>
        <p:nvSpPr>
          <p:cNvPr id="3" name="Content Placeholder 2"/>
          <p:cNvSpPr>
            <a:spLocks noGrp="1"/>
          </p:cNvSpPr>
          <p:nvPr>
            <p:ph idx="1"/>
          </p:nvPr>
        </p:nvSpPr>
        <p:spPr>
          <a:xfrm>
            <a:off x="304800" y="990600"/>
            <a:ext cx="8763000" cy="5486400"/>
          </a:xfrm>
        </p:spPr>
        <p:txBody>
          <a:bodyPr>
            <a:normAutofit/>
          </a:bodyPr>
          <a:lstStyle/>
          <a:p>
            <a:endParaRPr lang="en-US" dirty="0"/>
          </a:p>
        </p:txBody>
      </p:sp>
      <p:cxnSp>
        <p:nvCxnSpPr>
          <p:cNvPr id="4" name="4 Conector recto"/>
          <p:cNvCxnSpPr/>
          <p:nvPr/>
        </p:nvCxnSpPr>
        <p:spPr>
          <a:xfrm flipH="1" flipV="1">
            <a:off x="685802" y="6172200"/>
            <a:ext cx="7093422" cy="51179"/>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4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2176"/>
            <a:ext cx="8458200" cy="257024"/>
          </a:xfrm>
        </p:spPr>
        <p:txBody>
          <a:bodyPr>
            <a:normAutofit fontScale="90000"/>
          </a:bodyPr>
          <a:lstStyle/>
          <a:p>
            <a:pPr algn="ctr"/>
            <a:r>
              <a:rPr lang="en-US" sz="3600" dirty="0">
                <a:latin typeface="Arial Narrow" panose="020B0606020202030204" pitchFamily="34" charset="0"/>
              </a:rPr>
              <a:t>Methodology, Model Specification, Estimation, Data  &amp; Diagnosis</a:t>
            </a:r>
            <a:br>
              <a:rPr lang="en-US" sz="3600" dirty="0">
                <a:latin typeface="Arial Narrow" panose="020B0606020202030204" pitchFamily="34" charset="0"/>
              </a:rPr>
            </a:br>
            <a:endParaRPr lang="en-US" sz="3600" b="1" dirty="0">
              <a:latin typeface="Arial Narrow" panose="020B0606020202030204" pitchFamily="34" charset="0"/>
            </a:endParaRPr>
          </a:p>
        </p:txBody>
      </p:sp>
      <p:sp>
        <p:nvSpPr>
          <p:cNvPr id="3" name="Content Placeholder 2"/>
          <p:cNvSpPr>
            <a:spLocks noGrp="1"/>
          </p:cNvSpPr>
          <p:nvPr>
            <p:ph idx="1"/>
          </p:nvPr>
        </p:nvSpPr>
        <p:spPr>
          <a:xfrm>
            <a:off x="337457" y="1348846"/>
            <a:ext cx="8839200" cy="512815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GRAVITY MODEL: EMPIRICAL SPECIFICATION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cxnSp>
        <p:nvCxnSpPr>
          <p:cNvPr id="4" name="4 Conector recto"/>
          <p:cNvCxnSpPr/>
          <p:nvPr/>
        </p:nvCxnSpPr>
        <p:spPr>
          <a:xfrm flipH="1">
            <a:off x="685802" y="6172200"/>
            <a:ext cx="7086598" cy="2502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CBB16A21-B742-4920-A1E1-B2B6C4917AFB}"/>
              </a:ext>
            </a:extLst>
          </p:cNvPr>
          <p:cNvSpPr txBox="1">
            <a:spLocks/>
          </p:cNvSpPr>
          <p:nvPr/>
        </p:nvSpPr>
        <p:spPr>
          <a:xfrm>
            <a:off x="685802" y="1091822"/>
            <a:ext cx="4876798" cy="508378"/>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en-US" sz="3600" b="1" dirty="0">
              <a:latin typeface="Arial Narrow" panose="020B0606020202030204" pitchFamily="34" charset="0"/>
            </a:endParaRPr>
          </a:p>
        </p:txBody>
      </p:sp>
    </p:spTree>
    <p:extLst>
      <p:ext uri="{BB962C8B-B14F-4D97-AF65-F5344CB8AC3E}">
        <p14:creationId xmlns:p14="http://schemas.microsoft.com/office/powerpoint/2010/main" val="79873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B368-5D74-4AAD-A5FF-2C364B11DEFD}"/>
              </a:ext>
            </a:extLst>
          </p:cNvPr>
          <p:cNvSpPr>
            <a:spLocks noGrp="1"/>
          </p:cNvSpPr>
          <p:nvPr>
            <p:ph type="title"/>
          </p:nvPr>
        </p:nvSpPr>
        <p:spPr/>
        <p:txBody>
          <a:bodyPr>
            <a:normAutofit/>
          </a:bodyPr>
          <a:lstStyle/>
          <a:p>
            <a:r>
              <a:rPr lang="en-US" sz="3000" b="1" dirty="0">
                <a:latin typeface="Arial Narrow" panose="020B0606020202030204" pitchFamily="34" charset="0"/>
              </a:rPr>
              <a:t>DATA</a:t>
            </a:r>
          </a:p>
        </p:txBody>
      </p:sp>
      <p:sp>
        <p:nvSpPr>
          <p:cNvPr id="3" name="Content Placeholder 2">
            <a:extLst>
              <a:ext uri="{FF2B5EF4-FFF2-40B4-BE49-F238E27FC236}">
                <a16:creationId xmlns:a16="http://schemas.microsoft.com/office/drawing/2014/main" id="{C99FB4D0-B704-4414-9775-3E24D046C53A}"/>
              </a:ext>
            </a:extLst>
          </p:cNvPr>
          <p:cNvSpPr>
            <a:spLocks noGrp="1"/>
          </p:cNvSpPr>
          <p:nvPr>
            <p:ph idx="1"/>
          </p:nvPr>
        </p:nvSpPr>
        <p:spPr/>
        <p:txBody>
          <a:bodyPr/>
          <a:lstStyle/>
          <a:p>
            <a:endParaRPr lang="en-US" dirty="0"/>
          </a:p>
          <a:p>
            <a:endParaRPr lang="en-US" dirty="0"/>
          </a:p>
          <a:p>
            <a:endParaRPr lang="en-US" dirty="0"/>
          </a:p>
          <a:p>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8651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4D6E-93F2-4B6B-B80B-C50E717876C8}"/>
              </a:ext>
            </a:extLst>
          </p:cNvPr>
          <p:cNvSpPr>
            <a:spLocks noGrp="1"/>
          </p:cNvSpPr>
          <p:nvPr>
            <p:ph type="title"/>
          </p:nvPr>
        </p:nvSpPr>
        <p:spPr/>
        <p:txBody>
          <a:bodyPr>
            <a:normAutofit/>
          </a:bodyPr>
          <a:lstStyle/>
          <a:p>
            <a:r>
              <a:rPr lang="en-US" sz="3000" b="1" dirty="0">
                <a:latin typeface="Arial Narrow" panose="020B0606020202030204" pitchFamily="34" charset="0"/>
                <a:cs typeface="Times New Roman" panose="02020603050405020304" pitchFamily="18" charset="0"/>
              </a:rPr>
              <a:t>ESTIMATION RESULTS</a:t>
            </a:r>
          </a:p>
        </p:txBody>
      </p:sp>
      <p:sp>
        <p:nvSpPr>
          <p:cNvPr id="3" name="Content Placeholder 2">
            <a:extLst>
              <a:ext uri="{FF2B5EF4-FFF2-40B4-BE49-F238E27FC236}">
                <a16:creationId xmlns:a16="http://schemas.microsoft.com/office/drawing/2014/main" id="{BFD4A356-7B9F-49F7-A63A-FB491B80C4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3109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3400"/>
            <a:ext cx="8534400" cy="533400"/>
          </a:xfrm>
        </p:spPr>
        <p:txBody>
          <a:bodyPr>
            <a:normAutofit fontScale="90000"/>
          </a:bodyPr>
          <a:lstStyle/>
          <a:p>
            <a:pPr algn="ctr"/>
            <a:r>
              <a:rPr lang="en-US" sz="3600" b="1" dirty="0">
                <a:latin typeface="Arial Narrow" panose="020B0606020202030204" pitchFamily="34" charset="0"/>
              </a:rPr>
              <a:t>Results and Discussions</a:t>
            </a:r>
          </a:p>
        </p:txBody>
      </p:sp>
      <p:sp>
        <p:nvSpPr>
          <p:cNvPr id="3" name="Content Placeholder 2"/>
          <p:cNvSpPr>
            <a:spLocks noGrp="1"/>
          </p:cNvSpPr>
          <p:nvPr>
            <p:ph idx="1"/>
          </p:nvPr>
        </p:nvSpPr>
        <p:spPr>
          <a:xfrm>
            <a:off x="304800" y="1066800"/>
            <a:ext cx="8610600" cy="5410200"/>
          </a:xfrm>
        </p:spPr>
        <p:txBody>
          <a:bodyPr>
            <a:normAutofit/>
          </a:bodyPr>
          <a:lstStyle/>
          <a:p>
            <a:r>
              <a:rPr lang="en-US" sz="2500" b="1" dirty="0">
                <a:latin typeface="Times New Roman" panose="02020603050405020304" pitchFamily="18" charset="0"/>
                <a:cs typeface="Times New Roman" panose="02020603050405020304" pitchFamily="18" charset="0"/>
              </a:rPr>
              <a:t>MAIN FINDINGS: </a:t>
            </a:r>
          </a:p>
        </p:txBody>
      </p:sp>
      <p:cxnSp>
        <p:nvCxnSpPr>
          <p:cNvPr id="4" name="4 Conector recto"/>
          <p:cNvCxnSpPr/>
          <p:nvPr/>
        </p:nvCxnSpPr>
        <p:spPr>
          <a:xfrm flipH="1" flipV="1">
            <a:off x="714350" y="6457960"/>
            <a:ext cx="6905650" cy="1904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2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AB96-0D6D-4321-9C49-6E4105B6AB75}"/>
              </a:ext>
            </a:extLst>
          </p:cNvPr>
          <p:cNvSpPr>
            <a:spLocks noGrp="1"/>
          </p:cNvSpPr>
          <p:nvPr>
            <p:ph type="title"/>
          </p:nvPr>
        </p:nvSpPr>
        <p:spPr/>
        <p:txBody>
          <a:bodyPr>
            <a:normAutofit/>
          </a:bodyPr>
          <a:lstStyle/>
          <a:p>
            <a:r>
              <a:rPr lang="en-US" sz="3000" b="1" dirty="0">
                <a:latin typeface="Arial Narrow" panose="020B0606020202030204" pitchFamily="34" charset="0"/>
                <a:cs typeface="Times New Roman" panose="02020603050405020304" pitchFamily="18" charset="0"/>
              </a:rPr>
              <a:t>ROBUSTNESS CHECKS</a:t>
            </a:r>
          </a:p>
        </p:txBody>
      </p:sp>
      <p:sp>
        <p:nvSpPr>
          <p:cNvPr id="3" name="Content Placeholder 2">
            <a:extLst>
              <a:ext uri="{FF2B5EF4-FFF2-40B4-BE49-F238E27FC236}">
                <a16:creationId xmlns:a16="http://schemas.microsoft.com/office/drawing/2014/main" id="{EF28AFA7-C318-4280-AF26-913E05D9DA6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9231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381000"/>
            <a:ext cx="8458200" cy="990600"/>
          </a:xfrm>
        </p:spPr>
        <p:txBody>
          <a:bodyPr>
            <a:normAutofit fontScale="90000"/>
          </a:bodyPr>
          <a:lstStyle/>
          <a:p>
            <a:r>
              <a:rPr lang="en-US" sz="3000" b="1" dirty="0">
                <a:latin typeface="Arial Narrow" panose="020B0606020202030204" pitchFamily="34" charset="0"/>
              </a:rPr>
              <a:t>Policy Implications, Recommendations and Further Research</a:t>
            </a:r>
          </a:p>
        </p:txBody>
      </p:sp>
      <p:sp>
        <p:nvSpPr>
          <p:cNvPr id="5" name="Content Placeholder 4"/>
          <p:cNvSpPr>
            <a:spLocks noGrp="1"/>
          </p:cNvSpPr>
          <p:nvPr>
            <p:ph idx="1"/>
          </p:nvPr>
        </p:nvSpPr>
        <p:spPr>
          <a:xfrm>
            <a:off x="228600" y="1600200"/>
            <a:ext cx="8458200" cy="4876800"/>
          </a:xfrm>
        </p:spPr>
        <p:txBody>
          <a:bodyPr/>
          <a:lstStyle/>
          <a:p>
            <a:endParaRPr lang="en-US" dirty="0"/>
          </a:p>
        </p:txBody>
      </p:sp>
      <p:cxnSp>
        <p:nvCxnSpPr>
          <p:cNvPr id="6" name="4 Conector recto"/>
          <p:cNvCxnSpPr/>
          <p:nvPr/>
        </p:nvCxnSpPr>
        <p:spPr>
          <a:xfrm flipH="1" flipV="1">
            <a:off x="714350" y="6457960"/>
            <a:ext cx="6905650" cy="1904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55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4 Conector recto"/>
          <p:cNvCxnSpPr/>
          <p:nvPr/>
        </p:nvCxnSpPr>
        <p:spPr>
          <a:xfrm flipH="1" flipV="1">
            <a:off x="714350" y="6457960"/>
            <a:ext cx="6905650" cy="1904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79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Outline</a:t>
            </a:r>
          </a:p>
        </p:txBody>
      </p:sp>
      <p:sp>
        <p:nvSpPr>
          <p:cNvPr id="6" name="Rectangle 5"/>
          <p:cNvSpPr/>
          <p:nvPr/>
        </p:nvSpPr>
        <p:spPr>
          <a:xfrm>
            <a:off x="685800" y="1818382"/>
            <a:ext cx="8077200" cy="1077218"/>
          </a:xfrm>
          <a:prstGeom prst="rect">
            <a:avLst/>
          </a:prstGeom>
        </p:spPr>
        <p:txBody>
          <a:bodyPr wrap="square">
            <a:spAutoFit/>
          </a:bodyPr>
          <a:lstStyle/>
          <a:p>
            <a:r>
              <a:rPr lang="en-US" sz="3200" b="1" dirty="0">
                <a:solidFill>
                  <a:schemeClr val="bg1"/>
                </a:solidFill>
              </a:rPr>
              <a:t>“He asked me, ‘Son of man, can these bones live?’” (Ezekiel 37:3) </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q"/>
            </a:pPr>
            <a:r>
              <a:rPr lang="en-US" dirty="0">
                <a:latin typeface="Arial Narrow" panose="020B0606020202030204" pitchFamily="34" charset="0"/>
              </a:rPr>
              <a:t>Introduction</a:t>
            </a:r>
          </a:p>
          <a:p>
            <a:pPr>
              <a:lnSpc>
                <a:spcPct val="150000"/>
              </a:lnSpc>
              <a:buFont typeface="Wingdings" panose="05000000000000000000" pitchFamily="2" charset="2"/>
              <a:buChar char="q"/>
            </a:pPr>
            <a:r>
              <a:rPr lang="en-US" dirty="0">
                <a:latin typeface="Arial Narrow" panose="020B0606020202030204" pitchFamily="34" charset="0"/>
              </a:rPr>
              <a:t>Where are Uganda’s largest emigrant flows?</a:t>
            </a:r>
          </a:p>
          <a:p>
            <a:pPr>
              <a:lnSpc>
                <a:spcPct val="150000"/>
              </a:lnSpc>
              <a:buFont typeface="Wingdings" panose="05000000000000000000" pitchFamily="2" charset="2"/>
              <a:buChar char="q"/>
            </a:pPr>
            <a:r>
              <a:rPr lang="en-US" dirty="0">
                <a:latin typeface="Arial Narrow" panose="020B0606020202030204" pitchFamily="34" charset="0"/>
              </a:rPr>
              <a:t>Literature Review- Theoretical &amp; Empirical Approaches</a:t>
            </a:r>
          </a:p>
          <a:p>
            <a:pPr>
              <a:lnSpc>
                <a:spcPct val="150000"/>
              </a:lnSpc>
              <a:buFont typeface="Wingdings" panose="05000000000000000000" pitchFamily="2" charset="2"/>
              <a:buChar char="q"/>
            </a:pPr>
            <a:r>
              <a:rPr lang="en-US" dirty="0">
                <a:latin typeface="Arial Narrow" panose="020B0606020202030204" pitchFamily="34" charset="0"/>
              </a:rPr>
              <a:t>Methodology, Model Specification, Estimation &amp; Diagnosis</a:t>
            </a:r>
          </a:p>
          <a:p>
            <a:pPr>
              <a:lnSpc>
                <a:spcPct val="150000"/>
              </a:lnSpc>
              <a:buFont typeface="Wingdings" panose="05000000000000000000" pitchFamily="2" charset="2"/>
              <a:buChar char="q"/>
            </a:pPr>
            <a:r>
              <a:rPr lang="en-US" dirty="0">
                <a:latin typeface="Arial Narrow" panose="020B0606020202030204" pitchFamily="34" charset="0"/>
              </a:rPr>
              <a:t>Results/findings and Conclusions</a:t>
            </a:r>
          </a:p>
          <a:p>
            <a:pPr>
              <a:lnSpc>
                <a:spcPct val="150000"/>
              </a:lnSpc>
              <a:buFont typeface="Wingdings" panose="05000000000000000000" pitchFamily="2" charset="2"/>
              <a:buChar char="q"/>
            </a:pPr>
            <a:r>
              <a:rPr lang="en-US" dirty="0">
                <a:latin typeface="Arial Narrow" panose="020B0606020202030204" pitchFamily="34" charset="0"/>
              </a:rPr>
              <a:t>Policy recommendations &amp; Further research  </a:t>
            </a:r>
          </a:p>
          <a:p>
            <a:pPr>
              <a:lnSpc>
                <a:spcPct val="150000"/>
              </a:lnSpc>
              <a:buFont typeface="Wingdings" panose="05000000000000000000" pitchFamily="2" charset="2"/>
              <a:buChar char="q"/>
            </a:pPr>
            <a:r>
              <a:rPr lang="en-US" dirty="0">
                <a:latin typeface="Arial Narrow" panose="020B0606020202030204" pitchFamily="34" charset="0"/>
              </a:rPr>
              <a:t> References</a:t>
            </a:r>
          </a:p>
          <a:p>
            <a:pPr>
              <a:buFontTx/>
              <a:buChar char="-"/>
            </a:pPr>
            <a:endParaRPr lang="en-US" dirty="0"/>
          </a:p>
          <a:p>
            <a:endParaRPr lang="en-US" dirty="0"/>
          </a:p>
        </p:txBody>
      </p:sp>
      <p:cxnSp>
        <p:nvCxnSpPr>
          <p:cNvPr id="5" name="4 Conector recto"/>
          <p:cNvCxnSpPr/>
          <p:nvPr/>
        </p:nvCxnSpPr>
        <p:spPr>
          <a:xfrm flipH="1" flipV="1">
            <a:off x="762000" y="6553200"/>
            <a:ext cx="7093422" cy="51179"/>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97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4000"/>
                                        <p:tgtEl>
                                          <p:spTgt spid="6">
                                            <p:txEl>
                                              <p:pRg st="0" end="0"/>
                                            </p:txEl>
                                          </p:spTgt>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D6AFECB-5A5B-453D-B6F9-B7F17217D8C9}"/>
              </a:ext>
            </a:extLst>
          </p:cNvPr>
          <p:cNvGraphicFramePr/>
          <p:nvPr>
            <p:extLst>
              <p:ext uri="{D42A27DB-BD31-4B8C-83A1-F6EECF244321}">
                <p14:modId xmlns:p14="http://schemas.microsoft.com/office/powerpoint/2010/main" val="2094966233"/>
              </p:ext>
            </p:extLst>
          </p:nvPr>
        </p:nvGraphicFramePr>
        <p:xfrm>
          <a:off x="609600" y="933440"/>
          <a:ext cx="8229600" cy="5067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4 Conector recto"/>
          <p:cNvCxnSpPr/>
          <p:nvPr/>
        </p:nvCxnSpPr>
        <p:spPr>
          <a:xfrm flipH="1" flipV="1">
            <a:off x="714350" y="6457960"/>
            <a:ext cx="6905650" cy="1904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8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rial Narrow" panose="020B0606020202030204" pitchFamily="34" charset="0"/>
              </a:rPr>
              <a:t>Introduction</a:t>
            </a:r>
          </a:p>
        </p:txBody>
      </p:sp>
      <p:sp>
        <p:nvSpPr>
          <p:cNvPr id="3" name="Content Placeholder 2"/>
          <p:cNvSpPr>
            <a:spLocks noGrp="1"/>
          </p:cNvSpPr>
          <p:nvPr>
            <p:ph idx="1"/>
          </p:nvPr>
        </p:nvSpPr>
        <p:spPr>
          <a:xfrm>
            <a:off x="301752" y="1371600"/>
            <a:ext cx="8503920" cy="5029200"/>
          </a:xfrm>
        </p:spPr>
        <p:txBody>
          <a:bodyPr>
            <a:noAutofit/>
          </a:bodyPr>
          <a:lstStyle/>
          <a:p>
            <a:pPr marL="0" indent="0" algn="just">
              <a:buNone/>
            </a:pPr>
            <a:r>
              <a:rPr lang="en-US" sz="2500" dirty="0">
                <a:solidFill>
                  <a:srgbClr val="000000"/>
                </a:solidFill>
                <a:latin typeface="Times New Roman" panose="02020603050405020304" pitchFamily="18" charset="0"/>
                <a:ea typeface="Times New Roman" panose="02020603050405020304" pitchFamily="18" charset="0"/>
              </a:rPr>
              <a:t>Globally, in 2017, there were around 258 million international migrants, approximately 3.4 per cent of the world population (UN DESA, 2017a)</a:t>
            </a:r>
          </a:p>
          <a:p>
            <a:pPr marL="0" indent="0" algn="just">
              <a:buNone/>
            </a:pPr>
            <a:r>
              <a:rPr lang="en-US" sz="2500" dirty="0">
                <a:solidFill>
                  <a:srgbClr val="000000"/>
                </a:solidFill>
                <a:latin typeface="Times New Roman" panose="02020603050405020304" pitchFamily="18" charset="0"/>
                <a:ea typeface="Times New Roman" panose="02020603050405020304" pitchFamily="18" charset="0"/>
              </a:rPr>
              <a:t>Cross-border labour migration has become intense within the EAC countries (Odipo et al., 2015), owing to the Common Market Protocol (CMP) in 2015</a:t>
            </a:r>
          </a:p>
          <a:p>
            <a:pPr marL="0" indent="0" algn="just">
              <a:buNone/>
            </a:pPr>
            <a:r>
              <a:rPr lang="en-US" sz="2500" dirty="0">
                <a:solidFill>
                  <a:srgbClr val="000000"/>
                </a:solidFill>
                <a:latin typeface="Times New Roman" panose="02020603050405020304" pitchFamily="18" charset="0"/>
                <a:ea typeface="Times New Roman" panose="02020603050405020304" pitchFamily="18" charset="0"/>
              </a:rPr>
              <a:t>In Uganda, emigration has existed within diverse social, political and economic contexts (IOM, 2015b), and has been driven by ;</a:t>
            </a:r>
          </a:p>
          <a:p>
            <a:pPr algn="just">
              <a:buFontTx/>
              <a:buChar char="-"/>
            </a:pPr>
            <a:r>
              <a:rPr lang="en-US" sz="2500" dirty="0">
                <a:solidFill>
                  <a:srgbClr val="000000"/>
                </a:solidFill>
                <a:latin typeface="Times New Roman" panose="02020603050405020304" pitchFamily="18" charset="0"/>
                <a:ea typeface="Times New Roman" panose="02020603050405020304" pitchFamily="18" charset="0"/>
              </a:rPr>
              <a:t>Poverty , population growth, porosity of international borders</a:t>
            </a:r>
          </a:p>
          <a:p>
            <a:pPr marL="0" indent="0" algn="just">
              <a:buNone/>
            </a:pPr>
            <a:r>
              <a:rPr lang="en-US" sz="2500" dirty="0">
                <a:solidFill>
                  <a:srgbClr val="000000"/>
                </a:solidFill>
                <a:latin typeface="Times New Roman" panose="02020603050405020304" pitchFamily="18" charset="0"/>
                <a:ea typeface="Times New Roman" panose="02020603050405020304" pitchFamily="18" charset="0"/>
              </a:rPr>
              <a:t>  However, there has been recent upward trend of Ugandan emigrants to middle east and Asia (i.e., esp., GCC)</a:t>
            </a:r>
          </a:p>
          <a:p>
            <a:endParaRPr lang="en-US" sz="2800" dirty="0"/>
          </a:p>
        </p:txBody>
      </p:sp>
      <p:cxnSp>
        <p:nvCxnSpPr>
          <p:cNvPr id="4" name="4 Conector recto"/>
          <p:cNvCxnSpPr/>
          <p:nvPr/>
        </p:nvCxnSpPr>
        <p:spPr>
          <a:xfrm flipH="1">
            <a:off x="685800" y="6705600"/>
            <a:ext cx="7086598" cy="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62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20"/>
            <a:ext cx="8229600" cy="476280"/>
          </a:xfrm>
        </p:spPr>
        <p:txBody>
          <a:bodyPr>
            <a:normAutofit fontScale="90000"/>
          </a:bodyPr>
          <a:lstStyle/>
          <a:p>
            <a:r>
              <a:rPr lang="en-US" dirty="0"/>
              <a:t>Major Destinations of Uganda’s Emigrants</a:t>
            </a:r>
            <a:br>
              <a:rPr lang="en-US" dirty="0"/>
            </a:br>
            <a:endParaRPr lang="en-US" dirty="0"/>
          </a:p>
        </p:txBody>
      </p:sp>
      <p:sp>
        <p:nvSpPr>
          <p:cNvPr id="3" name="Content Placeholder 2"/>
          <p:cNvSpPr>
            <a:spLocks noGrp="1"/>
          </p:cNvSpPr>
          <p:nvPr>
            <p:ph idx="1"/>
          </p:nvPr>
        </p:nvSpPr>
        <p:spPr>
          <a:xfrm>
            <a:off x="381000" y="1371600"/>
            <a:ext cx="8382000" cy="5048280"/>
          </a:xfrm>
        </p:spPr>
        <p:txBody>
          <a:bodyPr>
            <a:normAutofit/>
          </a:bodyPr>
          <a:lstStyle/>
          <a:p>
            <a:pPr marL="0" indent="0">
              <a:buNone/>
            </a:pPr>
            <a:r>
              <a:rPr lang="en-US" sz="3600" dirty="0">
                <a:solidFill>
                  <a:srgbClr val="003399"/>
                </a:solidFill>
              </a:rPr>
              <a:t>  </a:t>
            </a:r>
          </a:p>
        </p:txBody>
      </p:sp>
      <p:sp>
        <p:nvSpPr>
          <p:cNvPr id="4" name="Title 1"/>
          <p:cNvSpPr txBox="1">
            <a:spLocks/>
          </p:cNvSpPr>
          <p:nvPr/>
        </p:nvSpPr>
        <p:spPr>
          <a:xfrm>
            <a:off x="457200" y="533400"/>
            <a:ext cx="8229600" cy="609600"/>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dirty="0"/>
              <a:t> </a:t>
            </a:r>
          </a:p>
        </p:txBody>
      </p:sp>
      <p:pic>
        <p:nvPicPr>
          <p:cNvPr id="7" name="Picture 6">
            <a:extLst>
              <a:ext uri="{FF2B5EF4-FFF2-40B4-BE49-F238E27FC236}">
                <a16:creationId xmlns:a16="http://schemas.microsoft.com/office/drawing/2014/main" id="{E5021FC3-2908-4F68-AFED-410A008E8EDD}"/>
              </a:ext>
            </a:extLst>
          </p:cNvPr>
          <p:cNvPicPr>
            <a:picLocks noChangeAspect="1"/>
          </p:cNvPicPr>
          <p:nvPr/>
        </p:nvPicPr>
        <p:blipFill>
          <a:blip r:embed="rId2"/>
          <a:stretch>
            <a:fillRect/>
          </a:stretch>
        </p:blipFill>
        <p:spPr>
          <a:xfrm>
            <a:off x="457200" y="990600"/>
            <a:ext cx="6936672" cy="4343400"/>
          </a:xfrm>
          <a:prstGeom prst="rect">
            <a:avLst/>
          </a:prstGeom>
        </p:spPr>
      </p:pic>
      <p:grpSp>
        <p:nvGrpSpPr>
          <p:cNvPr id="8" name="13 Grupo">
            <a:extLst>
              <a:ext uri="{FF2B5EF4-FFF2-40B4-BE49-F238E27FC236}">
                <a16:creationId xmlns:a16="http://schemas.microsoft.com/office/drawing/2014/main" id="{F2786BDD-75EA-42F8-982F-E21FCFD43ED5}"/>
              </a:ext>
            </a:extLst>
          </p:cNvPr>
          <p:cNvGrpSpPr/>
          <p:nvPr/>
        </p:nvGrpSpPr>
        <p:grpSpPr>
          <a:xfrm>
            <a:off x="5105400" y="5334000"/>
            <a:ext cx="3352800" cy="1466880"/>
            <a:chOff x="3965483" y="3239105"/>
            <a:chExt cx="2935317" cy="2718081"/>
          </a:xfrm>
        </p:grpSpPr>
        <p:pic>
          <p:nvPicPr>
            <p:cNvPr id="9" name="4 Imagen" descr="notes-small.png">
              <a:extLst>
                <a:ext uri="{FF2B5EF4-FFF2-40B4-BE49-F238E27FC236}">
                  <a16:creationId xmlns:a16="http://schemas.microsoft.com/office/drawing/2014/main" id="{FAECBB15-EA2F-4C1F-A7AF-06F4476F96B7}"/>
                </a:ext>
              </a:extLst>
            </p:cNvPr>
            <p:cNvPicPr>
              <a:picLocks noChangeAspect="1"/>
            </p:cNvPicPr>
            <p:nvPr/>
          </p:nvPicPr>
          <p:blipFill>
            <a:blip r:embed="rId3" cstate="print"/>
            <a:stretch>
              <a:fillRect/>
            </a:stretch>
          </p:blipFill>
          <p:spPr>
            <a:xfrm rot="182679">
              <a:off x="3965483" y="3239105"/>
              <a:ext cx="2935317" cy="2718081"/>
            </a:xfrm>
            <a:prstGeom prst="rect">
              <a:avLst/>
            </a:prstGeom>
          </p:spPr>
        </p:pic>
        <p:sp>
          <p:nvSpPr>
            <p:cNvPr id="10" name="5 CuadroTexto">
              <a:extLst>
                <a:ext uri="{FF2B5EF4-FFF2-40B4-BE49-F238E27FC236}">
                  <a16:creationId xmlns:a16="http://schemas.microsoft.com/office/drawing/2014/main" id="{356154CE-ABF4-48BF-9C12-022D913E031E}"/>
                </a:ext>
              </a:extLst>
            </p:cNvPr>
            <p:cNvSpPr txBox="1"/>
            <p:nvPr/>
          </p:nvSpPr>
          <p:spPr>
            <a:xfrm rot="206111">
              <a:off x="4024223" y="3485804"/>
              <a:ext cx="2813848" cy="2224171"/>
            </a:xfrm>
            <a:prstGeom prst="rect">
              <a:avLst/>
            </a:prstGeom>
            <a:noFill/>
            <a:effectLst>
              <a:outerShdw blurRad="63500" sx="102000" sy="102000" algn="ctr" rotWithShape="0">
                <a:prstClr val="black">
                  <a:alpha val="40000"/>
                </a:prstClr>
              </a:outerShdw>
            </a:effectLst>
          </p:spPr>
          <p:txBody>
            <a:bodyPr wrap="square" rtlCol="0" anchor="ctr" anchorCtr="0">
              <a:spAutoFit/>
            </a:bodyPr>
            <a:lstStyle/>
            <a:p>
              <a:r>
                <a:rPr lang="es-ES_tradnl" dirty="0">
                  <a:latin typeface="Calibri" panose="020F0502020204030204" pitchFamily="34" charset="0"/>
                  <a:cs typeface="MV Boli" pitchFamily="2" charset="0"/>
                </a:rPr>
                <a:t>EAC, COMESA, EU, SADC are major trading blocs where most Ugandans migrate internatioanally</a:t>
              </a:r>
            </a:p>
          </p:txBody>
        </p:sp>
      </p:grpSp>
    </p:spTree>
    <p:extLst>
      <p:ext uri="{BB962C8B-B14F-4D97-AF65-F5344CB8AC3E}">
        <p14:creationId xmlns:p14="http://schemas.microsoft.com/office/powerpoint/2010/main" val="30583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fontScale="90000"/>
          </a:bodyPr>
          <a:lstStyle/>
          <a:p>
            <a:pPr algn="ctr"/>
            <a:r>
              <a:rPr lang="en-US" b="1" dirty="0"/>
              <a:t>In Africa; </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A0DC2A46-E778-4F29-9C8E-ABC24BAEFB67}"/>
              </a:ext>
            </a:extLst>
          </p:cNvPr>
          <p:cNvPicPr>
            <a:picLocks noChangeAspect="1"/>
          </p:cNvPicPr>
          <p:nvPr/>
        </p:nvPicPr>
        <p:blipFill>
          <a:blip r:embed="rId3"/>
          <a:stretch>
            <a:fillRect/>
          </a:stretch>
        </p:blipFill>
        <p:spPr>
          <a:xfrm>
            <a:off x="457200" y="1066800"/>
            <a:ext cx="7583213" cy="3962400"/>
          </a:xfrm>
          <a:prstGeom prst="rect">
            <a:avLst/>
          </a:prstGeom>
        </p:spPr>
      </p:pic>
      <p:grpSp>
        <p:nvGrpSpPr>
          <p:cNvPr id="6" name="13 Grupo">
            <a:extLst>
              <a:ext uri="{FF2B5EF4-FFF2-40B4-BE49-F238E27FC236}">
                <a16:creationId xmlns:a16="http://schemas.microsoft.com/office/drawing/2014/main" id="{B50140CB-3070-46BB-BC1D-107C8C666895}"/>
              </a:ext>
            </a:extLst>
          </p:cNvPr>
          <p:cNvGrpSpPr/>
          <p:nvPr/>
        </p:nvGrpSpPr>
        <p:grpSpPr>
          <a:xfrm>
            <a:off x="5410200" y="4800600"/>
            <a:ext cx="3733800" cy="1828800"/>
            <a:chOff x="3965483" y="3239105"/>
            <a:chExt cx="2935317" cy="2718081"/>
          </a:xfrm>
        </p:grpSpPr>
        <p:pic>
          <p:nvPicPr>
            <p:cNvPr id="7" name="4 Imagen" descr="notes-small.png">
              <a:extLst>
                <a:ext uri="{FF2B5EF4-FFF2-40B4-BE49-F238E27FC236}">
                  <a16:creationId xmlns:a16="http://schemas.microsoft.com/office/drawing/2014/main" id="{DE4F9E3A-0E27-434B-AEA3-363207D8A48F}"/>
                </a:ext>
              </a:extLst>
            </p:cNvPr>
            <p:cNvPicPr>
              <a:picLocks noChangeAspect="1"/>
            </p:cNvPicPr>
            <p:nvPr/>
          </p:nvPicPr>
          <p:blipFill>
            <a:blip r:embed="rId4" cstate="print"/>
            <a:stretch>
              <a:fillRect/>
            </a:stretch>
          </p:blipFill>
          <p:spPr>
            <a:xfrm rot="182679">
              <a:off x="3965483" y="3239105"/>
              <a:ext cx="2935317" cy="2718081"/>
            </a:xfrm>
            <a:prstGeom prst="rect">
              <a:avLst/>
            </a:prstGeom>
          </p:spPr>
        </p:pic>
        <p:sp>
          <p:nvSpPr>
            <p:cNvPr id="8" name="5 CuadroTexto">
              <a:extLst>
                <a:ext uri="{FF2B5EF4-FFF2-40B4-BE49-F238E27FC236}">
                  <a16:creationId xmlns:a16="http://schemas.microsoft.com/office/drawing/2014/main" id="{BBF24757-1F18-4474-9EEB-6EEA66D96E4F}"/>
                </a:ext>
              </a:extLst>
            </p:cNvPr>
            <p:cNvSpPr txBox="1"/>
            <p:nvPr/>
          </p:nvSpPr>
          <p:spPr>
            <a:xfrm rot="206111">
              <a:off x="4165297" y="3796350"/>
              <a:ext cx="2587171" cy="1966981"/>
            </a:xfrm>
            <a:prstGeom prst="rect">
              <a:avLst/>
            </a:prstGeom>
            <a:noFill/>
            <a:effectLst>
              <a:outerShdw blurRad="63500" sx="102000" sy="102000" algn="ctr" rotWithShape="0">
                <a:prstClr val="black">
                  <a:alpha val="40000"/>
                </a:prstClr>
              </a:outerShdw>
            </a:effectLst>
          </p:spPr>
          <p:txBody>
            <a:bodyPr wrap="square" rtlCol="0" anchor="ctr" anchorCtr="0">
              <a:spAutoFit/>
            </a:bodyPr>
            <a:lstStyle/>
            <a:p>
              <a:r>
                <a:rPr lang="es-ES_tradnl" sz="2000" dirty="0">
                  <a:latin typeface="Calibri" panose="020F0502020204030204" pitchFamily="34" charset="0"/>
                  <a:cs typeface="MV Boli" pitchFamily="2" charset="0"/>
                </a:rPr>
                <a:t>Kenya is a major destination of Ugandans in East Africa; - Rwanda &amp; Tz come next , a new destination is SSD</a:t>
              </a:r>
            </a:p>
          </p:txBody>
        </p:sp>
      </p:grpSp>
    </p:spTree>
    <p:extLst>
      <p:ext uri="{BB962C8B-B14F-4D97-AF65-F5344CB8AC3E}">
        <p14:creationId xmlns:p14="http://schemas.microsoft.com/office/powerpoint/2010/main" val="89893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402EE8-6924-4FA8-B824-A3320E8E096B}"/>
              </a:ext>
            </a:extLst>
          </p:cNvPr>
          <p:cNvPicPr>
            <a:picLocks noGrp="1" noChangeAspect="1"/>
          </p:cNvPicPr>
          <p:nvPr>
            <p:ph idx="1"/>
          </p:nvPr>
        </p:nvPicPr>
        <p:blipFill>
          <a:blip r:embed="rId2"/>
          <a:stretch>
            <a:fillRect/>
          </a:stretch>
        </p:blipFill>
        <p:spPr>
          <a:xfrm>
            <a:off x="152400" y="647681"/>
            <a:ext cx="8763000" cy="5905519"/>
          </a:xfrm>
          <a:prstGeom prst="rect">
            <a:avLst/>
          </a:prstGeom>
        </p:spPr>
      </p:pic>
      <p:grpSp>
        <p:nvGrpSpPr>
          <p:cNvPr id="3" name="13 Grupo">
            <a:extLst>
              <a:ext uri="{FF2B5EF4-FFF2-40B4-BE49-F238E27FC236}">
                <a16:creationId xmlns:a16="http://schemas.microsoft.com/office/drawing/2014/main" id="{87F586A7-FB01-482F-AB73-C6462032F111}"/>
              </a:ext>
            </a:extLst>
          </p:cNvPr>
          <p:cNvGrpSpPr/>
          <p:nvPr/>
        </p:nvGrpSpPr>
        <p:grpSpPr>
          <a:xfrm>
            <a:off x="5410200" y="4800600"/>
            <a:ext cx="3733800" cy="1828800"/>
            <a:chOff x="3965483" y="3239105"/>
            <a:chExt cx="2935317" cy="2718081"/>
          </a:xfrm>
        </p:grpSpPr>
        <p:pic>
          <p:nvPicPr>
            <p:cNvPr id="4" name="4 Imagen" descr="notes-small.png">
              <a:extLst>
                <a:ext uri="{FF2B5EF4-FFF2-40B4-BE49-F238E27FC236}">
                  <a16:creationId xmlns:a16="http://schemas.microsoft.com/office/drawing/2014/main" id="{73A9427C-C9A7-43B4-A371-8EC8A49699E0}"/>
                </a:ext>
              </a:extLst>
            </p:cNvPr>
            <p:cNvPicPr>
              <a:picLocks noChangeAspect="1"/>
            </p:cNvPicPr>
            <p:nvPr/>
          </p:nvPicPr>
          <p:blipFill>
            <a:blip r:embed="rId3" cstate="print"/>
            <a:stretch>
              <a:fillRect/>
            </a:stretch>
          </p:blipFill>
          <p:spPr>
            <a:xfrm rot="182679">
              <a:off x="3965483" y="3239105"/>
              <a:ext cx="2935317" cy="2718081"/>
            </a:xfrm>
            <a:prstGeom prst="rect">
              <a:avLst/>
            </a:prstGeom>
          </p:spPr>
        </p:pic>
        <p:sp>
          <p:nvSpPr>
            <p:cNvPr id="6" name="5 CuadroTexto">
              <a:extLst>
                <a:ext uri="{FF2B5EF4-FFF2-40B4-BE49-F238E27FC236}">
                  <a16:creationId xmlns:a16="http://schemas.microsoft.com/office/drawing/2014/main" id="{1304642F-F03E-4E83-8067-ACB86933B042}"/>
                </a:ext>
              </a:extLst>
            </p:cNvPr>
            <p:cNvSpPr txBox="1"/>
            <p:nvPr/>
          </p:nvSpPr>
          <p:spPr>
            <a:xfrm rot="206111">
              <a:off x="4165297" y="3796350"/>
              <a:ext cx="2587171" cy="1966981"/>
            </a:xfrm>
            <a:prstGeom prst="rect">
              <a:avLst/>
            </a:prstGeom>
            <a:noFill/>
            <a:effectLst>
              <a:outerShdw blurRad="63500" sx="102000" sy="102000" algn="ctr" rotWithShape="0">
                <a:prstClr val="black">
                  <a:alpha val="40000"/>
                </a:prstClr>
              </a:outerShdw>
            </a:effectLst>
          </p:spPr>
          <p:txBody>
            <a:bodyPr wrap="square" rtlCol="0" anchor="ctr" anchorCtr="0">
              <a:spAutoFit/>
            </a:bodyPr>
            <a:lstStyle/>
            <a:p>
              <a:r>
                <a:rPr lang="es-ES_tradnl" sz="2000" dirty="0">
                  <a:latin typeface="Calibri" panose="020F0502020204030204" pitchFamily="34" charset="0"/>
                  <a:cs typeface="MV Boli" pitchFamily="2" charset="0"/>
                </a:rPr>
                <a:t>Ugandans tend to intnal move to countries with high economic growth reative to Uganda; </a:t>
              </a:r>
            </a:p>
          </p:txBody>
        </p:sp>
      </p:grpSp>
    </p:spTree>
    <p:extLst>
      <p:ext uri="{BB962C8B-B14F-4D97-AF65-F5344CB8AC3E}">
        <p14:creationId xmlns:p14="http://schemas.microsoft.com/office/powerpoint/2010/main" val="248038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93EB-52C5-42E5-8F6B-C43888720EC0}"/>
              </a:ext>
            </a:extLst>
          </p:cNvPr>
          <p:cNvSpPr>
            <a:spLocks noGrp="1"/>
          </p:cNvSpPr>
          <p:nvPr>
            <p:ph type="title"/>
          </p:nvPr>
        </p:nvSpPr>
        <p:spPr>
          <a:xfrm>
            <a:off x="457200" y="381000"/>
            <a:ext cx="8229600" cy="609600"/>
          </a:xfrm>
        </p:spPr>
        <p:txBody>
          <a:bodyPr>
            <a:normAutofit fontScale="90000"/>
          </a:bodyPr>
          <a:lstStyle/>
          <a:p>
            <a:r>
              <a:rPr lang="en-US" dirty="0">
                <a:latin typeface="Arial Narrow" panose="020B0606020202030204" pitchFamily="34" charset="0"/>
              </a:rPr>
              <a:t>Problem statement </a:t>
            </a:r>
          </a:p>
        </p:txBody>
      </p:sp>
      <p:sp>
        <p:nvSpPr>
          <p:cNvPr id="3" name="Content Placeholder 2">
            <a:extLst>
              <a:ext uri="{FF2B5EF4-FFF2-40B4-BE49-F238E27FC236}">
                <a16:creationId xmlns:a16="http://schemas.microsoft.com/office/drawing/2014/main" id="{1078E5E4-D37F-49EB-9736-8A049FA90930}"/>
              </a:ext>
            </a:extLst>
          </p:cNvPr>
          <p:cNvSpPr>
            <a:spLocks noGrp="1"/>
          </p:cNvSpPr>
          <p:nvPr>
            <p:ph idx="1"/>
          </p:nvPr>
        </p:nvSpPr>
        <p:spPr>
          <a:xfrm>
            <a:off x="457200" y="990600"/>
            <a:ext cx="8229600" cy="5486400"/>
          </a:xfrm>
        </p:spPr>
        <p:txBody>
          <a:bodyPr>
            <a:normAutofit/>
          </a:bodyPr>
          <a:lstStyle/>
          <a:p>
            <a:pPr algn="just"/>
            <a:r>
              <a:rPr lang="en-US" dirty="0">
                <a:latin typeface="Times New Roman" panose="02020603050405020304" pitchFamily="18" charset="0"/>
                <a:ea typeface="Times New Roman" panose="02020603050405020304" pitchFamily="18" charset="0"/>
              </a:rPr>
              <a:t>Emigration and immigration continue to provide States, societies and migrants with many opportunities IOM, (2017)</a:t>
            </a:r>
          </a:p>
          <a:p>
            <a:pPr algn="just"/>
            <a:r>
              <a:rPr lang="en-US" dirty="0">
                <a:latin typeface="Times New Roman" panose="02020603050405020304" pitchFamily="18" charset="0"/>
                <a:ea typeface="Times New Roman" panose="02020603050405020304" pitchFamily="18" charset="0"/>
              </a:rPr>
              <a:t>Main push factors for leaving Uganda are ; population growth;  youth unemployment, which encourage Ugandans to search for job opportunities abroad, especially in the service sector (Muscoda, 2006, NPA, 2010). </a:t>
            </a:r>
          </a:p>
          <a:p>
            <a:pPr algn="just"/>
            <a:r>
              <a:rPr lang="en-US" dirty="0">
                <a:latin typeface="Times New Roman" panose="02020603050405020304" pitchFamily="18" charset="0"/>
                <a:ea typeface="Times New Roman" panose="02020603050405020304" pitchFamily="18" charset="0"/>
              </a:rPr>
              <a:t>Existing studies in other countries yield inconclusive findings on macroeconomic determinants of emigration (Ombaire, (2016), Nwajiuba, (2005), Jennissen, R. (2003), Mendoza (2006), Mayda (2010), Balderas and Greenwood, (2010), Ivan (2008), Lewer and Van den Berg (2008), Ullah, (2012))</a:t>
            </a:r>
          </a:p>
          <a:p>
            <a:pPr algn="just"/>
            <a:r>
              <a:rPr lang="en-US" dirty="0">
                <a:latin typeface="Times New Roman" panose="02020603050405020304" pitchFamily="18" charset="0"/>
                <a:ea typeface="Times New Roman" panose="02020603050405020304" pitchFamily="18" charset="0"/>
              </a:rPr>
              <a:t>Therefore, the study went ahead to determine the macroeconomic factors influencing emigration from Uganda </a:t>
            </a:r>
          </a:p>
          <a:p>
            <a:pPr algn="just"/>
            <a:endParaRPr lang="en-US" dirty="0"/>
          </a:p>
        </p:txBody>
      </p:sp>
    </p:spTree>
    <p:extLst>
      <p:ext uri="{BB962C8B-B14F-4D97-AF65-F5344CB8AC3E}">
        <p14:creationId xmlns:p14="http://schemas.microsoft.com/office/powerpoint/2010/main" val="182833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Arial Narrow" panose="020B0606020202030204" pitchFamily="34" charset="0"/>
              </a:rPr>
              <a:t>Research Objectives </a:t>
            </a:r>
          </a:p>
        </p:txBody>
      </p:sp>
      <p:sp>
        <p:nvSpPr>
          <p:cNvPr id="3" name="Content Placeholder 2"/>
          <p:cNvSpPr>
            <a:spLocks noGrp="1"/>
          </p:cNvSpPr>
          <p:nvPr>
            <p:ph idx="1"/>
          </p:nvPr>
        </p:nvSpPr>
        <p:spPr>
          <a:xfrm>
            <a:off x="457200" y="1295400"/>
            <a:ext cx="8229600" cy="4800600"/>
          </a:xfrm>
        </p:spPr>
        <p:txBody>
          <a:bodyPr>
            <a:normAutofit fontScale="85000" lnSpcReduction="20000"/>
          </a:bodyPr>
          <a:lstStyle/>
          <a:p>
            <a:pPr marL="0" marR="0" indent="0" algn="just">
              <a:lnSpc>
                <a:spcPct val="20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The general objective of the study is to establish the key macroeconomic determinants behind the increased emigration of Ugandans.</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20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The specific objectives of the study are:</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To analyze the relationship between GDP per capita and emigration from Uganda.</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To analyze the effects of Exchange Rate on the propensity to emigrate from Uganda</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800"/>
              </a:spcAft>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To examine the relationship between inflation rate and emigration </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324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4587-53D2-4421-8146-CAC5A875CC47}"/>
              </a:ext>
            </a:extLst>
          </p:cNvPr>
          <p:cNvSpPr>
            <a:spLocks noGrp="1"/>
          </p:cNvSpPr>
          <p:nvPr>
            <p:ph type="title"/>
          </p:nvPr>
        </p:nvSpPr>
        <p:spPr/>
        <p:txBody>
          <a:bodyPr>
            <a:normAutofit/>
          </a:bodyPr>
          <a:lstStyle/>
          <a:p>
            <a:r>
              <a:rPr lang="en-US" sz="2800" b="1" dirty="0">
                <a:latin typeface="Arial Narrow" panose="020B0606020202030204" pitchFamily="34" charset="0"/>
              </a:rPr>
              <a:t>Hypothesis</a:t>
            </a:r>
          </a:p>
        </p:txBody>
      </p:sp>
      <p:sp>
        <p:nvSpPr>
          <p:cNvPr id="3" name="Content Placeholder 2">
            <a:extLst>
              <a:ext uri="{FF2B5EF4-FFF2-40B4-BE49-F238E27FC236}">
                <a16:creationId xmlns:a16="http://schemas.microsoft.com/office/drawing/2014/main" id="{2C8ED9DB-1722-4056-8CBD-98B710E8D96D}"/>
              </a:ext>
            </a:extLst>
          </p:cNvPr>
          <p:cNvSpPr>
            <a:spLocks noGrp="1"/>
          </p:cNvSpPr>
          <p:nvPr>
            <p:ph idx="1"/>
          </p:nvPr>
        </p:nvSpPr>
        <p:spPr>
          <a:xfrm>
            <a:off x="457200" y="1219200"/>
            <a:ext cx="8229600" cy="5105400"/>
          </a:xfrm>
        </p:spPr>
        <p:txBody>
          <a:bodyPr>
            <a:normAutofit fontScale="62500" lnSpcReduction="20000"/>
          </a:bodyPr>
          <a:lstStyle/>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TimesNewRoman"/>
                <a:cs typeface="Times New Roman" panose="02020603050405020304" pitchFamily="18" charset="0"/>
              </a:rPr>
              <a:t>There is no significant relationship between the emigration and GDP per capita in Uganda.</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TimesNewRoman"/>
                <a:cs typeface="Times New Roman" panose="02020603050405020304" pitchFamily="18" charset="0"/>
              </a:rPr>
              <a:t>There is no significant relationship between the emigration and Bilateral Exchange rate in Uganda.</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US" dirty="0">
                <a:latin typeface="Times New Roman" panose="02020603050405020304" pitchFamily="18" charset="0"/>
                <a:ea typeface="TimesNewRoman"/>
                <a:cs typeface="Times New Roman" panose="02020603050405020304" pitchFamily="18" charset="0"/>
              </a:rPr>
              <a:t>There is no significant relationship between emigration and Consumer price index in Uganda</a:t>
            </a:r>
          </a:p>
          <a:p>
            <a:pPr marL="0" marR="0" lvl="0" indent="0" algn="just">
              <a:lnSpc>
                <a:spcPct val="150000"/>
              </a:lnSpc>
              <a:spcBef>
                <a:spcPts val="0"/>
              </a:spcBef>
              <a:spcAft>
                <a:spcPts val="800"/>
              </a:spcAft>
              <a:buNone/>
            </a:pPr>
            <a:r>
              <a:rPr lang="en-US" sz="2800" b="1" spc="-100" dirty="0">
                <a:solidFill>
                  <a:schemeClr val="tx2"/>
                </a:solidFill>
                <a:latin typeface="Arial Narrow" panose="020B0606020202030204" pitchFamily="34" charset="0"/>
                <a:ea typeface="+mj-ea"/>
                <a:cs typeface="+mj-cs"/>
              </a:rPr>
              <a:t>Significance of the study;</a:t>
            </a:r>
          </a:p>
          <a:p>
            <a:pPr algn="just">
              <a:lnSpc>
                <a:spcPct val="170000"/>
              </a:lnSpc>
            </a:pPr>
            <a:r>
              <a:rPr lang="en-US" dirty="0">
                <a:latin typeface="Times New Roman" panose="02020603050405020304" pitchFamily="18" charset="0"/>
                <a:ea typeface="Times New Roman" panose="02020603050405020304" pitchFamily="18" charset="0"/>
              </a:rPr>
              <a:t>Studies in Uganda have focused mainly on impact of remittances and migration on the household level (Mushomi et al, 2011). </a:t>
            </a:r>
          </a:p>
          <a:p>
            <a:pPr algn="just">
              <a:lnSpc>
                <a:spcPct val="170000"/>
              </a:lnSpc>
            </a:pPr>
            <a:r>
              <a:rPr lang="en-US" dirty="0">
                <a:latin typeface="Times New Roman" panose="02020603050405020304" pitchFamily="18" charset="0"/>
                <a:ea typeface="Times New Roman" panose="02020603050405020304" pitchFamily="18" charset="0"/>
              </a:rPr>
              <a:t>With the Common Market Protocol and the common East African passport in use by Kenyans, Ugandans, and Tanzanians, and visa-free movement of persons within East Africa partner states occurring (Adepoju 2005). This will go a long way in policy design and handling migration issues so as to reap more from the East Africa Community in terms of more increased job opportunities, skill enhancement, innovation and remittances flows for Ugandans. This study will help shed more light on the macroeconomic factors of emigration from Uganda. </a:t>
            </a:r>
            <a:endParaRPr lang="en-US" dirty="0"/>
          </a:p>
        </p:txBody>
      </p:sp>
    </p:spTree>
    <p:extLst>
      <p:ext uri="{BB962C8B-B14F-4D97-AF65-F5344CB8AC3E}">
        <p14:creationId xmlns:p14="http://schemas.microsoft.com/office/powerpoint/2010/main" val="1217906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bwMode="auto">
        <a:solidFill>
          <a:schemeClr val="accent5">
            <a:lumMod val="20000"/>
            <a:lumOff val="80000"/>
          </a:schemeClr>
        </a:solidFill>
        <a:ln>
          <a:headEnd/>
          <a:tailEnd/>
        </a:ln>
      </a:spPr>
      <a:bodyPr anchor="ctr"/>
      <a:lstStyle>
        <a:defPPr>
          <a:defRPr sz="1200" dirty="0">
            <a:solidFill>
              <a:schemeClr val="accent5"/>
            </a:solidFill>
            <a:latin typeface="Calibri" pitchFamily="34" charset="0"/>
            <a:ea typeface="맑은 고딕" pitchFamily="34" charset="-127"/>
          </a:defRPr>
        </a:defPPr>
      </a:lstStyle>
      <a:style>
        <a:lnRef idx="1">
          <a:schemeClr val="accent5"/>
        </a:lnRef>
        <a:fillRef idx="3">
          <a:schemeClr val="accent5"/>
        </a:fillRef>
        <a:effectRef idx="2">
          <a:schemeClr val="accent5"/>
        </a:effectRef>
        <a:fontRef idx="minor">
          <a:schemeClr val="lt1"/>
        </a:fontRef>
      </a:style>
    </a:spDef>
  </a:objectDefaults>
  <a:extraClrSchemeLst/>
</a:theme>
</file>

<file path=ppt/theme/theme2.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8176</TotalTime>
  <Words>920</Words>
  <Application>Microsoft Office PowerPoint</Application>
  <PresentationFormat>On-screen Show (4:3)</PresentationFormat>
  <Paragraphs>83</Paragraphs>
  <Slides>20</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Arial Narrow</vt:lpstr>
      <vt:lpstr>Book Antiqua</vt:lpstr>
      <vt:lpstr>Calibri</vt:lpstr>
      <vt:lpstr>Georgia</vt:lpstr>
      <vt:lpstr>Lucida Sans</vt:lpstr>
      <vt:lpstr>Times New Roman</vt:lpstr>
      <vt:lpstr>Wingdings</vt:lpstr>
      <vt:lpstr>Wingdings 2</vt:lpstr>
      <vt:lpstr>Flow</vt:lpstr>
      <vt:lpstr>Clarity</vt:lpstr>
      <vt:lpstr>PowerPoint Presentation</vt:lpstr>
      <vt:lpstr>Outline</vt:lpstr>
      <vt:lpstr>Introduction</vt:lpstr>
      <vt:lpstr>Major Destinations of Uganda’s Emigrants </vt:lpstr>
      <vt:lpstr>In Africa; </vt:lpstr>
      <vt:lpstr>PowerPoint Presentation</vt:lpstr>
      <vt:lpstr>Problem statement </vt:lpstr>
      <vt:lpstr>Research Objectives </vt:lpstr>
      <vt:lpstr>Hypothesis</vt:lpstr>
      <vt:lpstr> Emigrants and Immigrants Data / Meaning</vt:lpstr>
      <vt:lpstr>Theories of Migration;</vt:lpstr>
      <vt:lpstr>Literature Review – Empirical Approach </vt:lpstr>
      <vt:lpstr>Methodology, Model Specification, Estimation, Data  &amp; Diagnosis </vt:lpstr>
      <vt:lpstr>DATA</vt:lpstr>
      <vt:lpstr>ESTIMATION RESULTS</vt:lpstr>
      <vt:lpstr>Results and Discussions</vt:lpstr>
      <vt:lpstr>ROBUSTNESS CHECKS</vt:lpstr>
      <vt:lpstr>Policy Implications, Recommendations and Further Research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Pastor Abraham Kim</dc:creator>
  <cp:lastModifiedBy>Alon Muhame</cp:lastModifiedBy>
  <cp:revision>501</cp:revision>
  <dcterms:created xsi:type="dcterms:W3CDTF">2015-05-03T20:25:22Z</dcterms:created>
  <dcterms:modified xsi:type="dcterms:W3CDTF">2020-08-09T07:33:13Z</dcterms:modified>
</cp:coreProperties>
</file>