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1" r:id="rId1"/>
    <p:sldMasterId id="2147483762" r:id="rId2"/>
  </p:sldMasterIdLst>
  <p:notesMasterIdLst>
    <p:notesMasterId r:id="rId22"/>
  </p:notesMasterIdLst>
  <p:sldIdLst>
    <p:sldId id="256" r:id="rId3"/>
    <p:sldId id="262" r:id="rId4"/>
    <p:sldId id="273" r:id="rId5"/>
    <p:sldId id="263" r:id="rId6"/>
    <p:sldId id="257" r:id="rId7"/>
    <p:sldId id="259" r:id="rId8"/>
    <p:sldId id="260" r:id="rId9"/>
    <p:sldId id="261" r:id="rId10"/>
    <p:sldId id="258" r:id="rId11"/>
    <p:sldId id="265" r:id="rId12"/>
    <p:sldId id="266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1E1"/>
    <a:srgbClr val="441CEC"/>
    <a:srgbClr val="003B68"/>
    <a:srgbClr val="1B7AA5"/>
    <a:srgbClr val="1C7FAC"/>
    <a:srgbClr val="009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80874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1886A-32AC-445F-B74C-EFAF3AD36C7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B85F1FE-AE48-4B8F-B401-5895ED1B11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We will use public datasets</a:t>
          </a:r>
          <a:r>
            <a:rPr lang="he-IL" sz="2000" b="1" dirty="0"/>
            <a:t> </a:t>
          </a:r>
          <a:r>
            <a:rPr lang="en-US" sz="2000" b="1" dirty="0"/>
            <a:t> </a:t>
          </a:r>
          <a:r>
            <a:rPr lang="en-US" sz="1400" b="1" dirty="0"/>
            <a:t>(~1000 images)</a:t>
          </a:r>
          <a:endParaRPr lang="en-US" sz="2000" b="1" dirty="0"/>
        </a:p>
      </dgm:t>
    </dgm:pt>
    <dgm:pt modelId="{89C0A950-6957-415D-9454-AEB43308DE26}" type="parTrans" cxnId="{85F93CDD-3AAA-49AF-A4E3-CBDF6C214F7F}">
      <dgm:prSet/>
      <dgm:spPr/>
      <dgm:t>
        <a:bodyPr/>
        <a:lstStyle/>
        <a:p>
          <a:endParaRPr lang="en-US"/>
        </a:p>
      </dgm:t>
    </dgm:pt>
    <dgm:pt modelId="{606D2A2A-AFA7-43CF-B95D-11B64B014721}" type="sibTrans" cxnId="{85F93CDD-3AAA-49AF-A4E3-CBDF6C214F7F}">
      <dgm:prSet/>
      <dgm:spPr/>
      <dgm:t>
        <a:bodyPr/>
        <a:lstStyle/>
        <a:p>
          <a:endParaRPr lang="en-US"/>
        </a:p>
      </dgm:t>
    </dgm:pt>
    <dgm:pt modelId="{F55A8E2F-DB14-475C-83CE-44CA5F6449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Data will be labeled – learning process is supervised</a:t>
          </a:r>
        </a:p>
      </dgm:t>
    </dgm:pt>
    <dgm:pt modelId="{9332C6E1-8354-4DA9-B7FA-1C5208B71FEB}" type="parTrans" cxnId="{8A7625EC-E565-4746-A8CF-E4F33E132CE2}">
      <dgm:prSet/>
      <dgm:spPr/>
      <dgm:t>
        <a:bodyPr/>
        <a:lstStyle/>
        <a:p>
          <a:endParaRPr lang="en-US"/>
        </a:p>
      </dgm:t>
    </dgm:pt>
    <dgm:pt modelId="{37624B5E-3384-41E0-9D48-152BF8D545FB}" type="sibTrans" cxnId="{8A7625EC-E565-4746-A8CF-E4F33E132CE2}">
      <dgm:prSet/>
      <dgm:spPr/>
      <dgm:t>
        <a:bodyPr/>
        <a:lstStyle/>
        <a:p>
          <a:endParaRPr lang="en-US"/>
        </a:p>
      </dgm:t>
    </dgm:pt>
    <dgm:pt modelId="{BC247AEC-EE70-4257-86D4-F3E422691E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Data should be labeled with main OM types</a:t>
          </a:r>
          <a:br>
            <a:rPr lang="en-US" sz="1800" b="1" dirty="0"/>
          </a:br>
          <a:r>
            <a:rPr lang="en-US" sz="1400" b="1" dirty="0"/>
            <a:t>not only as “normal” or “infected”</a:t>
          </a:r>
          <a:endParaRPr lang="en-US" sz="1800" b="1" dirty="0"/>
        </a:p>
      </dgm:t>
    </dgm:pt>
    <dgm:pt modelId="{60778EA1-BF51-4F3C-A03C-360663970596}" type="parTrans" cxnId="{4264A085-C2C8-4467-9DFE-1455013D62B2}">
      <dgm:prSet/>
      <dgm:spPr/>
      <dgm:t>
        <a:bodyPr/>
        <a:lstStyle/>
        <a:p>
          <a:endParaRPr lang="en-US"/>
        </a:p>
      </dgm:t>
    </dgm:pt>
    <dgm:pt modelId="{E79CBF84-DA70-4483-A193-F24A8E628E1A}" type="sibTrans" cxnId="{4264A085-C2C8-4467-9DFE-1455013D62B2}">
      <dgm:prSet/>
      <dgm:spPr/>
      <dgm:t>
        <a:bodyPr/>
        <a:lstStyle/>
        <a:p>
          <a:endParaRPr lang="en-US"/>
        </a:p>
      </dgm:t>
    </dgm:pt>
    <dgm:pt modelId="{B0A0F6D4-AE96-46A0-8A6E-0F0CC1C954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Preprocess (Resizing &amp; Normalizing</a:t>
          </a:r>
          <a:r>
            <a:rPr lang="he-IL" sz="1800" b="1" dirty="0"/>
            <a:t>(</a:t>
          </a:r>
          <a:r>
            <a:rPr lang="en-US" sz="1800" b="1" dirty="0"/>
            <a:t> </a:t>
          </a:r>
        </a:p>
      </dgm:t>
    </dgm:pt>
    <dgm:pt modelId="{211A8C52-07DE-42D6-95FC-31A5FC95490D}" type="parTrans" cxnId="{26C068D3-E5E3-48ED-9B21-152B65CBE152}">
      <dgm:prSet/>
      <dgm:spPr/>
      <dgm:t>
        <a:bodyPr/>
        <a:lstStyle/>
        <a:p>
          <a:endParaRPr lang="en-US"/>
        </a:p>
      </dgm:t>
    </dgm:pt>
    <dgm:pt modelId="{1E6EA2BD-1D90-41B4-BB64-55C9DDFEF1B7}" type="sibTrans" cxnId="{26C068D3-E5E3-48ED-9B21-152B65CBE152}">
      <dgm:prSet/>
      <dgm:spPr/>
      <dgm:t>
        <a:bodyPr/>
        <a:lstStyle/>
        <a:p>
          <a:endParaRPr lang="en-US"/>
        </a:p>
      </dgm:t>
    </dgm:pt>
    <dgm:pt modelId="{D974EB1B-6210-4CB9-9EE9-D3F96A98E127}">
      <dgm:prSet/>
      <dgm:spPr/>
      <dgm:t>
        <a:bodyPr/>
        <a:lstStyle/>
        <a:p>
          <a:pPr>
            <a:lnSpc>
              <a:spcPct val="100000"/>
            </a:lnSpc>
          </a:pPr>
          <a:endParaRPr lang="en-US" b="1"/>
        </a:p>
      </dgm:t>
    </dgm:pt>
    <dgm:pt modelId="{EA91E77A-E76F-4DCA-9CA7-40F388F2483E}" type="parTrans" cxnId="{776452E1-643C-4F65-BD0C-5401BC921343}">
      <dgm:prSet/>
      <dgm:spPr/>
      <dgm:t>
        <a:bodyPr/>
        <a:lstStyle/>
        <a:p>
          <a:endParaRPr lang="en-US"/>
        </a:p>
      </dgm:t>
    </dgm:pt>
    <dgm:pt modelId="{F9F0B23A-C46B-4820-9E90-BF5C4EA1E0A1}" type="sibTrans" cxnId="{776452E1-643C-4F65-BD0C-5401BC921343}">
      <dgm:prSet/>
      <dgm:spPr/>
      <dgm:t>
        <a:bodyPr/>
        <a:lstStyle/>
        <a:p>
          <a:endParaRPr lang="en-US"/>
        </a:p>
      </dgm:t>
    </dgm:pt>
    <dgm:pt modelId="{32472798-DE87-437E-A1A0-D71C9BFD8DE8}" type="pres">
      <dgm:prSet presAssocID="{6DE1886A-32AC-445F-B74C-EFAF3AD36C7E}" presName="root" presStyleCnt="0">
        <dgm:presLayoutVars>
          <dgm:dir/>
          <dgm:resizeHandles val="exact"/>
        </dgm:presLayoutVars>
      </dgm:prSet>
      <dgm:spPr/>
    </dgm:pt>
    <dgm:pt modelId="{9742C023-1FAB-47CE-A65D-A0BA6F4CDEE3}" type="pres">
      <dgm:prSet presAssocID="{9B85F1FE-AE48-4B8F-B401-5895ED1B11F9}" presName="compNode" presStyleCnt="0"/>
      <dgm:spPr/>
    </dgm:pt>
    <dgm:pt modelId="{A7AF6A45-0EB9-4B40-B9A8-8F9F46D8542E}" type="pres">
      <dgm:prSet presAssocID="{9B85F1FE-AE48-4B8F-B401-5895ED1B11F9}" presName="bgRect" presStyleLbl="bgShp" presStyleIdx="0" presStyleCnt="4"/>
      <dgm:spPr/>
    </dgm:pt>
    <dgm:pt modelId="{BC27A6A3-3C80-4493-8C01-A93D9BFB5090}" type="pres">
      <dgm:prSet presAssocID="{9B85F1FE-AE48-4B8F-B401-5895ED1B11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סד נתונים"/>
        </a:ext>
      </dgm:extLst>
    </dgm:pt>
    <dgm:pt modelId="{9AFC15CA-CF64-4316-B74B-0C42FD1378E3}" type="pres">
      <dgm:prSet presAssocID="{9B85F1FE-AE48-4B8F-B401-5895ED1B11F9}" presName="spaceRect" presStyleCnt="0"/>
      <dgm:spPr/>
    </dgm:pt>
    <dgm:pt modelId="{7FC1678D-4C95-41D5-8B23-4561A0EA96DD}" type="pres">
      <dgm:prSet presAssocID="{9B85F1FE-AE48-4B8F-B401-5895ED1B11F9}" presName="parTx" presStyleLbl="revTx" presStyleIdx="0" presStyleCnt="5">
        <dgm:presLayoutVars>
          <dgm:chMax val="0"/>
          <dgm:chPref val="0"/>
        </dgm:presLayoutVars>
      </dgm:prSet>
      <dgm:spPr/>
    </dgm:pt>
    <dgm:pt modelId="{A7809ABC-B2D7-4D76-AE6B-41DCBC930422}" type="pres">
      <dgm:prSet presAssocID="{606D2A2A-AFA7-43CF-B95D-11B64B014721}" presName="sibTrans" presStyleCnt="0"/>
      <dgm:spPr/>
    </dgm:pt>
    <dgm:pt modelId="{D8A6B10D-DC9A-42C0-85D5-D7E526020E03}" type="pres">
      <dgm:prSet presAssocID="{F55A8E2F-DB14-475C-83CE-44CA5F644908}" presName="compNode" presStyleCnt="0"/>
      <dgm:spPr/>
    </dgm:pt>
    <dgm:pt modelId="{3826AC76-E95D-42DD-A2B9-19CC826EF371}" type="pres">
      <dgm:prSet presAssocID="{F55A8E2F-DB14-475C-83CE-44CA5F644908}" presName="bgRect" presStyleLbl="bgShp" presStyleIdx="1" presStyleCnt="4"/>
      <dgm:spPr/>
    </dgm:pt>
    <dgm:pt modelId="{402643D9-5A69-4A5F-AEEA-D04D86462CC6}" type="pres">
      <dgm:prSet presAssocID="{F55A8E2F-DB14-475C-83CE-44CA5F6449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766E695-770C-4EDD-9352-B7A5F6E62CEA}" type="pres">
      <dgm:prSet presAssocID="{F55A8E2F-DB14-475C-83CE-44CA5F644908}" presName="spaceRect" presStyleCnt="0"/>
      <dgm:spPr/>
    </dgm:pt>
    <dgm:pt modelId="{2CB277B7-773B-46A0-A3A9-1D188C06BFEB}" type="pres">
      <dgm:prSet presAssocID="{F55A8E2F-DB14-475C-83CE-44CA5F644908}" presName="parTx" presStyleLbl="revTx" presStyleIdx="1" presStyleCnt="5">
        <dgm:presLayoutVars>
          <dgm:chMax val="0"/>
          <dgm:chPref val="0"/>
        </dgm:presLayoutVars>
      </dgm:prSet>
      <dgm:spPr/>
    </dgm:pt>
    <dgm:pt modelId="{C4C8F0F0-C5F2-4B36-A089-8F49A5F3E85F}" type="pres">
      <dgm:prSet presAssocID="{37624B5E-3384-41E0-9D48-152BF8D545FB}" presName="sibTrans" presStyleCnt="0"/>
      <dgm:spPr/>
    </dgm:pt>
    <dgm:pt modelId="{9B0D486A-7F03-4E9F-8F05-6CEFF3DDA6C9}" type="pres">
      <dgm:prSet presAssocID="{BC247AEC-EE70-4257-86D4-F3E422691E57}" presName="compNode" presStyleCnt="0"/>
      <dgm:spPr/>
    </dgm:pt>
    <dgm:pt modelId="{42176442-422D-4EA7-AAF7-F13A93D112C3}" type="pres">
      <dgm:prSet presAssocID="{BC247AEC-EE70-4257-86D4-F3E422691E57}" presName="bgRect" presStyleLbl="bgShp" presStyleIdx="2" presStyleCnt="4"/>
      <dgm:spPr/>
    </dgm:pt>
    <dgm:pt modelId="{9B0DE6F8-28CF-4D3C-ACAF-5F4B5A47B35E}" type="pres">
      <dgm:prSet presAssocID="{BC247AEC-EE70-4257-86D4-F3E422691E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שרת"/>
        </a:ext>
      </dgm:extLst>
    </dgm:pt>
    <dgm:pt modelId="{616C7EB2-D2FD-4F76-A8AC-F9269A0B692C}" type="pres">
      <dgm:prSet presAssocID="{BC247AEC-EE70-4257-86D4-F3E422691E57}" presName="spaceRect" presStyleCnt="0"/>
      <dgm:spPr/>
    </dgm:pt>
    <dgm:pt modelId="{436BE018-72AB-4597-965E-08D5DC0EAD54}" type="pres">
      <dgm:prSet presAssocID="{BC247AEC-EE70-4257-86D4-F3E422691E57}" presName="parTx" presStyleLbl="revTx" presStyleIdx="2" presStyleCnt="5">
        <dgm:presLayoutVars>
          <dgm:chMax val="0"/>
          <dgm:chPref val="0"/>
        </dgm:presLayoutVars>
      </dgm:prSet>
      <dgm:spPr/>
    </dgm:pt>
    <dgm:pt modelId="{C4131B49-C319-4A17-AB3E-97C1D5F3BB51}" type="pres">
      <dgm:prSet presAssocID="{E79CBF84-DA70-4483-A193-F24A8E628E1A}" presName="sibTrans" presStyleCnt="0"/>
      <dgm:spPr/>
    </dgm:pt>
    <dgm:pt modelId="{228D5C02-8141-413C-A4A9-104907B84E63}" type="pres">
      <dgm:prSet presAssocID="{B0A0F6D4-AE96-46A0-8A6E-0F0CC1C954FB}" presName="compNode" presStyleCnt="0"/>
      <dgm:spPr/>
    </dgm:pt>
    <dgm:pt modelId="{02291C60-FE02-4886-85AC-2A6543B62FD2}" type="pres">
      <dgm:prSet presAssocID="{B0A0F6D4-AE96-46A0-8A6E-0F0CC1C954FB}" presName="bgRect" presStyleLbl="bgShp" presStyleIdx="3" presStyleCnt="4" custLinFactNeighborX="-934" custLinFactNeighborY="-1450"/>
      <dgm:spPr/>
    </dgm:pt>
    <dgm:pt modelId="{5794E256-14C4-40A5-9A41-AF81198628A8}" type="pres">
      <dgm:prSet presAssocID="{B0A0F6D4-AE96-46A0-8A6E-0F0CC1C954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התפוצצות"/>
        </a:ext>
      </dgm:extLst>
    </dgm:pt>
    <dgm:pt modelId="{DB2B3679-2081-401F-AEC8-D8CA9C80DD88}" type="pres">
      <dgm:prSet presAssocID="{B0A0F6D4-AE96-46A0-8A6E-0F0CC1C954FB}" presName="spaceRect" presStyleCnt="0"/>
      <dgm:spPr/>
    </dgm:pt>
    <dgm:pt modelId="{388DD490-BB9A-45DF-A821-50350361DE3C}" type="pres">
      <dgm:prSet presAssocID="{B0A0F6D4-AE96-46A0-8A6E-0F0CC1C954FB}" presName="parTx" presStyleLbl="revTx" presStyleIdx="3" presStyleCnt="5" custScaleX="153785" custLinFactNeighborX="25253" custLinFactNeighborY="2154">
        <dgm:presLayoutVars>
          <dgm:chMax val="0"/>
          <dgm:chPref val="0"/>
        </dgm:presLayoutVars>
      </dgm:prSet>
      <dgm:spPr/>
    </dgm:pt>
    <dgm:pt modelId="{AE06905F-709A-4DB0-829C-A984FE2FCB0F}" type="pres">
      <dgm:prSet presAssocID="{B0A0F6D4-AE96-46A0-8A6E-0F0CC1C954FB}" presName="desTx" presStyleLbl="revTx" presStyleIdx="4" presStyleCnt="5">
        <dgm:presLayoutVars/>
      </dgm:prSet>
      <dgm:spPr/>
    </dgm:pt>
  </dgm:ptLst>
  <dgm:cxnLst>
    <dgm:cxn modelId="{C855721A-52B8-472B-A04C-C4D90AAE0211}" type="presOf" srcId="{D974EB1B-6210-4CB9-9EE9-D3F96A98E127}" destId="{AE06905F-709A-4DB0-829C-A984FE2FCB0F}" srcOrd="0" destOrd="0" presId="urn:microsoft.com/office/officeart/2018/2/layout/IconVerticalSolidList"/>
    <dgm:cxn modelId="{7365D033-86DC-4DA8-BF89-C25C51EF23AE}" type="presOf" srcId="{6DE1886A-32AC-445F-B74C-EFAF3AD36C7E}" destId="{32472798-DE87-437E-A1A0-D71C9BFD8DE8}" srcOrd="0" destOrd="0" presId="urn:microsoft.com/office/officeart/2018/2/layout/IconVerticalSolidList"/>
    <dgm:cxn modelId="{6CC7053C-8A93-4196-BEC8-19B09006A0D3}" type="presOf" srcId="{B0A0F6D4-AE96-46A0-8A6E-0F0CC1C954FB}" destId="{388DD490-BB9A-45DF-A821-50350361DE3C}" srcOrd="0" destOrd="0" presId="urn:microsoft.com/office/officeart/2018/2/layout/IconVerticalSolidList"/>
    <dgm:cxn modelId="{44B07A6A-4F2D-401F-B133-4AEEE0DCDB5C}" type="presOf" srcId="{9B85F1FE-AE48-4B8F-B401-5895ED1B11F9}" destId="{7FC1678D-4C95-41D5-8B23-4561A0EA96DD}" srcOrd="0" destOrd="0" presId="urn:microsoft.com/office/officeart/2018/2/layout/IconVerticalSolidList"/>
    <dgm:cxn modelId="{4264A085-C2C8-4467-9DFE-1455013D62B2}" srcId="{6DE1886A-32AC-445F-B74C-EFAF3AD36C7E}" destId="{BC247AEC-EE70-4257-86D4-F3E422691E57}" srcOrd="2" destOrd="0" parTransId="{60778EA1-BF51-4F3C-A03C-360663970596}" sibTransId="{E79CBF84-DA70-4483-A193-F24A8E628E1A}"/>
    <dgm:cxn modelId="{3A1F7386-0084-4F9F-AED4-42D6D2AA2BC0}" type="presOf" srcId="{BC247AEC-EE70-4257-86D4-F3E422691E57}" destId="{436BE018-72AB-4597-965E-08D5DC0EAD54}" srcOrd="0" destOrd="0" presId="urn:microsoft.com/office/officeart/2018/2/layout/IconVerticalSolidList"/>
    <dgm:cxn modelId="{34D5DAB4-C127-407A-8916-2264C77FDF77}" type="presOf" srcId="{F55A8E2F-DB14-475C-83CE-44CA5F644908}" destId="{2CB277B7-773B-46A0-A3A9-1D188C06BFEB}" srcOrd="0" destOrd="0" presId="urn:microsoft.com/office/officeart/2018/2/layout/IconVerticalSolidList"/>
    <dgm:cxn modelId="{26C068D3-E5E3-48ED-9B21-152B65CBE152}" srcId="{6DE1886A-32AC-445F-B74C-EFAF3AD36C7E}" destId="{B0A0F6D4-AE96-46A0-8A6E-0F0CC1C954FB}" srcOrd="3" destOrd="0" parTransId="{211A8C52-07DE-42D6-95FC-31A5FC95490D}" sibTransId="{1E6EA2BD-1D90-41B4-BB64-55C9DDFEF1B7}"/>
    <dgm:cxn modelId="{85F93CDD-3AAA-49AF-A4E3-CBDF6C214F7F}" srcId="{6DE1886A-32AC-445F-B74C-EFAF3AD36C7E}" destId="{9B85F1FE-AE48-4B8F-B401-5895ED1B11F9}" srcOrd="0" destOrd="0" parTransId="{89C0A950-6957-415D-9454-AEB43308DE26}" sibTransId="{606D2A2A-AFA7-43CF-B95D-11B64B014721}"/>
    <dgm:cxn modelId="{776452E1-643C-4F65-BD0C-5401BC921343}" srcId="{B0A0F6D4-AE96-46A0-8A6E-0F0CC1C954FB}" destId="{D974EB1B-6210-4CB9-9EE9-D3F96A98E127}" srcOrd="0" destOrd="0" parTransId="{EA91E77A-E76F-4DCA-9CA7-40F388F2483E}" sibTransId="{F9F0B23A-C46B-4820-9E90-BF5C4EA1E0A1}"/>
    <dgm:cxn modelId="{8A7625EC-E565-4746-A8CF-E4F33E132CE2}" srcId="{6DE1886A-32AC-445F-B74C-EFAF3AD36C7E}" destId="{F55A8E2F-DB14-475C-83CE-44CA5F644908}" srcOrd="1" destOrd="0" parTransId="{9332C6E1-8354-4DA9-B7FA-1C5208B71FEB}" sibTransId="{37624B5E-3384-41E0-9D48-152BF8D545FB}"/>
    <dgm:cxn modelId="{7B4F5B34-4798-4821-BDD2-ADB2C1A1749C}" type="presParOf" srcId="{32472798-DE87-437E-A1A0-D71C9BFD8DE8}" destId="{9742C023-1FAB-47CE-A65D-A0BA6F4CDEE3}" srcOrd="0" destOrd="0" presId="urn:microsoft.com/office/officeart/2018/2/layout/IconVerticalSolidList"/>
    <dgm:cxn modelId="{92749784-D05F-4B16-8EEC-19735C2F9296}" type="presParOf" srcId="{9742C023-1FAB-47CE-A65D-A0BA6F4CDEE3}" destId="{A7AF6A45-0EB9-4B40-B9A8-8F9F46D8542E}" srcOrd="0" destOrd="0" presId="urn:microsoft.com/office/officeart/2018/2/layout/IconVerticalSolidList"/>
    <dgm:cxn modelId="{8A966E4C-D9CC-4090-9FBB-4B13F1554AD0}" type="presParOf" srcId="{9742C023-1FAB-47CE-A65D-A0BA6F4CDEE3}" destId="{BC27A6A3-3C80-4493-8C01-A93D9BFB5090}" srcOrd="1" destOrd="0" presId="urn:microsoft.com/office/officeart/2018/2/layout/IconVerticalSolidList"/>
    <dgm:cxn modelId="{2CFDC3F2-6B48-4628-A51B-718D8764E3C3}" type="presParOf" srcId="{9742C023-1FAB-47CE-A65D-A0BA6F4CDEE3}" destId="{9AFC15CA-CF64-4316-B74B-0C42FD1378E3}" srcOrd="2" destOrd="0" presId="urn:microsoft.com/office/officeart/2018/2/layout/IconVerticalSolidList"/>
    <dgm:cxn modelId="{77CDCBBD-7F0E-4F98-B7DF-6CB12D5EB71D}" type="presParOf" srcId="{9742C023-1FAB-47CE-A65D-A0BA6F4CDEE3}" destId="{7FC1678D-4C95-41D5-8B23-4561A0EA96DD}" srcOrd="3" destOrd="0" presId="urn:microsoft.com/office/officeart/2018/2/layout/IconVerticalSolidList"/>
    <dgm:cxn modelId="{508F0CEE-08C5-4E12-A2A9-82200213570C}" type="presParOf" srcId="{32472798-DE87-437E-A1A0-D71C9BFD8DE8}" destId="{A7809ABC-B2D7-4D76-AE6B-41DCBC930422}" srcOrd="1" destOrd="0" presId="urn:microsoft.com/office/officeart/2018/2/layout/IconVerticalSolidList"/>
    <dgm:cxn modelId="{9317EED1-33A3-4A7D-83FE-8B7B464A84DB}" type="presParOf" srcId="{32472798-DE87-437E-A1A0-D71C9BFD8DE8}" destId="{D8A6B10D-DC9A-42C0-85D5-D7E526020E03}" srcOrd="2" destOrd="0" presId="urn:microsoft.com/office/officeart/2018/2/layout/IconVerticalSolidList"/>
    <dgm:cxn modelId="{4D3570E1-059A-4E4A-99CC-7EB1C92A6EBE}" type="presParOf" srcId="{D8A6B10D-DC9A-42C0-85D5-D7E526020E03}" destId="{3826AC76-E95D-42DD-A2B9-19CC826EF371}" srcOrd="0" destOrd="0" presId="urn:microsoft.com/office/officeart/2018/2/layout/IconVerticalSolidList"/>
    <dgm:cxn modelId="{29A25896-8537-4528-976F-6042913CF96C}" type="presParOf" srcId="{D8A6B10D-DC9A-42C0-85D5-D7E526020E03}" destId="{402643D9-5A69-4A5F-AEEA-D04D86462CC6}" srcOrd="1" destOrd="0" presId="urn:microsoft.com/office/officeart/2018/2/layout/IconVerticalSolidList"/>
    <dgm:cxn modelId="{AA531603-1472-4DD0-8B42-72E3B3F13F28}" type="presParOf" srcId="{D8A6B10D-DC9A-42C0-85D5-D7E526020E03}" destId="{3766E695-770C-4EDD-9352-B7A5F6E62CEA}" srcOrd="2" destOrd="0" presId="urn:microsoft.com/office/officeart/2018/2/layout/IconVerticalSolidList"/>
    <dgm:cxn modelId="{963387AB-7B2F-4936-B12F-255FE6392AA6}" type="presParOf" srcId="{D8A6B10D-DC9A-42C0-85D5-D7E526020E03}" destId="{2CB277B7-773B-46A0-A3A9-1D188C06BFEB}" srcOrd="3" destOrd="0" presId="urn:microsoft.com/office/officeart/2018/2/layout/IconVerticalSolidList"/>
    <dgm:cxn modelId="{7877AF5A-1E8E-44FE-9095-A6AB0F3CCCB5}" type="presParOf" srcId="{32472798-DE87-437E-A1A0-D71C9BFD8DE8}" destId="{C4C8F0F0-C5F2-4B36-A089-8F49A5F3E85F}" srcOrd="3" destOrd="0" presId="urn:microsoft.com/office/officeart/2018/2/layout/IconVerticalSolidList"/>
    <dgm:cxn modelId="{2D5C3F6A-7464-400F-A84B-725C7909F7A9}" type="presParOf" srcId="{32472798-DE87-437E-A1A0-D71C9BFD8DE8}" destId="{9B0D486A-7F03-4E9F-8F05-6CEFF3DDA6C9}" srcOrd="4" destOrd="0" presId="urn:microsoft.com/office/officeart/2018/2/layout/IconVerticalSolidList"/>
    <dgm:cxn modelId="{DCCF8DBB-A33F-4F29-A98E-76D8EB463193}" type="presParOf" srcId="{9B0D486A-7F03-4E9F-8F05-6CEFF3DDA6C9}" destId="{42176442-422D-4EA7-AAF7-F13A93D112C3}" srcOrd="0" destOrd="0" presId="urn:microsoft.com/office/officeart/2018/2/layout/IconVerticalSolidList"/>
    <dgm:cxn modelId="{02142E4F-A656-4C6B-BCCD-60108703FB01}" type="presParOf" srcId="{9B0D486A-7F03-4E9F-8F05-6CEFF3DDA6C9}" destId="{9B0DE6F8-28CF-4D3C-ACAF-5F4B5A47B35E}" srcOrd="1" destOrd="0" presId="urn:microsoft.com/office/officeart/2018/2/layout/IconVerticalSolidList"/>
    <dgm:cxn modelId="{E2F134C4-20AD-47B7-A980-3B9A881F0264}" type="presParOf" srcId="{9B0D486A-7F03-4E9F-8F05-6CEFF3DDA6C9}" destId="{616C7EB2-D2FD-4F76-A8AC-F9269A0B692C}" srcOrd="2" destOrd="0" presId="urn:microsoft.com/office/officeart/2018/2/layout/IconVerticalSolidList"/>
    <dgm:cxn modelId="{A335E21B-1664-4AB3-9242-89ED28A91405}" type="presParOf" srcId="{9B0D486A-7F03-4E9F-8F05-6CEFF3DDA6C9}" destId="{436BE018-72AB-4597-965E-08D5DC0EAD54}" srcOrd="3" destOrd="0" presId="urn:microsoft.com/office/officeart/2018/2/layout/IconVerticalSolidList"/>
    <dgm:cxn modelId="{B504F721-84F8-4E9D-A992-9724AD4FDB41}" type="presParOf" srcId="{32472798-DE87-437E-A1A0-D71C9BFD8DE8}" destId="{C4131B49-C319-4A17-AB3E-97C1D5F3BB51}" srcOrd="5" destOrd="0" presId="urn:microsoft.com/office/officeart/2018/2/layout/IconVerticalSolidList"/>
    <dgm:cxn modelId="{03B21BD2-41D2-4CA1-BED4-FCD44110B6CF}" type="presParOf" srcId="{32472798-DE87-437E-A1A0-D71C9BFD8DE8}" destId="{228D5C02-8141-413C-A4A9-104907B84E63}" srcOrd="6" destOrd="0" presId="urn:microsoft.com/office/officeart/2018/2/layout/IconVerticalSolidList"/>
    <dgm:cxn modelId="{8E8B2796-D3B3-422D-B415-5A0B4ACE2713}" type="presParOf" srcId="{228D5C02-8141-413C-A4A9-104907B84E63}" destId="{02291C60-FE02-4886-85AC-2A6543B62FD2}" srcOrd="0" destOrd="0" presId="urn:microsoft.com/office/officeart/2018/2/layout/IconVerticalSolidList"/>
    <dgm:cxn modelId="{11AFBC99-50E4-4833-B767-58185C8CF1A9}" type="presParOf" srcId="{228D5C02-8141-413C-A4A9-104907B84E63}" destId="{5794E256-14C4-40A5-9A41-AF81198628A8}" srcOrd="1" destOrd="0" presId="urn:microsoft.com/office/officeart/2018/2/layout/IconVerticalSolidList"/>
    <dgm:cxn modelId="{94E2E349-5379-4A7A-AEEF-7C3088DADD8B}" type="presParOf" srcId="{228D5C02-8141-413C-A4A9-104907B84E63}" destId="{DB2B3679-2081-401F-AEC8-D8CA9C80DD88}" srcOrd="2" destOrd="0" presId="urn:microsoft.com/office/officeart/2018/2/layout/IconVerticalSolidList"/>
    <dgm:cxn modelId="{86188644-3B4A-48D4-A723-E0BF8E4A6771}" type="presParOf" srcId="{228D5C02-8141-413C-A4A9-104907B84E63}" destId="{388DD490-BB9A-45DF-A821-50350361DE3C}" srcOrd="3" destOrd="0" presId="urn:microsoft.com/office/officeart/2018/2/layout/IconVerticalSolidList"/>
    <dgm:cxn modelId="{71BC7EB7-618A-48DD-9286-E8A83485939C}" type="presParOf" srcId="{228D5C02-8141-413C-A4A9-104907B84E63}" destId="{AE06905F-709A-4DB0-829C-A984FE2FCB0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36EFA8-32F1-4006-9D57-CF9ED0DC512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FD062-C3A2-4865-8C87-4DEB50EBCE35}">
      <dgm:prSet custT="1"/>
      <dgm:spPr/>
      <dgm:t>
        <a:bodyPr/>
        <a:lstStyle/>
        <a:p>
          <a:r>
            <a:rPr lang="en-US" sz="2000" b="1" dirty="0"/>
            <a:t>Integration of Components</a:t>
          </a:r>
        </a:p>
        <a:p>
          <a:r>
            <a:rPr lang="en-US" sz="1800" b="1" dirty="0"/>
            <a:t> </a:t>
          </a:r>
          <a:r>
            <a:rPr lang="en-US" sz="1800" b="0" dirty="0"/>
            <a:t>Successfully connect all parts, Ensure smooth communication between server-side processing and client-side interaction.</a:t>
          </a:r>
        </a:p>
      </dgm:t>
    </dgm:pt>
    <dgm:pt modelId="{B8E80AED-1939-4EFB-AC1B-C763CE6887C3}" type="parTrans" cxnId="{1208872E-7F91-443A-8DAA-1C88619CB8C9}">
      <dgm:prSet/>
      <dgm:spPr/>
      <dgm:t>
        <a:bodyPr/>
        <a:lstStyle/>
        <a:p>
          <a:endParaRPr lang="en-US"/>
        </a:p>
      </dgm:t>
    </dgm:pt>
    <dgm:pt modelId="{32DC1518-9C16-4FFF-BF2E-137B5E6B1BE0}" type="sibTrans" cxnId="{1208872E-7F91-443A-8DAA-1C88619CB8C9}">
      <dgm:prSet/>
      <dgm:spPr/>
      <dgm:t>
        <a:bodyPr/>
        <a:lstStyle/>
        <a:p>
          <a:endParaRPr lang="en-US"/>
        </a:p>
      </dgm:t>
    </dgm:pt>
    <dgm:pt modelId="{CFD6E974-B36E-49F4-90FE-AD00E05742E4}">
      <dgm:prSet custT="1"/>
      <dgm:spPr/>
      <dgm:t>
        <a:bodyPr/>
        <a:lstStyle/>
        <a:p>
          <a:r>
            <a:rPr lang="en-US" sz="2000" b="1" dirty="0"/>
            <a:t>Data Privacy</a:t>
          </a:r>
        </a:p>
        <a:p>
          <a:r>
            <a:rPr lang="en-US" sz="1800" b="0" dirty="0"/>
            <a:t> Protect sensitive medical data.</a:t>
          </a:r>
        </a:p>
      </dgm:t>
    </dgm:pt>
    <dgm:pt modelId="{7E0BDA73-BC32-41CB-96A6-DC2D71939F83}" type="parTrans" cxnId="{878BCCFD-1D0A-435E-BDB3-04C138D7B4A5}">
      <dgm:prSet/>
      <dgm:spPr/>
      <dgm:t>
        <a:bodyPr/>
        <a:lstStyle/>
        <a:p>
          <a:endParaRPr lang="en-US"/>
        </a:p>
      </dgm:t>
    </dgm:pt>
    <dgm:pt modelId="{EC278444-EB67-4C5A-8E46-6A6A1A1C3A63}" type="sibTrans" cxnId="{878BCCFD-1D0A-435E-BDB3-04C138D7B4A5}">
      <dgm:prSet/>
      <dgm:spPr/>
      <dgm:t>
        <a:bodyPr/>
        <a:lstStyle/>
        <a:p>
          <a:endParaRPr lang="en-US"/>
        </a:p>
      </dgm:t>
    </dgm:pt>
    <dgm:pt modelId="{4FCA7753-DB2D-4B65-A493-C6905D0E4D0B}">
      <dgm:prSet custT="1"/>
      <dgm:spPr/>
      <dgm:t>
        <a:bodyPr/>
        <a:lstStyle/>
        <a:p>
          <a:r>
            <a:rPr lang="en-US" sz="2000" b="1" dirty="0"/>
            <a:t>User Adoption</a:t>
          </a:r>
        </a:p>
        <a:p>
          <a:r>
            <a:rPr lang="en-US" sz="1800" b="0" dirty="0"/>
            <a:t>Encourage users to trust the app’s diagnosis by building confidence through education and user-friendly experiences</a:t>
          </a:r>
          <a:r>
            <a:rPr lang="en-US" sz="2000" b="0" dirty="0"/>
            <a:t>.</a:t>
          </a:r>
        </a:p>
      </dgm:t>
    </dgm:pt>
    <dgm:pt modelId="{D425C603-42E0-4528-8E67-771B041B9320}" type="parTrans" cxnId="{98324344-7AF3-4150-9C55-4226E35E1CFE}">
      <dgm:prSet/>
      <dgm:spPr/>
      <dgm:t>
        <a:bodyPr/>
        <a:lstStyle/>
        <a:p>
          <a:endParaRPr lang="en-US"/>
        </a:p>
      </dgm:t>
    </dgm:pt>
    <dgm:pt modelId="{B40B66D7-B200-4BFE-9DBC-2821C1BB0683}" type="sibTrans" cxnId="{98324344-7AF3-4150-9C55-4226E35E1CFE}">
      <dgm:prSet/>
      <dgm:spPr/>
      <dgm:t>
        <a:bodyPr/>
        <a:lstStyle/>
        <a:p>
          <a:endParaRPr lang="en-US"/>
        </a:p>
      </dgm:t>
    </dgm:pt>
    <dgm:pt modelId="{91B6F7A6-EBED-410B-A521-B93E14E1EE33}">
      <dgm:prSet custT="1"/>
      <dgm:spPr/>
      <dgm:t>
        <a:bodyPr/>
        <a:lstStyle/>
        <a:p>
          <a:r>
            <a:rPr lang="en-US" sz="2000" b="1" dirty="0"/>
            <a:t>Achieve Required Accuracy</a:t>
          </a:r>
        </a:p>
        <a:p>
          <a:r>
            <a:rPr lang="en-US" sz="1900" b="1" dirty="0"/>
            <a:t> </a:t>
          </a:r>
          <a:r>
            <a:rPr lang="en-US" sz="1800" b="0" dirty="0"/>
            <a:t>wrong prediction should favor over-diagnosing rather than under-diagnosing to avoid missing dangerous cases.</a:t>
          </a:r>
        </a:p>
      </dgm:t>
    </dgm:pt>
    <dgm:pt modelId="{64D1672F-D27D-40F8-AD49-28F16993118C}" type="sibTrans" cxnId="{4DD798D1-1185-4EB7-BED2-15EFDED3CA59}">
      <dgm:prSet/>
      <dgm:spPr/>
      <dgm:t>
        <a:bodyPr/>
        <a:lstStyle/>
        <a:p>
          <a:endParaRPr lang="en-US"/>
        </a:p>
      </dgm:t>
    </dgm:pt>
    <dgm:pt modelId="{4FDFF0E5-9915-43D1-8F2F-3D797FFE831E}" type="parTrans" cxnId="{4DD798D1-1185-4EB7-BED2-15EFDED3CA59}">
      <dgm:prSet/>
      <dgm:spPr/>
      <dgm:t>
        <a:bodyPr/>
        <a:lstStyle/>
        <a:p>
          <a:endParaRPr lang="en-US"/>
        </a:p>
      </dgm:t>
    </dgm:pt>
    <dgm:pt modelId="{FA8D165D-E30A-4A30-BA27-902FB0D8FA50}" type="pres">
      <dgm:prSet presAssocID="{3736EFA8-32F1-4006-9D57-CF9ED0DC512D}" presName="outerComposite" presStyleCnt="0">
        <dgm:presLayoutVars>
          <dgm:chMax val="5"/>
          <dgm:dir/>
          <dgm:resizeHandles val="exact"/>
        </dgm:presLayoutVars>
      </dgm:prSet>
      <dgm:spPr/>
    </dgm:pt>
    <dgm:pt modelId="{24DE5BA9-24AB-4822-B6FB-1C75D46F02FD}" type="pres">
      <dgm:prSet presAssocID="{3736EFA8-32F1-4006-9D57-CF9ED0DC512D}" presName="dummyMaxCanvas" presStyleCnt="0">
        <dgm:presLayoutVars/>
      </dgm:prSet>
      <dgm:spPr/>
    </dgm:pt>
    <dgm:pt modelId="{3089B372-77BC-4DD7-AAAA-557F4FEA7074}" type="pres">
      <dgm:prSet presAssocID="{3736EFA8-32F1-4006-9D57-CF9ED0DC512D}" presName="FourNodes_1" presStyleLbl="node1" presStyleIdx="0" presStyleCnt="4" custLinFactY="-100000" custLinFactNeighborX="-21167" custLinFactNeighborY="-131116">
        <dgm:presLayoutVars>
          <dgm:bulletEnabled val="1"/>
        </dgm:presLayoutVars>
      </dgm:prSet>
      <dgm:spPr/>
    </dgm:pt>
    <dgm:pt modelId="{539C2352-F259-45FB-AE78-FB43F14B7464}" type="pres">
      <dgm:prSet presAssocID="{3736EFA8-32F1-4006-9D57-CF9ED0DC512D}" presName="FourNodes_2" presStyleLbl="node1" presStyleIdx="1" presStyleCnt="4">
        <dgm:presLayoutVars>
          <dgm:bulletEnabled val="1"/>
        </dgm:presLayoutVars>
      </dgm:prSet>
      <dgm:spPr/>
    </dgm:pt>
    <dgm:pt modelId="{8A33DDAC-7160-4DDD-9D5B-6E2149156B01}" type="pres">
      <dgm:prSet presAssocID="{3736EFA8-32F1-4006-9D57-CF9ED0DC512D}" presName="FourNodes_3" presStyleLbl="node1" presStyleIdx="2" presStyleCnt="4">
        <dgm:presLayoutVars>
          <dgm:bulletEnabled val="1"/>
        </dgm:presLayoutVars>
      </dgm:prSet>
      <dgm:spPr/>
    </dgm:pt>
    <dgm:pt modelId="{E9C44FD4-F7A6-4B92-92E8-F66FF9F2D3E5}" type="pres">
      <dgm:prSet presAssocID="{3736EFA8-32F1-4006-9D57-CF9ED0DC512D}" presName="FourNodes_4" presStyleLbl="node1" presStyleIdx="3" presStyleCnt="4">
        <dgm:presLayoutVars>
          <dgm:bulletEnabled val="1"/>
        </dgm:presLayoutVars>
      </dgm:prSet>
      <dgm:spPr/>
    </dgm:pt>
    <dgm:pt modelId="{84BD26D6-ECD8-49F5-B427-13E64379DA4E}" type="pres">
      <dgm:prSet presAssocID="{3736EFA8-32F1-4006-9D57-CF9ED0DC512D}" presName="FourConn_1-2" presStyleLbl="fgAccFollowNode1" presStyleIdx="0" presStyleCnt="3">
        <dgm:presLayoutVars>
          <dgm:bulletEnabled val="1"/>
        </dgm:presLayoutVars>
      </dgm:prSet>
      <dgm:spPr/>
    </dgm:pt>
    <dgm:pt modelId="{B2B78B3E-A02C-4DDE-B022-ECF4ECA51F36}" type="pres">
      <dgm:prSet presAssocID="{3736EFA8-32F1-4006-9D57-CF9ED0DC512D}" presName="FourConn_2-3" presStyleLbl="fgAccFollowNode1" presStyleIdx="1" presStyleCnt="3">
        <dgm:presLayoutVars>
          <dgm:bulletEnabled val="1"/>
        </dgm:presLayoutVars>
      </dgm:prSet>
      <dgm:spPr/>
    </dgm:pt>
    <dgm:pt modelId="{2EC58913-02E5-4B22-92E6-4C64250FAA26}" type="pres">
      <dgm:prSet presAssocID="{3736EFA8-32F1-4006-9D57-CF9ED0DC512D}" presName="FourConn_3-4" presStyleLbl="fgAccFollowNode1" presStyleIdx="2" presStyleCnt="3">
        <dgm:presLayoutVars>
          <dgm:bulletEnabled val="1"/>
        </dgm:presLayoutVars>
      </dgm:prSet>
      <dgm:spPr/>
    </dgm:pt>
    <dgm:pt modelId="{78AEEC98-D3BD-4F9D-8918-AAD09A7BD963}" type="pres">
      <dgm:prSet presAssocID="{3736EFA8-32F1-4006-9D57-CF9ED0DC512D}" presName="FourNodes_1_text" presStyleLbl="node1" presStyleIdx="3" presStyleCnt="4">
        <dgm:presLayoutVars>
          <dgm:bulletEnabled val="1"/>
        </dgm:presLayoutVars>
      </dgm:prSet>
      <dgm:spPr/>
    </dgm:pt>
    <dgm:pt modelId="{7375D456-7359-4ACE-B612-B251887456CB}" type="pres">
      <dgm:prSet presAssocID="{3736EFA8-32F1-4006-9D57-CF9ED0DC512D}" presName="FourNodes_2_text" presStyleLbl="node1" presStyleIdx="3" presStyleCnt="4">
        <dgm:presLayoutVars>
          <dgm:bulletEnabled val="1"/>
        </dgm:presLayoutVars>
      </dgm:prSet>
      <dgm:spPr/>
    </dgm:pt>
    <dgm:pt modelId="{DCD10550-9E6A-4168-AF57-E5332E2594E9}" type="pres">
      <dgm:prSet presAssocID="{3736EFA8-32F1-4006-9D57-CF9ED0DC512D}" presName="FourNodes_3_text" presStyleLbl="node1" presStyleIdx="3" presStyleCnt="4">
        <dgm:presLayoutVars>
          <dgm:bulletEnabled val="1"/>
        </dgm:presLayoutVars>
      </dgm:prSet>
      <dgm:spPr/>
    </dgm:pt>
    <dgm:pt modelId="{6BEEA2D0-6C86-40AD-8E50-DAED22DE91A6}" type="pres">
      <dgm:prSet presAssocID="{3736EFA8-32F1-4006-9D57-CF9ED0DC512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9AAD306-F170-4ED8-B7F3-3F97A36BC0C7}" type="presOf" srcId="{CFD6E974-B36E-49F4-90FE-AD00E05742E4}" destId="{8A33DDAC-7160-4DDD-9D5B-6E2149156B01}" srcOrd="0" destOrd="0" presId="urn:microsoft.com/office/officeart/2005/8/layout/vProcess5"/>
    <dgm:cxn modelId="{E814B409-487E-4372-A3C6-A7B4B96EDEAF}" type="presOf" srcId="{32DC1518-9C16-4FFF-BF2E-137B5E6B1BE0}" destId="{B2B78B3E-A02C-4DDE-B022-ECF4ECA51F36}" srcOrd="0" destOrd="0" presId="urn:microsoft.com/office/officeart/2005/8/layout/vProcess5"/>
    <dgm:cxn modelId="{49E66D1B-58D7-4BFE-93B7-DFA5A87A9F02}" type="presOf" srcId="{4FCA7753-DB2D-4B65-A493-C6905D0E4D0B}" destId="{6BEEA2D0-6C86-40AD-8E50-DAED22DE91A6}" srcOrd="1" destOrd="0" presId="urn:microsoft.com/office/officeart/2005/8/layout/vProcess5"/>
    <dgm:cxn modelId="{9AF4E01E-FA58-43D8-93D7-F7C14EADFA34}" type="presOf" srcId="{4FCA7753-DB2D-4B65-A493-C6905D0E4D0B}" destId="{E9C44FD4-F7A6-4B92-92E8-F66FF9F2D3E5}" srcOrd="0" destOrd="0" presId="urn:microsoft.com/office/officeart/2005/8/layout/vProcess5"/>
    <dgm:cxn modelId="{1208872E-7F91-443A-8DAA-1C88619CB8C9}" srcId="{3736EFA8-32F1-4006-9D57-CF9ED0DC512D}" destId="{ACDFD062-C3A2-4865-8C87-4DEB50EBCE35}" srcOrd="1" destOrd="0" parTransId="{B8E80AED-1939-4EFB-AC1B-C763CE6887C3}" sibTransId="{32DC1518-9C16-4FFF-BF2E-137B5E6B1BE0}"/>
    <dgm:cxn modelId="{D38E945D-1961-4F6D-9796-28D4DE538968}" type="presOf" srcId="{91B6F7A6-EBED-410B-A521-B93E14E1EE33}" destId="{78AEEC98-D3BD-4F9D-8918-AAD09A7BD963}" srcOrd="1" destOrd="0" presId="urn:microsoft.com/office/officeart/2005/8/layout/vProcess5"/>
    <dgm:cxn modelId="{98324344-7AF3-4150-9C55-4226E35E1CFE}" srcId="{3736EFA8-32F1-4006-9D57-CF9ED0DC512D}" destId="{4FCA7753-DB2D-4B65-A493-C6905D0E4D0B}" srcOrd="3" destOrd="0" parTransId="{D425C603-42E0-4528-8E67-771B041B9320}" sibTransId="{B40B66D7-B200-4BFE-9DBC-2821C1BB0683}"/>
    <dgm:cxn modelId="{68274969-3ACE-4476-B1AE-A5CA3A276CE9}" type="presOf" srcId="{ACDFD062-C3A2-4865-8C87-4DEB50EBCE35}" destId="{7375D456-7359-4ACE-B612-B251887456CB}" srcOrd="1" destOrd="0" presId="urn:microsoft.com/office/officeart/2005/8/layout/vProcess5"/>
    <dgm:cxn modelId="{BA53FDB2-DAEC-4CF0-BDBE-A81EA44D9211}" type="presOf" srcId="{ACDFD062-C3A2-4865-8C87-4DEB50EBCE35}" destId="{539C2352-F259-45FB-AE78-FB43F14B7464}" srcOrd="0" destOrd="0" presId="urn:microsoft.com/office/officeart/2005/8/layout/vProcess5"/>
    <dgm:cxn modelId="{0E3ABABE-E1F7-47A0-94B3-F4B8C9013F1A}" type="presOf" srcId="{EC278444-EB67-4C5A-8E46-6A6A1A1C3A63}" destId="{2EC58913-02E5-4B22-92E6-4C64250FAA26}" srcOrd="0" destOrd="0" presId="urn:microsoft.com/office/officeart/2005/8/layout/vProcess5"/>
    <dgm:cxn modelId="{633EF3BF-44D2-45E3-A9EF-0223B2183D8A}" type="presOf" srcId="{64D1672F-D27D-40F8-AD49-28F16993118C}" destId="{84BD26D6-ECD8-49F5-B427-13E64379DA4E}" srcOrd="0" destOrd="0" presId="urn:microsoft.com/office/officeart/2005/8/layout/vProcess5"/>
    <dgm:cxn modelId="{4DD798D1-1185-4EB7-BED2-15EFDED3CA59}" srcId="{3736EFA8-32F1-4006-9D57-CF9ED0DC512D}" destId="{91B6F7A6-EBED-410B-A521-B93E14E1EE33}" srcOrd="0" destOrd="0" parTransId="{4FDFF0E5-9915-43D1-8F2F-3D797FFE831E}" sibTransId="{64D1672F-D27D-40F8-AD49-28F16993118C}"/>
    <dgm:cxn modelId="{EF2F33D6-74EF-4065-97C1-F17A3B28465A}" type="presOf" srcId="{91B6F7A6-EBED-410B-A521-B93E14E1EE33}" destId="{3089B372-77BC-4DD7-AAAA-557F4FEA7074}" srcOrd="0" destOrd="0" presId="urn:microsoft.com/office/officeart/2005/8/layout/vProcess5"/>
    <dgm:cxn modelId="{40E91AE2-0AB7-40D2-929C-2444ED98734D}" type="presOf" srcId="{3736EFA8-32F1-4006-9D57-CF9ED0DC512D}" destId="{FA8D165D-E30A-4A30-BA27-902FB0D8FA50}" srcOrd="0" destOrd="0" presId="urn:microsoft.com/office/officeart/2005/8/layout/vProcess5"/>
    <dgm:cxn modelId="{5DF73FE7-0A4E-4DDE-8F0F-C05009BBAC83}" type="presOf" srcId="{CFD6E974-B36E-49F4-90FE-AD00E05742E4}" destId="{DCD10550-9E6A-4168-AF57-E5332E2594E9}" srcOrd="1" destOrd="0" presId="urn:microsoft.com/office/officeart/2005/8/layout/vProcess5"/>
    <dgm:cxn modelId="{878BCCFD-1D0A-435E-BDB3-04C138D7B4A5}" srcId="{3736EFA8-32F1-4006-9D57-CF9ED0DC512D}" destId="{CFD6E974-B36E-49F4-90FE-AD00E05742E4}" srcOrd="2" destOrd="0" parTransId="{7E0BDA73-BC32-41CB-96A6-DC2D71939F83}" sibTransId="{EC278444-EB67-4C5A-8E46-6A6A1A1C3A63}"/>
    <dgm:cxn modelId="{60094F07-AD53-4368-97AE-C874F8EF028D}" type="presParOf" srcId="{FA8D165D-E30A-4A30-BA27-902FB0D8FA50}" destId="{24DE5BA9-24AB-4822-B6FB-1C75D46F02FD}" srcOrd="0" destOrd="0" presId="urn:microsoft.com/office/officeart/2005/8/layout/vProcess5"/>
    <dgm:cxn modelId="{12F502D4-CB14-4504-A9E2-7D87917BF276}" type="presParOf" srcId="{FA8D165D-E30A-4A30-BA27-902FB0D8FA50}" destId="{3089B372-77BC-4DD7-AAAA-557F4FEA7074}" srcOrd="1" destOrd="0" presId="urn:microsoft.com/office/officeart/2005/8/layout/vProcess5"/>
    <dgm:cxn modelId="{75CD9C14-14E3-491F-AA1B-0185C1FFDF41}" type="presParOf" srcId="{FA8D165D-E30A-4A30-BA27-902FB0D8FA50}" destId="{539C2352-F259-45FB-AE78-FB43F14B7464}" srcOrd="2" destOrd="0" presId="urn:microsoft.com/office/officeart/2005/8/layout/vProcess5"/>
    <dgm:cxn modelId="{86519916-44C0-4988-AEC0-B9B1B33E9E47}" type="presParOf" srcId="{FA8D165D-E30A-4A30-BA27-902FB0D8FA50}" destId="{8A33DDAC-7160-4DDD-9D5B-6E2149156B01}" srcOrd="3" destOrd="0" presId="urn:microsoft.com/office/officeart/2005/8/layout/vProcess5"/>
    <dgm:cxn modelId="{AB56AEF8-6789-45EC-B8DF-CC300B418153}" type="presParOf" srcId="{FA8D165D-E30A-4A30-BA27-902FB0D8FA50}" destId="{E9C44FD4-F7A6-4B92-92E8-F66FF9F2D3E5}" srcOrd="4" destOrd="0" presId="urn:microsoft.com/office/officeart/2005/8/layout/vProcess5"/>
    <dgm:cxn modelId="{E8434F75-14B8-44A5-ABBD-15F376C1F7D0}" type="presParOf" srcId="{FA8D165D-E30A-4A30-BA27-902FB0D8FA50}" destId="{84BD26D6-ECD8-49F5-B427-13E64379DA4E}" srcOrd="5" destOrd="0" presId="urn:microsoft.com/office/officeart/2005/8/layout/vProcess5"/>
    <dgm:cxn modelId="{1754A99A-5EF8-4756-BBA6-77C1C7BB66F9}" type="presParOf" srcId="{FA8D165D-E30A-4A30-BA27-902FB0D8FA50}" destId="{B2B78B3E-A02C-4DDE-B022-ECF4ECA51F36}" srcOrd="6" destOrd="0" presId="urn:microsoft.com/office/officeart/2005/8/layout/vProcess5"/>
    <dgm:cxn modelId="{DBFAAD58-E9E5-4892-8591-40B2444D5F27}" type="presParOf" srcId="{FA8D165D-E30A-4A30-BA27-902FB0D8FA50}" destId="{2EC58913-02E5-4B22-92E6-4C64250FAA26}" srcOrd="7" destOrd="0" presId="urn:microsoft.com/office/officeart/2005/8/layout/vProcess5"/>
    <dgm:cxn modelId="{615BEAEE-F757-4045-B2CD-5BDE9339A9FE}" type="presParOf" srcId="{FA8D165D-E30A-4A30-BA27-902FB0D8FA50}" destId="{78AEEC98-D3BD-4F9D-8918-AAD09A7BD963}" srcOrd="8" destOrd="0" presId="urn:microsoft.com/office/officeart/2005/8/layout/vProcess5"/>
    <dgm:cxn modelId="{042AC771-DEC9-41A9-BAD7-F0ABD08B3ABB}" type="presParOf" srcId="{FA8D165D-E30A-4A30-BA27-902FB0D8FA50}" destId="{7375D456-7359-4ACE-B612-B251887456CB}" srcOrd="9" destOrd="0" presId="urn:microsoft.com/office/officeart/2005/8/layout/vProcess5"/>
    <dgm:cxn modelId="{4B86065E-43D1-4AF2-8E1E-36F129D0C330}" type="presParOf" srcId="{FA8D165D-E30A-4A30-BA27-902FB0D8FA50}" destId="{DCD10550-9E6A-4168-AF57-E5332E2594E9}" srcOrd="10" destOrd="0" presId="urn:microsoft.com/office/officeart/2005/8/layout/vProcess5"/>
    <dgm:cxn modelId="{6AA515CD-0493-4B4E-8A12-6C1D798AC001}" type="presParOf" srcId="{FA8D165D-E30A-4A30-BA27-902FB0D8FA50}" destId="{6BEEA2D0-6C86-40AD-8E50-DAED22DE91A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F6A45-0EB9-4B40-B9A8-8F9F46D8542E}">
      <dsp:nvSpPr>
        <dsp:cNvPr id="0" name=""/>
        <dsp:cNvSpPr/>
      </dsp:nvSpPr>
      <dsp:spPr>
        <a:xfrm>
          <a:off x="-57319" y="4564"/>
          <a:ext cx="7332534" cy="6683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7A6A3-3C80-4493-8C01-A93D9BFB5090}">
      <dsp:nvSpPr>
        <dsp:cNvPr id="0" name=""/>
        <dsp:cNvSpPr/>
      </dsp:nvSpPr>
      <dsp:spPr>
        <a:xfrm>
          <a:off x="144870" y="154953"/>
          <a:ext cx="368337" cy="367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1678D-4C95-41D5-8B23-4561A0EA96DD}">
      <dsp:nvSpPr>
        <dsp:cNvPr id="0" name=""/>
        <dsp:cNvSpPr/>
      </dsp:nvSpPr>
      <dsp:spPr>
        <a:xfrm>
          <a:off x="715397" y="4564"/>
          <a:ext cx="6547515" cy="689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9" tIns="72949" rIns="72949" bIns="729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We will use public datasets</a:t>
          </a:r>
          <a:r>
            <a:rPr lang="he-IL" sz="2000" b="1" kern="1200" dirty="0"/>
            <a:t> </a:t>
          </a:r>
          <a:r>
            <a:rPr lang="en-US" sz="2000" b="1" kern="1200" dirty="0"/>
            <a:t> </a:t>
          </a:r>
          <a:r>
            <a:rPr lang="en-US" sz="1400" b="1" kern="1200" dirty="0"/>
            <a:t>(~1000 images)</a:t>
          </a:r>
          <a:endParaRPr lang="en-US" sz="2000" b="1" kern="1200" dirty="0"/>
        </a:p>
      </dsp:txBody>
      <dsp:txXfrm>
        <a:off x="715397" y="4564"/>
        <a:ext cx="6547515" cy="689283"/>
      </dsp:txXfrm>
    </dsp:sp>
    <dsp:sp modelId="{3826AC76-E95D-42DD-A2B9-19CC826EF371}">
      <dsp:nvSpPr>
        <dsp:cNvPr id="0" name=""/>
        <dsp:cNvSpPr/>
      </dsp:nvSpPr>
      <dsp:spPr>
        <a:xfrm>
          <a:off x="-57319" y="866169"/>
          <a:ext cx="7332534" cy="6683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643D9-5A69-4A5F-AEEA-D04D86462CC6}">
      <dsp:nvSpPr>
        <dsp:cNvPr id="0" name=""/>
        <dsp:cNvSpPr/>
      </dsp:nvSpPr>
      <dsp:spPr>
        <a:xfrm>
          <a:off x="144870" y="1016558"/>
          <a:ext cx="368337" cy="367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277B7-773B-46A0-A3A9-1D188C06BFEB}">
      <dsp:nvSpPr>
        <dsp:cNvPr id="0" name=""/>
        <dsp:cNvSpPr/>
      </dsp:nvSpPr>
      <dsp:spPr>
        <a:xfrm>
          <a:off x="715397" y="866169"/>
          <a:ext cx="6547515" cy="689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9" tIns="72949" rIns="72949" bIns="729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will be labeled – learning process is supervised</a:t>
          </a:r>
        </a:p>
      </dsp:txBody>
      <dsp:txXfrm>
        <a:off x="715397" y="866169"/>
        <a:ext cx="6547515" cy="689283"/>
      </dsp:txXfrm>
    </dsp:sp>
    <dsp:sp modelId="{42176442-422D-4EA7-AAF7-F13A93D112C3}">
      <dsp:nvSpPr>
        <dsp:cNvPr id="0" name=""/>
        <dsp:cNvSpPr/>
      </dsp:nvSpPr>
      <dsp:spPr>
        <a:xfrm>
          <a:off x="-57319" y="1727773"/>
          <a:ext cx="7332534" cy="6683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DE6F8-28CF-4D3C-ACAF-5F4B5A47B35E}">
      <dsp:nvSpPr>
        <dsp:cNvPr id="0" name=""/>
        <dsp:cNvSpPr/>
      </dsp:nvSpPr>
      <dsp:spPr>
        <a:xfrm>
          <a:off x="144870" y="1878163"/>
          <a:ext cx="368337" cy="367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BE018-72AB-4597-965E-08D5DC0EAD54}">
      <dsp:nvSpPr>
        <dsp:cNvPr id="0" name=""/>
        <dsp:cNvSpPr/>
      </dsp:nvSpPr>
      <dsp:spPr>
        <a:xfrm>
          <a:off x="715397" y="1727773"/>
          <a:ext cx="6547515" cy="689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9" tIns="72949" rIns="72949" bIns="729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should be labeled with main OM types</a:t>
          </a:r>
          <a:br>
            <a:rPr lang="en-US" sz="1800" b="1" kern="1200" dirty="0"/>
          </a:br>
          <a:r>
            <a:rPr lang="en-US" sz="1400" b="1" kern="1200" dirty="0"/>
            <a:t>not only as “normal” or “infected”</a:t>
          </a:r>
          <a:endParaRPr lang="en-US" sz="1800" b="1" kern="1200" dirty="0"/>
        </a:p>
      </dsp:txBody>
      <dsp:txXfrm>
        <a:off x="715397" y="1727773"/>
        <a:ext cx="6547515" cy="689283"/>
      </dsp:txXfrm>
    </dsp:sp>
    <dsp:sp modelId="{02291C60-FE02-4886-85AC-2A6543B62FD2}">
      <dsp:nvSpPr>
        <dsp:cNvPr id="0" name=""/>
        <dsp:cNvSpPr/>
      </dsp:nvSpPr>
      <dsp:spPr>
        <a:xfrm>
          <a:off x="0" y="2579686"/>
          <a:ext cx="7332534" cy="66839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4E256-14C4-40A5-9A41-AF81198628A8}">
      <dsp:nvSpPr>
        <dsp:cNvPr id="0" name=""/>
        <dsp:cNvSpPr/>
      </dsp:nvSpPr>
      <dsp:spPr>
        <a:xfrm>
          <a:off x="259509" y="2739767"/>
          <a:ext cx="368337" cy="367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DD490-BB9A-45DF-A821-50350361DE3C}">
      <dsp:nvSpPr>
        <dsp:cNvPr id="0" name=""/>
        <dsp:cNvSpPr/>
      </dsp:nvSpPr>
      <dsp:spPr>
        <a:xfrm>
          <a:off x="775938" y="2593943"/>
          <a:ext cx="5074351" cy="689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949" tIns="72949" rIns="72949" bIns="729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Preprocess (Resizing &amp; Normalizing</a:t>
          </a:r>
          <a:r>
            <a:rPr lang="he-IL" sz="1800" b="1" kern="1200" dirty="0"/>
            <a:t>(</a:t>
          </a:r>
          <a:r>
            <a:rPr lang="en-US" sz="1800" b="1" kern="1200" dirty="0"/>
            <a:t> </a:t>
          </a:r>
        </a:p>
      </dsp:txBody>
      <dsp:txXfrm>
        <a:off x="775938" y="2593943"/>
        <a:ext cx="5074351" cy="689283"/>
      </dsp:txXfrm>
    </dsp:sp>
    <dsp:sp modelId="{AE06905F-709A-4DB0-829C-A984FE2FCB0F}">
      <dsp:nvSpPr>
        <dsp:cNvPr id="0" name=""/>
        <dsp:cNvSpPr/>
      </dsp:nvSpPr>
      <dsp:spPr>
        <a:xfrm>
          <a:off x="4129676" y="2589378"/>
          <a:ext cx="3235213" cy="669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08" tIns="70808" rIns="70808" bIns="708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/>
        </a:p>
      </dsp:txBody>
      <dsp:txXfrm>
        <a:off x="4129676" y="2589378"/>
        <a:ext cx="3235213" cy="669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9B372-77BC-4DD7-AAAA-557F4FEA7074}">
      <dsp:nvSpPr>
        <dsp:cNvPr id="0" name=""/>
        <dsp:cNvSpPr/>
      </dsp:nvSpPr>
      <dsp:spPr>
        <a:xfrm>
          <a:off x="0" y="0"/>
          <a:ext cx="8642890" cy="106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Achieve Required Accuracy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 </a:t>
          </a:r>
          <a:r>
            <a:rPr lang="en-US" sz="1800" b="0" kern="1200" dirty="0"/>
            <a:t>wrong prediction should favor over-diagnosing rather than under-diagnosing to avoid missing dangerous cases.</a:t>
          </a:r>
        </a:p>
      </dsp:txBody>
      <dsp:txXfrm>
        <a:off x="31308" y="31308"/>
        <a:ext cx="7399103" cy="1006316"/>
      </dsp:txXfrm>
    </dsp:sp>
    <dsp:sp modelId="{539C2352-F259-45FB-AE78-FB43F14B7464}">
      <dsp:nvSpPr>
        <dsp:cNvPr id="0" name=""/>
        <dsp:cNvSpPr/>
      </dsp:nvSpPr>
      <dsp:spPr>
        <a:xfrm>
          <a:off x="723842" y="1263284"/>
          <a:ext cx="8642890" cy="106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Integration of Components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</a:t>
          </a:r>
          <a:r>
            <a:rPr lang="en-US" sz="1800" b="0" kern="1200" dirty="0"/>
            <a:t>Successfully connect all parts, Ensure smooth communication between server-side processing and client-side interaction.</a:t>
          </a:r>
        </a:p>
      </dsp:txBody>
      <dsp:txXfrm>
        <a:off x="755150" y="1294592"/>
        <a:ext cx="7161626" cy="1006316"/>
      </dsp:txXfrm>
    </dsp:sp>
    <dsp:sp modelId="{8A33DDAC-7160-4DDD-9D5B-6E2149156B01}">
      <dsp:nvSpPr>
        <dsp:cNvPr id="0" name=""/>
        <dsp:cNvSpPr/>
      </dsp:nvSpPr>
      <dsp:spPr>
        <a:xfrm>
          <a:off x="1436880" y="2526568"/>
          <a:ext cx="8642890" cy="106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Privacy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 Protect sensitive medical data.</a:t>
          </a:r>
        </a:p>
      </dsp:txBody>
      <dsp:txXfrm>
        <a:off x="1468188" y="2557876"/>
        <a:ext cx="7172429" cy="1006316"/>
      </dsp:txXfrm>
    </dsp:sp>
    <dsp:sp modelId="{E9C44FD4-F7A6-4B92-92E8-F66FF9F2D3E5}">
      <dsp:nvSpPr>
        <dsp:cNvPr id="0" name=""/>
        <dsp:cNvSpPr/>
      </dsp:nvSpPr>
      <dsp:spPr>
        <a:xfrm>
          <a:off x="2160722" y="3789852"/>
          <a:ext cx="8642890" cy="10689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User Adoption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Encourage users to trust the app’s diagnosis by building confidence through education and user-friendly experiences</a:t>
          </a:r>
          <a:r>
            <a:rPr lang="en-US" sz="2000" b="0" kern="1200" dirty="0"/>
            <a:t>.</a:t>
          </a:r>
        </a:p>
      </dsp:txBody>
      <dsp:txXfrm>
        <a:off x="2192030" y="3821160"/>
        <a:ext cx="7161626" cy="1006316"/>
      </dsp:txXfrm>
    </dsp:sp>
    <dsp:sp modelId="{84BD26D6-ECD8-49F5-B427-13E64379DA4E}">
      <dsp:nvSpPr>
        <dsp:cNvPr id="0" name=""/>
        <dsp:cNvSpPr/>
      </dsp:nvSpPr>
      <dsp:spPr>
        <a:xfrm>
          <a:off x="7948084" y="818705"/>
          <a:ext cx="694806" cy="6948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104415" y="818705"/>
        <a:ext cx="382144" cy="522842"/>
      </dsp:txXfrm>
    </dsp:sp>
    <dsp:sp modelId="{B2B78B3E-A02C-4DDE-B022-ECF4ECA51F36}">
      <dsp:nvSpPr>
        <dsp:cNvPr id="0" name=""/>
        <dsp:cNvSpPr/>
      </dsp:nvSpPr>
      <dsp:spPr>
        <a:xfrm>
          <a:off x="8671926" y="2081989"/>
          <a:ext cx="694806" cy="6948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828257" y="2081989"/>
        <a:ext cx="382144" cy="522842"/>
      </dsp:txXfrm>
    </dsp:sp>
    <dsp:sp modelId="{2EC58913-02E5-4B22-92E6-4C64250FAA26}">
      <dsp:nvSpPr>
        <dsp:cNvPr id="0" name=""/>
        <dsp:cNvSpPr/>
      </dsp:nvSpPr>
      <dsp:spPr>
        <a:xfrm>
          <a:off x="9384964" y="3345273"/>
          <a:ext cx="694806" cy="6948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541295" y="3345273"/>
        <a:ext cx="382144" cy="52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D3B52B4-A357-4F7C-B126-073936546138}" type="datetimeFigureOut">
              <a:rPr lang="he-IL" smtClean="0"/>
              <a:t>י"ח/אלול/תשפ"ד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3B57F8B-830F-4518-93E3-E13C74F0A1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860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57F8B-830F-4518-93E3-E13C74F0A15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04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n 2006, 8.8 million (11.8 percent) of U.S. children under age 18 reported to have ear infections or otitis media </a:t>
            </a:r>
            <a:endParaRPr lang="he-IL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endParaRPr lang="he-IL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total of $2.8 billion was spent on treatment of otitis media (not including over-the-counter medications) (figure 2). A higher percentage of these expenditures was spent on ambulatory visits compared to prescription medications ($1.8 billion versus $.4 billion).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57F8B-830F-4518-93E3-E13C74F0A15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70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57F8B-830F-4518-93E3-E13C74F0A15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1263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Achieve Required Accuracy</a:t>
            </a:r>
            <a:r>
              <a:rPr lang="en-US" dirty="0"/>
              <a:t>: Ensure the model prioritizes minimizing false negatives so that no severe ear infections are missed. A wrong prediction should favor over-diagnosing rather than under-diagnosing to catch all potential cases.</a:t>
            </a:r>
          </a:p>
          <a:p>
            <a:r>
              <a:rPr lang="en-US" b="1" dirty="0"/>
              <a:t>Integration of Components</a:t>
            </a:r>
            <a:r>
              <a:rPr lang="en-US" dirty="0"/>
              <a:t>: Successfully connect all parts, from training the model on the cloud, hosting it on the server, to deploying it on the client app. Ensure smooth communication between server-side processing and client-side interaction.</a:t>
            </a:r>
          </a:p>
          <a:p>
            <a:r>
              <a:rPr lang="en-US" b="1" dirty="0"/>
              <a:t>Data Privacy</a:t>
            </a:r>
            <a:r>
              <a:rPr lang="en-US" dirty="0"/>
              <a:t>: Protect sensitive medical data through encryption and comply with privacy regulations (e.g., GDPR).</a:t>
            </a:r>
          </a:p>
          <a:p>
            <a:r>
              <a:rPr lang="en-US" b="1" dirty="0"/>
              <a:t>User Adoption</a:t>
            </a:r>
            <a:r>
              <a:rPr lang="en-US" dirty="0"/>
              <a:t>: Encourage users to trust the app’s diagnosis by building confidence through education and user-friendly experiences.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57F8B-830F-4518-93E3-E13C74F0A154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4345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57F8B-830F-4518-93E3-E13C74F0A154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2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390B-A496-446E-9D30-52400832DBD3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230D-8141-413C-9610-6DB2E532F5CA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3DBF-921F-41B9-B198-CA6F14EDB652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53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5CFA2-CBA5-DCD0-93B3-E4AFD7654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40412AA-ADD1-8392-AE75-BCA2A0E1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7F6F12-CD9B-1A27-FA12-74902F6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9434-1924-4516-919C-F7C26131B150}" type="datetime1">
              <a:rPr lang="en-US" smtClean="0"/>
              <a:t>9/21/2024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D1D294-694C-8080-8950-64EE5945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AA38D5-6160-95C0-59C0-0C016210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2855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806C61-A21C-7AC3-AE7D-60F2CFFC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15ACE9-896B-2570-2AEC-883188F0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0F2ECB-EC55-9181-07E5-645B0E36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A13B-AF78-42D3-9131-CDE0236C69A8}" type="datetime1">
              <a:rPr lang="en-US" smtClean="0"/>
              <a:t>9/21/2024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F4DC8D-F9F6-6545-FD0F-F0B08C2B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71DC3D-00F6-748B-0C56-EB03FA96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4836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671A16-8D8E-2781-E382-AC0534AA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F150A88-9ACC-BE5C-0D4A-8EFCE3B9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4B5E75-6DEE-1B6C-BE81-D54F23E7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EEF7-A742-4B7B-8F3D-84044849CACA}" type="datetime1">
              <a:rPr lang="en-US" smtClean="0"/>
              <a:t>9/21/2024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CAED20-726F-4F05-AB4C-F4563A28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A35C2E-625E-6466-580C-1488280B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840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E2B6A4-1021-8F7A-3F08-27080670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427D4F-E02A-C702-0FB1-239F9E536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866C6BF-A9E8-6373-7A28-7BD39CD61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0F1E040-15E4-D377-AD77-0168E533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AA4D7-502F-4E24-B06F-6DFF1762220C}" type="datetime1">
              <a:rPr lang="en-US" smtClean="0"/>
              <a:t>9/21/2024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7C73487-86FE-DBB4-B060-61248272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E434B1-9C84-DCD8-5D35-D64131A2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035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5C4F6C-9833-CEC8-20CC-17E08115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56BF46-0F34-1CF6-64CB-9E4882F4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D426447-355D-1956-2CB6-9BEBC801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B971583-29E4-6CCE-891D-6775D3915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DC6C328-0BB7-1CDE-ECAD-87C0EE78E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A929A3C-DBE9-101E-38D0-C3A6B897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521A-57D9-4718-9FB8-29F728F7A1A3}" type="datetime1">
              <a:rPr lang="en-US" smtClean="0"/>
              <a:t>9/21/2024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228C6CC-F85A-3B8D-9A45-0CB315B8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000DD4B-A649-5B42-10E4-EA5F3358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461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F0B353-E51C-D37F-46CA-FD3893E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7BEA862-9E7A-BE15-98A3-589FDBD5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53A-C27C-4031-873E-9D7E4B49A8AA}" type="datetime1">
              <a:rPr lang="en-US" smtClean="0"/>
              <a:t>9/21/2024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456B8A1-1AB4-E787-EB7D-8F66A42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D704599-C70B-F2E0-1133-18518D9E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81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F7DEA48-0F3B-72E7-EFD4-4EA3D2ED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848A5-1457-4F43-917E-65CF29BCDEF8}" type="datetime1">
              <a:rPr lang="en-US" smtClean="0"/>
              <a:t>9/21/2024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8BFB530-09B3-8E3A-395F-F581B811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E35A82B-830F-76F4-9AFA-554396C5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7665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F80F6A-4437-9E07-F060-93ED55C6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62F173-6D33-EDFD-0839-607B4437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0F96721-BADC-ED34-7345-8C39CD8B6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081E15-40A0-FB58-F602-CCAD9AF2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3485-9E1C-4C0C-8532-470F196A305D}" type="datetime1">
              <a:rPr lang="en-US" smtClean="0"/>
              <a:t>9/21/2024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EF0B1FF-2E07-D3EA-E2F7-CB512780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9A2E71-3DA7-ACB0-F3AE-44B2FFD0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3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5B7D-3B69-43BF-B2B8-21F10AE6357A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D0C2DE-8C04-C828-69D4-7F7F4A38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B8A8101-323A-D1B5-C0A1-3832074FE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06E10F7-1BF2-CC12-9A1E-6F885828E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AED2723-3717-845C-71C8-75598ED4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A559-198E-4DF1-8C3C-06202A17499C}" type="datetime1">
              <a:rPr lang="en-US" smtClean="0"/>
              <a:t>9/21/2024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E3C9B2-6F8D-3D3F-B0B7-6680DFE3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61BBCD-3433-5AE3-D5AA-8E68A65C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5864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D529B3-A394-62E2-6341-53C2EF51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0256D0-C850-5812-B393-A25196242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FBC895-3B82-8A21-E42B-D4A4A705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FDAE-EEAB-43C4-A02C-0D01005E8E9E}" type="datetime1">
              <a:rPr lang="en-US" smtClean="0"/>
              <a:t>9/21/2024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3EEB1B-46EC-50E8-EDA9-11206349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45567C-4A91-49C2-C54B-9E5D026F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4359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563C54B-324C-101F-6005-C0C13E0CE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EB02B01-D1E0-2EE7-EEF2-50D4BF60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CAAF19-C595-8F85-0A9C-51EE85E1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AAD-8262-4A90-9CAD-E6159C3DB10E}" type="datetime1">
              <a:rPr lang="en-US" smtClean="0"/>
              <a:t>9/21/2024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E2304C-C6FF-B77D-A28D-3AAB6546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04D127-4C16-AA10-E400-A4DAD624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0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71D5-19A5-4260-A83C-E03EDCEB4D58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48D3-2616-4E9B-B348-8ECAD28A8E41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ACA2-0074-4553-932E-6CD3194C3A3C}" type="datetime1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5621-EC2D-4768-90EA-44B129875DEB}" type="datetime1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F67CA-FC5E-4153-A52A-78CFAD32AE39}" type="datetime1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E8BA-4EC2-497B-B12F-5591520BB468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9A91-6A14-4177-A43A-19FB8F8148CD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FAA4-1421-476D-BA8C-699ADB24C8E0}" type="datetime1">
              <a:rPr lang="en-US" smtClean="0"/>
              <a:t>9/21/2024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5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0" r:id="rId6"/>
    <p:sldLayoutId id="2147483755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827CA38-543C-A93D-E815-030FF569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6E8699-3182-767B-EC0F-3DB770BC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556BFB-EB3B-B97B-017F-5BBC84184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9F19F-4E22-4870-ACF7-821909CEBDFC}" type="datetime1">
              <a:rPr lang="en-US" smtClean="0"/>
              <a:t>9/21/2024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812131-C9FF-4E9E-16AB-1D7E10F74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B48975-0843-1CA9-D8AF-3482DCE13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B7F35E-6B06-4668-AB26-AE09067251F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540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4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0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61.png"/><Relationship Id="rId9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1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C73BCEE-7BFA-3A32-6BB8-F93C659BB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98" y="1958855"/>
            <a:ext cx="4427633" cy="998354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AutoScope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endParaRPr lang="he-IL" sz="6600" dirty="0">
              <a:solidFill>
                <a:schemeClr val="bg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A4E41FF-5C4D-47B1-B022-9BB58CD80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54" y="3174794"/>
            <a:ext cx="5166225" cy="40425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Early detection of ear infections app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Alon </a:t>
            </a:r>
            <a:r>
              <a:rPr lang="en-US" dirty="0" err="1">
                <a:solidFill>
                  <a:schemeClr val="bg1"/>
                </a:solidFill>
              </a:rPr>
              <a:t>Ternerider</a:t>
            </a:r>
            <a:r>
              <a:rPr lang="en-US" dirty="0">
                <a:solidFill>
                  <a:schemeClr val="bg1"/>
                </a:solidFill>
              </a:rPr>
              <a:t> &amp; Nadav Goldin</a:t>
            </a:r>
          </a:p>
          <a:p>
            <a:r>
              <a:rPr lang="en-US" dirty="0">
                <a:solidFill>
                  <a:schemeClr val="bg1"/>
                </a:solidFill>
              </a:rPr>
              <a:t>Supervised by Dr. Nataly Levi 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88D7FA3-A0F0-31D5-2F1E-BC07BC6CE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771" y="1271159"/>
            <a:ext cx="3875883" cy="461052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ACBA1ED-AD46-DD20-ED81-77ADE08EC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0203" y="6460435"/>
            <a:ext cx="1777457" cy="380884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67CAEA6-6ACD-8FB3-26E7-712782CA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אליפסה 19">
            <a:extLst>
              <a:ext uri="{FF2B5EF4-FFF2-40B4-BE49-F238E27FC236}">
                <a16:creationId xmlns:a16="http://schemas.microsoft.com/office/drawing/2014/main" id="{BA8BBF62-C321-48FA-C31D-58393466F0B0}"/>
              </a:ext>
            </a:extLst>
          </p:cNvPr>
          <p:cNvSpPr/>
          <p:nvPr/>
        </p:nvSpPr>
        <p:spPr>
          <a:xfrm>
            <a:off x="7550605" y="1905615"/>
            <a:ext cx="4418763" cy="3820027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71077D1-E94A-C8A5-9377-9DFC282454A9}"/>
              </a:ext>
            </a:extLst>
          </p:cNvPr>
          <p:cNvSpPr txBox="1"/>
          <p:nvPr/>
        </p:nvSpPr>
        <p:spPr>
          <a:xfrm>
            <a:off x="8604326" y="2093431"/>
            <a:ext cx="23113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Model Training</a:t>
            </a:r>
            <a:endParaRPr lang="he-IL" sz="2800" b="1" dirty="0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054A02BC-504A-BAAD-4ADB-8661EBB96BC2}"/>
              </a:ext>
            </a:extLst>
          </p:cNvPr>
          <p:cNvSpPr/>
          <p:nvPr/>
        </p:nvSpPr>
        <p:spPr>
          <a:xfrm>
            <a:off x="0" y="-3356"/>
            <a:ext cx="12192000" cy="1098576"/>
          </a:xfrm>
          <a:prstGeom prst="rect">
            <a:avLst/>
          </a:prstGeom>
          <a:solidFill>
            <a:srgbClr val="47B1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Proposed Architecture </a:t>
            </a:r>
            <a:r>
              <a:rPr lang="en-US" sz="2400" dirty="0">
                <a:solidFill>
                  <a:schemeClr val="tx1"/>
                </a:solidFill>
              </a:rPr>
              <a:t>(Server)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8581B2F-7DEA-CD9F-018E-F06376E23157}"/>
              </a:ext>
            </a:extLst>
          </p:cNvPr>
          <p:cNvSpPr/>
          <p:nvPr/>
        </p:nvSpPr>
        <p:spPr>
          <a:xfrm>
            <a:off x="8452283" y="4224643"/>
            <a:ext cx="2615411" cy="86614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/>
              <a:t>DataSet</a:t>
            </a:r>
            <a:endParaRPr lang="en-US" b="1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685A4EE2-B341-AC43-BCB3-B36FC40F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21" y="5658407"/>
            <a:ext cx="1066733" cy="1098576"/>
          </a:xfrm>
          <a:prstGeom prst="rect">
            <a:avLst/>
          </a:prstGeom>
        </p:spPr>
      </p:pic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0D401797-8EC4-3BC9-F2A1-294AF018891F}"/>
              </a:ext>
            </a:extLst>
          </p:cNvPr>
          <p:cNvCxnSpPr>
            <a:cxnSpLocks/>
          </p:cNvCxnSpPr>
          <p:nvPr/>
        </p:nvCxnSpPr>
        <p:spPr>
          <a:xfrm flipH="1">
            <a:off x="7523746" y="5532188"/>
            <a:ext cx="1296150" cy="5147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FA16715-345B-C3B6-7285-C5A6E03CDAD0}"/>
              </a:ext>
            </a:extLst>
          </p:cNvPr>
          <p:cNvSpPr txBox="1"/>
          <p:nvPr/>
        </p:nvSpPr>
        <p:spPr>
          <a:xfrm>
            <a:off x="6096000" y="5126824"/>
            <a:ext cx="177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Tr</a:t>
            </a:r>
            <a:r>
              <a:rPr lang="en-US" sz="1800" b="1" dirty="0"/>
              <a:t>ained Model</a:t>
            </a:r>
            <a:endParaRPr lang="he-IL" sz="2000" b="1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1C6C210C-CD61-7ED3-A3B0-69C2AAF67EFD}"/>
              </a:ext>
            </a:extLst>
          </p:cNvPr>
          <p:cNvSpPr/>
          <p:nvPr/>
        </p:nvSpPr>
        <p:spPr>
          <a:xfrm>
            <a:off x="8452280" y="2920595"/>
            <a:ext cx="2615411" cy="86614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Deep Learning Model</a:t>
            </a:r>
          </a:p>
          <a:p>
            <a:pPr algn="ctr" rtl="0"/>
            <a:r>
              <a:rPr lang="en-US" sz="1400" dirty="0"/>
              <a:t>TensorFlow Library</a:t>
            </a:r>
            <a:endParaRPr lang="he-IL" sz="1400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D5D6DE59-8497-A74E-D1D7-91046FFED025}"/>
              </a:ext>
            </a:extLst>
          </p:cNvPr>
          <p:cNvCxnSpPr>
            <a:cxnSpLocks/>
          </p:cNvCxnSpPr>
          <p:nvPr/>
        </p:nvCxnSpPr>
        <p:spPr>
          <a:xfrm flipH="1" flipV="1">
            <a:off x="4943258" y="5504780"/>
            <a:ext cx="1310322" cy="7029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C05581B4-32FE-2135-6364-BAA51DF66A73}"/>
              </a:ext>
            </a:extLst>
          </p:cNvPr>
          <p:cNvSpPr/>
          <p:nvPr/>
        </p:nvSpPr>
        <p:spPr>
          <a:xfrm>
            <a:off x="1166962" y="4362111"/>
            <a:ext cx="3645004" cy="18987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Application Logic</a:t>
            </a:r>
          </a:p>
          <a:p>
            <a:pPr algn="ctr"/>
            <a:r>
              <a:rPr lang="en-US" sz="1600" dirty="0"/>
              <a:t>Flask</a:t>
            </a:r>
            <a:endParaRPr lang="he-IL" sz="1600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49D5FB6D-476C-601D-6342-808E0236342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817461" y="2793017"/>
            <a:ext cx="751440" cy="12428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תמונה 6">
            <a:extLst>
              <a:ext uri="{FF2B5EF4-FFF2-40B4-BE49-F238E27FC236}">
                <a16:creationId xmlns:a16="http://schemas.microsoft.com/office/drawing/2014/main" id="{3268A44E-0B01-A859-6E6C-D7B493132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249" y="1317499"/>
            <a:ext cx="1025469" cy="46166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32444B3-6BAE-81A0-D7F7-084C3DFD9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799" y="1390720"/>
            <a:ext cx="1119323" cy="1402297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3419D310-3D8A-D68A-543D-B31FB5094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096" y="2395596"/>
            <a:ext cx="1119323" cy="378050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0F0F85AA-B1FB-A6B4-1B97-DD0931A79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517" y="3818269"/>
            <a:ext cx="2919703" cy="435127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64E7C808-5124-384E-9C99-A0510EEC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02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מלבן 40">
            <a:extLst>
              <a:ext uri="{FF2B5EF4-FFF2-40B4-BE49-F238E27FC236}">
                <a16:creationId xmlns:a16="http://schemas.microsoft.com/office/drawing/2014/main" id="{054A02BC-504A-BAAD-4ADB-8661EBB96BC2}"/>
              </a:ext>
            </a:extLst>
          </p:cNvPr>
          <p:cNvSpPr/>
          <p:nvPr/>
        </p:nvSpPr>
        <p:spPr>
          <a:xfrm>
            <a:off x="0" y="-3356"/>
            <a:ext cx="12192000" cy="1098576"/>
          </a:xfrm>
          <a:prstGeom prst="rect">
            <a:avLst/>
          </a:prstGeom>
          <a:solidFill>
            <a:srgbClr val="47B1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Proposed Architecture </a:t>
            </a:r>
            <a:r>
              <a:rPr lang="en-US" sz="2400" dirty="0">
                <a:solidFill>
                  <a:schemeClr val="tx1"/>
                </a:solidFill>
              </a:rPr>
              <a:t>(Connectivity)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4DDF22B-74CE-8AEA-B3F6-CDB25F26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78" y="2550017"/>
            <a:ext cx="1311433" cy="2435519"/>
          </a:xfrm>
          <a:prstGeom prst="rect">
            <a:avLst/>
          </a:prstGeom>
        </p:spPr>
      </p:pic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F8FCA354-77BA-17E0-2B01-44429746A812}"/>
              </a:ext>
            </a:extLst>
          </p:cNvPr>
          <p:cNvCxnSpPr>
            <a:cxnSpLocks/>
          </p:cNvCxnSpPr>
          <p:nvPr/>
        </p:nvCxnSpPr>
        <p:spPr>
          <a:xfrm>
            <a:off x="3433011" y="3031958"/>
            <a:ext cx="5325980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9428002-7CFE-4D84-9815-9AD0AC107198}"/>
              </a:ext>
            </a:extLst>
          </p:cNvPr>
          <p:cNvSpPr txBox="1"/>
          <p:nvPr/>
        </p:nvSpPr>
        <p:spPr>
          <a:xfrm>
            <a:off x="4940340" y="3568322"/>
            <a:ext cx="23113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REST API</a:t>
            </a:r>
            <a:endParaRPr lang="he-IL" sz="2000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813795D-20BE-4C85-41DD-E7FA60A8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37" y="2151119"/>
            <a:ext cx="1276528" cy="1181265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607AD3A9-E65F-3846-1B3B-E5674D513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571" y="2550017"/>
            <a:ext cx="1991103" cy="2435515"/>
          </a:xfrm>
          <a:prstGeom prst="rect">
            <a:avLst/>
          </a:prstGeom>
        </p:spPr>
      </p:pic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3B86327D-FD09-4B29-B93F-7C3915504332}"/>
              </a:ext>
            </a:extLst>
          </p:cNvPr>
          <p:cNvCxnSpPr>
            <a:cxnSpLocks/>
          </p:cNvCxnSpPr>
          <p:nvPr/>
        </p:nvCxnSpPr>
        <p:spPr>
          <a:xfrm flipH="1">
            <a:off x="3433011" y="4419600"/>
            <a:ext cx="5325980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6C4FF2FC-7D32-03FB-6550-6115DA831265}"/>
              </a:ext>
            </a:extLst>
          </p:cNvPr>
          <p:cNvSpPr/>
          <p:nvPr/>
        </p:nvSpPr>
        <p:spPr>
          <a:xfrm>
            <a:off x="5286329" y="4134257"/>
            <a:ext cx="1619341" cy="851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b="1" dirty="0"/>
              <a:t>Model Prediction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4C6C81B-7C44-2D04-4EE8-A7140893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521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99DA59-9DE2-19F5-118A-BC221AC2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863847"/>
            <a:ext cx="7118684" cy="1325563"/>
          </a:xfrm>
        </p:spPr>
        <p:txBody>
          <a:bodyPr/>
          <a:lstStyle/>
          <a:p>
            <a:pPr algn="l"/>
            <a:r>
              <a:rPr lang="en-US" dirty="0"/>
              <a:t>Proposed Model Architecture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FE8863-76EC-299D-06FD-36C883CBE79A}"/>
              </a:ext>
            </a:extLst>
          </p:cNvPr>
          <p:cNvSpPr txBox="1"/>
          <p:nvPr/>
        </p:nvSpPr>
        <p:spPr>
          <a:xfrm>
            <a:off x="112268" y="2665120"/>
            <a:ext cx="621817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50-layer Deep convolutional network</a:t>
            </a:r>
          </a:p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Uses convolutional and identity blocks for features extraction</a:t>
            </a:r>
          </a:p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Skip connections to avoid vanishing gradient problem</a:t>
            </a:r>
          </a:p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Focus on sublet patterns of eardrum to detect infection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F8A3023-6F8E-C27B-4FC1-15DCD55392F5}"/>
              </a:ext>
            </a:extLst>
          </p:cNvPr>
          <p:cNvSpPr txBox="1"/>
          <p:nvPr/>
        </p:nvSpPr>
        <p:spPr>
          <a:xfrm>
            <a:off x="3574280" y="5729366"/>
            <a:ext cx="5865245" cy="103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Combine inception modules with residual connections</a:t>
            </a:r>
          </a:p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Efficiently captures multi-scale features of eardrums</a:t>
            </a:r>
          </a:p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Focus both fine and large details 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16D609C-343C-23DC-4A98-B69240DFCD07}"/>
              </a:ext>
            </a:extLst>
          </p:cNvPr>
          <p:cNvSpPr txBox="1"/>
          <p:nvPr/>
        </p:nvSpPr>
        <p:spPr>
          <a:xfrm>
            <a:off x="6506902" y="2665119"/>
            <a:ext cx="528603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Uses small convolutional filters (3*3)</a:t>
            </a:r>
          </a:p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Down-sample images using max-pooling</a:t>
            </a:r>
          </a:p>
          <a:p>
            <a:pPr marL="457200" indent="-4572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Classify eardrum state using fully connected layers and </a:t>
            </a:r>
            <a:r>
              <a:rPr lang="en-US" sz="1500" dirty="0" err="1"/>
              <a:t>softmax</a:t>
            </a:r>
            <a:endParaRPr lang="en-US" sz="1500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6A68971-B46B-872E-5698-FDE186EB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0" y="1122256"/>
            <a:ext cx="4299191" cy="134703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0D4879A-F014-D302-C968-EEA859288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45" y="4612501"/>
            <a:ext cx="6885944" cy="93326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20B403E-70FC-A374-7C60-1D552F3E8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938" y="995597"/>
            <a:ext cx="3286727" cy="1600360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94EBCFE-350D-397E-2F24-A7E54CB52853}"/>
              </a:ext>
            </a:extLst>
          </p:cNvPr>
          <p:cNvSpPr txBox="1"/>
          <p:nvPr/>
        </p:nvSpPr>
        <p:spPr>
          <a:xfrm>
            <a:off x="8390920" y="1173628"/>
            <a:ext cx="23113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VGG16</a:t>
            </a:r>
            <a:endParaRPr lang="he-IL" sz="2000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AFD9C46-5B8C-096F-BA89-8EE2B7DB4C13}"/>
              </a:ext>
            </a:extLst>
          </p:cNvPr>
          <p:cNvSpPr txBox="1"/>
          <p:nvPr/>
        </p:nvSpPr>
        <p:spPr>
          <a:xfrm>
            <a:off x="4940341" y="4358607"/>
            <a:ext cx="23113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InceptionResNetV2</a:t>
            </a:r>
            <a:endParaRPr lang="he-IL" sz="2000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4791B2E-5100-DDB4-BCAB-3E5766E385A6}"/>
              </a:ext>
            </a:extLst>
          </p:cNvPr>
          <p:cNvSpPr/>
          <p:nvPr/>
        </p:nvSpPr>
        <p:spPr>
          <a:xfrm>
            <a:off x="0" y="-3356"/>
            <a:ext cx="12192000" cy="795014"/>
          </a:xfrm>
          <a:prstGeom prst="rect">
            <a:avLst/>
          </a:prstGeom>
          <a:solidFill>
            <a:srgbClr val="1B7AA5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Proposed Model Architecture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C1A414F5-AC30-36C4-222C-AE9D9535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0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תיבת טקסט 3">
            <a:extLst>
              <a:ext uri="{FF2B5EF4-FFF2-40B4-BE49-F238E27FC236}">
                <a16:creationId xmlns:a16="http://schemas.microsoft.com/office/drawing/2014/main" id="{B2D511C5-F0BB-4C4C-900A-6C0B70ECF8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32579"/>
              </p:ext>
            </p:extLst>
          </p:nvPr>
        </p:nvGraphicFramePr>
        <p:xfrm>
          <a:off x="478886" y="1359878"/>
          <a:ext cx="7332534" cy="328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תמונה 8" descr="תמונה שמכילה עיגול&#10;&#10;התיאור נוצר באופן אוטומטי">
            <a:extLst>
              <a:ext uri="{FF2B5EF4-FFF2-40B4-BE49-F238E27FC236}">
                <a16:creationId xmlns:a16="http://schemas.microsoft.com/office/drawing/2014/main" id="{B3EE7106-33AA-AECF-43C4-16A95D001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357" y="5511872"/>
            <a:ext cx="1139223" cy="904029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1619E9B-2B65-2D17-7661-3D0BA830D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5288" y="5550243"/>
            <a:ext cx="1139820" cy="86394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5B94D0A-348A-CFFC-D600-030BDDCFAD01}"/>
              </a:ext>
            </a:extLst>
          </p:cNvPr>
          <p:cNvSpPr txBox="1"/>
          <p:nvPr/>
        </p:nvSpPr>
        <p:spPr>
          <a:xfrm>
            <a:off x="9414887" y="5137898"/>
            <a:ext cx="7301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A58C346F-3369-8704-39A3-104D96628847}"/>
              </a:ext>
            </a:extLst>
          </p:cNvPr>
          <p:cNvSpPr txBox="1"/>
          <p:nvPr/>
        </p:nvSpPr>
        <p:spPr>
          <a:xfrm>
            <a:off x="6958767" y="5160867"/>
            <a:ext cx="7301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OME</a:t>
            </a:r>
            <a:endParaRPr lang="he-IL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87C0B76E-7E99-2803-1F2E-BA21F1C1A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3764" y="5533661"/>
            <a:ext cx="1176275" cy="926998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1AD550B9-70FA-94CF-BFAE-A8C7839F9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3871" y="5457356"/>
            <a:ext cx="1254644" cy="926998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80D0DED-C92A-B366-E3AC-7B446CCE3F8B}"/>
              </a:ext>
            </a:extLst>
          </p:cNvPr>
          <p:cNvSpPr txBox="1"/>
          <p:nvPr/>
        </p:nvSpPr>
        <p:spPr>
          <a:xfrm>
            <a:off x="4592687" y="5112952"/>
            <a:ext cx="7301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AOM</a:t>
            </a:r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BCBA8D6B-6A5B-899A-4E62-D6644C40C6B6}"/>
              </a:ext>
            </a:extLst>
          </p:cNvPr>
          <p:cNvSpPr txBox="1"/>
          <p:nvPr/>
        </p:nvSpPr>
        <p:spPr>
          <a:xfrm>
            <a:off x="1843871" y="5098954"/>
            <a:ext cx="1112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Normal</a:t>
            </a:r>
            <a:endParaRPr lang="he-IL" dirty="0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F52F2B45-A2C7-C31D-D508-1D173EFD0BD9}"/>
              </a:ext>
            </a:extLst>
          </p:cNvPr>
          <p:cNvSpPr/>
          <p:nvPr/>
        </p:nvSpPr>
        <p:spPr>
          <a:xfrm>
            <a:off x="0" y="0"/>
            <a:ext cx="12192000" cy="904029"/>
          </a:xfrm>
          <a:prstGeom prst="rect">
            <a:avLst/>
          </a:prstGeom>
          <a:solidFill>
            <a:srgbClr val="1C7FAC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400" dirty="0" err="1">
                <a:solidFill>
                  <a:schemeClr val="tx1"/>
                </a:solidFill>
              </a:rPr>
              <a:t>DataSet</a:t>
            </a:r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558F7E21-AB57-A94F-3FD1-7AABB84B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13</a:t>
            </a:fld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44B6501-06AB-24F6-128D-AA01E8E662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09847" y="1587222"/>
            <a:ext cx="3882153" cy="29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1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299DA59-9DE2-19F5-118A-BC221AC2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000">
                <a:solidFill>
                  <a:srgbClr val="FFFFFF"/>
                </a:solidFill>
              </a:rPr>
              <a:t>App Interface</a:t>
            </a:r>
          </a:p>
        </p:txBody>
      </p:sp>
      <p:pic>
        <p:nvPicPr>
          <p:cNvPr id="11" name="תמונה 10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B22D7D47-DD47-DE4E-DEE0-7C6512B7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971" y="2761282"/>
            <a:ext cx="2490796" cy="2883609"/>
          </a:xfrm>
          <a:prstGeom prst="rect">
            <a:avLst/>
          </a:prstGeom>
        </p:spPr>
      </p:pic>
      <p:pic>
        <p:nvPicPr>
          <p:cNvPr id="7" name="תמונה 6" descr="תמונה שמכילה טקסט, צילום מסך, מפתח ברגים&#10;&#10;התיאור נוצר באופן אוטומטי">
            <a:extLst>
              <a:ext uri="{FF2B5EF4-FFF2-40B4-BE49-F238E27FC236}">
                <a16:creationId xmlns:a16="http://schemas.microsoft.com/office/drawing/2014/main" id="{1CA2A3E3-F2FF-B729-C8CB-6AEC21DC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91" y="2759815"/>
            <a:ext cx="2494544" cy="2886544"/>
          </a:xfrm>
          <a:prstGeom prst="rect">
            <a:avLst/>
          </a:prstGeom>
        </p:spPr>
      </p:pic>
      <p:pic>
        <p:nvPicPr>
          <p:cNvPr id="5" name="תמונה 4" descr="תמונה שמכילה צילום מסך, טקסט, עיצוב&#10;&#10;התיאור נוצר באופן אוטומטי">
            <a:extLst>
              <a:ext uri="{FF2B5EF4-FFF2-40B4-BE49-F238E27FC236}">
                <a16:creationId xmlns:a16="http://schemas.microsoft.com/office/drawing/2014/main" id="{C8B79467-F193-A8AE-7B54-0E314219F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09" y="2774120"/>
            <a:ext cx="2502912" cy="2857934"/>
          </a:xfrm>
          <a:prstGeom prst="rect">
            <a:avLst/>
          </a:prstGeom>
        </p:spPr>
      </p:pic>
      <p:pic>
        <p:nvPicPr>
          <p:cNvPr id="9" name="תמונה 8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A5305B63-DDD9-8D63-73D4-A8296A5D7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524" y="2759444"/>
            <a:ext cx="2502910" cy="2887285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3E7C9BF9-396A-5945-CBFC-3C435446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0809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E68C39E-8D35-EC97-7D38-A95FA9187921}"/>
              </a:ext>
            </a:extLst>
          </p:cNvPr>
          <p:cNvSpPr/>
          <p:nvPr/>
        </p:nvSpPr>
        <p:spPr>
          <a:xfrm>
            <a:off x="0" y="0"/>
            <a:ext cx="12192000" cy="1194816"/>
          </a:xfrm>
          <a:prstGeom prst="rect">
            <a:avLst/>
          </a:prstGeom>
          <a:solidFill>
            <a:srgbClr val="0070C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 Diagram 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(Analysis </a:t>
            </a: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captured </a:t>
            </a: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image)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841B6646-9FF4-961F-83C7-94AB44BB8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" y="2231092"/>
            <a:ext cx="11953461" cy="3298135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64D959D6-AAAC-E837-3CB5-8C9805C2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216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4DD8BB7-F702-5A75-EBBF-621C3C79A1E8}"/>
              </a:ext>
            </a:extLst>
          </p:cNvPr>
          <p:cNvSpPr txBox="1"/>
          <p:nvPr/>
        </p:nvSpPr>
        <p:spPr>
          <a:xfrm>
            <a:off x="581437" y="1208838"/>
            <a:ext cx="6664262" cy="5649162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Accurate Early Detection</a:t>
            </a:r>
          </a:p>
          <a:p>
            <a:pPr marL="685800" lvl="2" algn="l" rtl="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Efficiently detect early ear infection using the model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Accessibility</a:t>
            </a:r>
          </a:p>
          <a:p>
            <a:pPr marL="685800" lvl="2" algn="l" rtl="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Very simple otoscope and mobile will be enough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Cost &amp; Time Savings</a:t>
            </a:r>
          </a:p>
          <a:p>
            <a:pPr marL="685800" lvl="2" algn="l" rtl="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Saving time  and money in doctors visits and purchasing antibiotics</a:t>
            </a:r>
          </a:p>
          <a:p>
            <a:pPr lvl="2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Resource Optimization</a:t>
            </a:r>
          </a:p>
          <a:p>
            <a:pPr marL="685800" lvl="2" algn="l" rtl="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Doctors can optimize their time better (less patients), and use the app as well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Healthier immune System </a:t>
            </a:r>
            <a:r>
              <a:rPr lang="en-US" b="1" dirty="0"/>
              <a:t>(</a:t>
            </a:r>
            <a:r>
              <a:rPr lang="en-US" dirty="0"/>
              <a:t>Long term result</a:t>
            </a:r>
            <a:r>
              <a:rPr lang="en-US" b="1" dirty="0"/>
              <a:t>) </a:t>
            </a:r>
            <a:endParaRPr lang="en-US" sz="2000" b="1" dirty="0"/>
          </a:p>
          <a:p>
            <a:pPr marL="685800" lvl="2" algn="l" rtl="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By reducing the usage of antibiotics, our bodies will become more resilient and less reliant on antibiotics.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D10348E-322E-7B9D-8E81-5B820BD9E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987" y="1472154"/>
            <a:ext cx="1279664" cy="129866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B32206D-E198-E3E7-23E2-BFC5717C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774" y="2482397"/>
            <a:ext cx="1629354" cy="1653917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91F0F9D-7773-B43B-D3A2-4DE0641F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433" y="3664440"/>
            <a:ext cx="1442772" cy="141734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AFF7D3B-7B77-B988-03C1-777F3373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155" y="5217581"/>
            <a:ext cx="1737750" cy="1340025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4A305DE7-9D5B-09A1-67FD-73466F251E34}"/>
              </a:ext>
            </a:extLst>
          </p:cNvPr>
          <p:cNvSpPr/>
          <p:nvPr/>
        </p:nvSpPr>
        <p:spPr>
          <a:xfrm>
            <a:off x="0" y="0"/>
            <a:ext cx="12192000" cy="904029"/>
          </a:xfrm>
          <a:prstGeom prst="rect">
            <a:avLst/>
          </a:prstGeom>
          <a:solidFill>
            <a:srgbClr val="0070C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Expected results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892A4C09-CF26-9037-3918-7528C741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2580" y="6375043"/>
            <a:ext cx="2743200" cy="365125"/>
          </a:xfrm>
        </p:spPr>
        <p:txBody>
          <a:bodyPr/>
          <a:lstStyle/>
          <a:p>
            <a:fld id="{08B7F35E-6B06-4668-AB26-AE09067251F4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953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AA2F6B0-DA1B-DAFB-355B-A8E3633EAF04}"/>
              </a:ext>
            </a:extLst>
          </p:cNvPr>
          <p:cNvSpPr txBox="1"/>
          <p:nvPr/>
        </p:nvSpPr>
        <p:spPr>
          <a:xfrm>
            <a:off x="273176" y="2305294"/>
            <a:ext cx="2635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Accuracy Rate &gt; 80%</a:t>
            </a:r>
          </a:p>
          <a:p>
            <a:pPr algn="ctr"/>
            <a:r>
              <a:rPr lang="en-US" dirty="0"/>
              <a:t>Based on Testing part of the dataset</a:t>
            </a:r>
            <a:endParaRPr lang="en-US" sz="18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CE22044-E6AC-9FE2-6E57-0764D73D688A}"/>
              </a:ext>
            </a:extLst>
          </p:cNvPr>
          <p:cNvSpPr txBox="1"/>
          <p:nvPr/>
        </p:nvSpPr>
        <p:spPr>
          <a:xfrm>
            <a:off x="3021681" y="2305294"/>
            <a:ext cx="2743199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User Satisfaction</a:t>
            </a:r>
          </a:p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Collect feedback using surveys and ratings</a:t>
            </a:r>
          </a:p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Monitor time &amp; money saved by users</a:t>
            </a:r>
            <a:endParaRPr lang="en-US" sz="18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E16FAD0-9C9E-EA7D-A780-122A8DDDD4C6}"/>
              </a:ext>
            </a:extLst>
          </p:cNvPr>
          <p:cNvSpPr txBox="1"/>
          <p:nvPr/>
        </p:nvSpPr>
        <p:spPr>
          <a:xfrm>
            <a:off x="6427121" y="2305294"/>
            <a:ext cx="2444666" cy="946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App Performance</a:t>
            </a:r>
          </a:p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Response time, stability and testing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3D50C3A-7FF8-630A-F335-82A5FB22B2A9}"/>
              </a:ext>
            </a:extLst>
          </p:cNvPr>
          <p:cNvSpPr txBox="1"/>
          <p:nvPr/>
        </p:nvSpPr>
        <p:spPr>
          <a:xfrm>
            <a:off x="8985150" y="2305294"/>
            <a:ext cx="3206850" cy="11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Resource Optimization</a:t>
            </a:r>
          </a:p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have time and resources of doctors changed ?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C2D37E90-E5DA-1BB2-A0A7-470BAEC4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2" y="4083986"/>
            <a:ext cx="1528094" cy="1648159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3C251E0C-C1BE-4667-CAFC-FDD5BA1E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960" y="4083986"/>
            <a:ext cx="1556694" cy="1753246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361D50F4-69D1-A768-4909-98A6F9DAA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500" y="4083986"/>
            <a:ext cx="1780875" cy="1929282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E2FB496-5A20-92E9-655A-47E2CC946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3906" y="4083986"/>
            <a:ext cx="1897091" cy="1812020"/>
          </a:xfrm>
          <a:prstGeom prst="rect">
            <a:avLst/>
          </a:prstGeom>
        </p:spPr>
      </p:pic>
      <p:sp>
        <p:nvSpPr>
          <p:cNvPr id="20" name="מלבן 19">
            <a:extLst>
              <a:ext uri="{FF2B5EF4-FFF2-40B4-BE49-F238E27FC236}">
                <a16:creationId xmlns:a16="http://schemas.microsoft.com/office/drawing/2014/main" id="{67F1A1DF-C2C8-C97A-CB22-34DC232D8EAB}"/>
              </a:ext>
            </a:extLst>
          </p:cNvPr>
          <p:cNvSpPr/>
          <p:nvPr/>
        </p:nvSpPr>
        <p:spPr>
          <a:xfrm>
            <a:off x="0" y="0"/>
            <a:ext cx="12192000" cy="11957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How success will be measured 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2980E8D7-284E-5C98-AC04-6DD65608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232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EA6D2DEF-BB8A-C978-24A8-9B3025FD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608" y="1613240"/>
            <a:ext cx="1383125" cy="152871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C373F5F-96CB-8B5E-23E8-45D1A8A6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8" y="5255090"/>
            <a:ext cx="1232754" cy="1101260"/>
          </a:xfrm>
          <a:prstGeom prst="rect">
            <a:avLst/>
          </a:prstGeom>
        </p:spPr>
      </p:pic>
      <p:graphicFrame>
        <p:nvGraphicFramePr>
          <p:cNvPr id="11" name="תיבת טקסט 4">
            <a:extLst>
              <a:ext uri="{FF2B5EF4-FFF2-40B4-BE49-F238E27FC236}">
                <a16:creationId xmlns:a16="http://schemas.microsoft.com/office/drawing/2014/main" id="{E3BCC0F1-9630-4C31-90A3-95ABEE507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130492"/>
              </p:ext>
            </p:extLst>
          </p:nvPr>
        </p:nvGraphicFramePr>
        <p:xfrm>
          <a:off x="423558" y="1374747"/>
          <a:ext cx="10803613" cy="4858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מלבן 12">
            <a:extLst>
              <a:ext uri="{FF2B5EF4-FFF2-40B4-BE49-F238E27FC236}">
                <a16:creationId xmlns:a16="http://schemas.microsoft.com/office/drawing/2014/main" id="{9395C613-2E70-2129-0156-E7FB07A3566B}"/>
              </a:ext>
            </a:extLst>
          </p:cNvPr>
          <p:cNvSpPr/>
          <p:nvPr/>
        </p:nvSpPr>
        <p:spPr>
          <a:xfrm>
            <a:off x="0" y="-4419"/>
            <a:ext cx="12192000" cy="8463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Expected challenges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22848651-9DC6-BEDF-BE8E-A235C0F6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370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תמונה 4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B957A58B-CE73-2DEA-8344-53E6A6D7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471" b="74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2A3DC0F-FF5F-3040-EB14-454099DC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7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6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38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52" name="Freeform: Shape 39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3" name="Freeform: Shape 40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4" name="Freeform: Shape 42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5" name="Group 44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25C0431E-14FA-7BB2-C0C4-084BB28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6779" y="174868"/>
            <a:ext cx="5145024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dirty="0">
                <a:solidFill>
                  <a:schemeClr val="tx2"/>
                </a:solidFill>
              </a:rPr>
              <a:t>Ear Infections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otitis media</a:t>
            </a: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7" name="תמונה 6" descr="תמונה שמכילה ציוד, כלי מתכת, עיגול, ציור&#10;&#10;התיאור נוצר באופן אוטומטי">
            <a:extLst>
              <a:ext uri="{FF2B5EF4-FFF2-40B4-BE49-F238E27FC236}">
                <a16:creationId xmlns:a16="http://schemas.microsoft.com/office/drawing/2014/main" id="{7A8C3BFD-1061-DD28-03EC-25A260604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61" y="268595"/>
            <a:ext cx="1712755" cy="172349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71E4705-6CA3-D220-316B-0E9993FF466F}"/>
              </a:ext>
            </a:extLst>
          </p:cNvPr>
          <p:cNvSpPr txBox="1"/>
          <p:nvPr/>
        </p:nvSpPr>
        <p:spPr>
          <a:xfrm>
            <a:off x="171679" y="1752127"/>
            <a:ext cx="6606237" cy="5611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br>
              <a:rPr lang="en-US" sz="1900" dirty="0">
                <a:solidFill>
                  <a:schemeClr val="tx2"/>
                </a:solidFill>
              </a:rPr>
            </a:br>
            <a:r>
              <a:rPr lang="en-US" sz="1900" dirty="0">
                <a:solidFill>
                  <a:schemeClr val="tx2"/>
                </a:solidFill>
              </a:rPr>
              <a:t>Occur when fluid builds up behind the eardrum,</a:t>
            </a:r>
          </a:p>
          <a:p>
            <a:pPr marR="0" lvl="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900" dirty="0">
                <a:solidFill>
                  <a:schemeClr val="tx2"/>
                </a:solidFill>
              </a:rPr>
              <a:t> leading to inflammation and pain.</a:t>
            </a:r>
          </a:p>
          <a:p>
            <a:pPr marL="0" marR="0" lvl="0" indent="-22860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900" dirty="0">
              <a:solidFill>
                <a:schemeClr val="tx2"/>
              </a:solidFill>
            </a:endParaRPr>
          </a:p>
          <a:p>
            <a:pPr marL="0" marR="0" lvl="0" indent="-22860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900" dirty="0">
              <a:solidFill>
                <a:schemeClr val="tx2"/>
              </a:solidFill>
            </a:endParaRPr>
          </a:p>
          <a:p>
            <a:pPr marR="0" lvl="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900" dirty="0">
                <a:solidFill>
                  <a:schemeClr val="tx2"/>
                </a:solidFill>
              </a:rPr>
              <a:t>Can lead to complications such as hearing loss or the spread of infection to nearby tissues.</a:t>
            </a:r>
          </a:p>
          <a:p>
            <a:pPr marL="0" marR="0" lvl="0" indent="-22860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900" dirty="0">
              <a:solidFill>
                <a:schemeClr val="tx2"/>
              </a:solidFill>
            </a:endParaRPr>
          </a:p>
          <a:p>
            <a:pPr marL="0" marR="0" lvl="0" indent="-22860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900" dirty="0">
              <a:solidFill>
                <a:schemeClr val="tx2"/>
              </a:solidFill>
            </a:endParaRPr>
          </a:p>
          <a:p>
            <a:pPr marR="0" lvl="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900" dirty="0">
                <a:solidFill>
                  <a:schemeClr val="tx2"/>
                </a:solidFill>
              </a:rPr>
              <a:t>When caught early, treatment with ear drops may be enough.</a:t>
            </a:r>
            <a:br>
              <a:rPr lang="en-US" sz="1900" dirty="0">
                <a:solidFill>
                  <a:schemeClr val="tx2"/>
                </a:solidFill>
              </a:rPr>
            </a:br>
            <a:r>
              <a:rPr lang="en-US" sz="1900" dirty="0">
                <a:solidFill>
                  <a:schemeClr val="tx2"/>
                </a:solidFill>
              </a:rPr>
              <a:t>If not detected in time, more intense treatment (like antibiotics) is required.</a:t>
            </a:r>
          </a:p>
          <a:p>
            <a:pPr marL="0" marR="0" lvl="0" indent="-22860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500" dirty="0">
              <a:solidFill>
                <a:schemeClr val="tx2"/>
              </a:solidFill>
            </a:endParaRPr>
          </a:p>
          <a:p>
            <a:pPr marL="0" marR="0" lvl="0" indent="-22860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500" dirty="0">
              <a:solidFill>
                <a:schemeClr val="tx2"/>
              </a:solidFill>
            </a:endParaRPr>
          </a:p>
          <a:p>
            <a:pPr marL="0" marR="0" lvl="0" indent="-228600" algn="l" rt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pic>
        <p:nvPicPr>
          <p:cNvPr id="4" name="תמונה 3" descr="תמונה שמכילה אומנות קליפיפם, גרפיקה, עיגול, עיצוב&#10;&#10;התיאור נוצר באופן אוטומטי">
            <a:extLst>
              <a:ext uri="{FF2B5EF4-FFF2-40B4-BE49-F238E27FC236}">
                <a16:creationId xmlns:a16="http://schemas.microsoft.com/office/drawing/2014/main" id="{64FAD1E6-F986-C807-35C0-10FF73FA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750" y="3863170"/>
            <a:ext cx="1858315" cy="1996361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4EAB3A8-BFA5-7F6A-7BB0-E87157E3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307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48E91503-EA59-89CA-1580-4450E2875AB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Statistics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40F6220-49B6-9495-5906-7872928B8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0965"/>
            <a:ext cx="5951621" cy="314564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E471CE0-ECCD-288F-12E0-B62CFB418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058" y="2287264"/>
            <a:ext cx="5307942" cy="2799347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D43A2BB3-BCD6-1034-B4C6-410F34D09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099" y="5446531"/>
            <a:ext cx="8611802" cy="200053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F25FFB8-6C05-7E87-C010-26B88E4C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345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D182890-8A99-394B-13BD-00539279F638}"/>
              </a:ext>
            </a:extLst>
          </p:cNvPr>
          <p:cNvSpPr txBox="1"/>
          <p:nvPr/>
        </p:nvSpPr>
        <p:spPr>
          <a:xfrm>
            <a:off x="302944" y="2730300"/>
            <a:ext cx="463616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0">
              <a:lnSpc>
                <a:spcPct val="90000"/>
              </a:lnSpc>
              <a:spcAft>
                <a:spcPts val="600"/>
              </a:spcAft>
            </a:pPr>
            <a:endParaRPr lang="en-US" sz="3000" b="1" dirty="0"/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Ear pain (especially when lying down)</a:t>
            </a:r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Trouble hearing</a:t>
            </a:r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Irritability or fussiness in children</a:t>
            </a:r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Trouble sleeping</a:t>
            </a: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F9BB260-87FF-66B7-4297-DCCE8277EE98}"/>
              </a:ext>
            </a:extLst>
          </p:cNvPr>
          <p:cNvSpPr txBox="1"/>
          <p:nvPr/>
        </p:nvSpPr>
        <p:spPr>
          <a:xfrm>
            <a:off x="7411454" y="2667885"/>
            <a:ext cx="463616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0">
              <a:lnSpc>
                <a:spcPct val="90000"/>
              </a:lnSpc>
              <a:spcAft>
                <a:spcPts val="600"/>
              </a:spcAft>
            </a:pPr>
            <a:endParaRPr lang="en-US" sz="3000" b="1" dirty="0"/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Redness or inflammation</a:t>
            </a:r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Bulging eardrum</a:t>
            </a:r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Cloudiness of the eardrum</a:t>
            </a:r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Fluid or bubbles behind the eardrum</a:t>
            </a:r>
            <a:endParaRPr lang="en-US" sz="14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F8211BD2-5C9C-664F-C426-717FFE71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547" y="4718975"/>
            <a:ext cx="2237940" cy="2139025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EE5F26BD-1436-F5E6-F4A8-4E4A9F4A8DAA}"/>
              </a:ext>
            </a:extLst>
          </p:cNvPr>
          <p:cNvSpPr/>
          <p:nvPr/>
        </p:nvSpPr>
        <p:spPr>
          <a:xfrm>
            <a:off x="1105049" y="1534807"/>
            <a:ext cx="3031958" cy="9245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How It Feels ?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DB806F9-6D68-2EC3-CB8C-0CA60767EC42}"/>
              </a:ext>
            </a:extLst>
          </p:cNvPr>
          <p:cNvSpPr/>
          <p:nvPr/>
        </p:nvSpPr>
        <p:spPr>
          <a:xfrm>
            <a:off x="8054993" y="1502723"/>
            <a:ext cx="3031958" cy="9245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b="1" dirty="0"/>
              <a:t>How It Looks ?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8E91503-EA59-89CA-1580-4450E2875AB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Early Symptoms</a:t>
            </a: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50A29B61-2CAA-13F1-4A45-035FC0B6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956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תמונה 8" descr="תמונה שמכילה עיגול, אומנות קליפיפם, סרט מצויר, ציור&#10;&#10;התיאור נוצר באופן אוטומטי">
            <a:extLst>
              <a:ext uri="{FF2B5EF4-FFF2-40B4-BE49-F238E27FC236}">
                <a16:creationId xmlns:a16="http://schemas.microsoft.com/office/drawing/2014/main" id="{B6A07A9C-BE64-55DB-EFE8-93BC6509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68" y="1343818"/>
            <a:ext cx="3096981" cy="393469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5C0431E-14FA-7BB2-C0C4-084BB28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749" y="633664"/>
            <a:ext cx="5272646" cy="14757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rtl="0"/>
            <a:r>
              <a:rPr lang="en-US" sz="4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dirty="0"/>
              <a:t>Why early detection matters ?</a:t>
            </a:r>
            <a:br>
              <a:rPr lang="en-US" sz="4400" dirty="0"/>
            </a:b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71E4705-6CA3-D220-316B-0E9993FF466F}"/>
              </a:ext>
            </a:extLst>
          </p:cNvPr>
          <p:cNvSpPr txBox="1"/>
          <p:nvPr/>
        </p:nvSpPr>
        <p:spPr>
          <a:xfrm>
            <a:off x="239749" y="2265138"/>
            <a:ext cx="7943319" cy="4748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Treat the infection with ear drops instead of antibiotics – which has significant impact, especially in children.</a:t>
            </a:r>
            <a:br>
              <a:rPr lang="en-US" sz="2000" dirty="0"/>
            </a:br>
            <a:endParaRPr lang="en-US" sz="2000" dirty="0"/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Saves time for both patients and healthcare professionals.</a:t>
            </a:r>
            <a:br>
              <a:rPr lang="en-US" sz="2000" dirty="0"/>
            </a:br>
            <a:endParaRPr lang="en-US" sz="2000" dirty="0"/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Reduce the overall medical cost.</a:t>
            </a:r>
            <a:br>
              <a:rPr lang="en-US" sz="2000" dirty="0"/>
            </a:br>
            <a:endParaRPr lang="en-US" sz="2000" dirty="0"/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D76B70A8-CD2A-1327-3AA6-EEE0D5F9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298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5C0431E-14FA-7BB2-C0C4-084BB28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87" y="9237"/>
            <a:ext cx="8486276" cy="89759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rtl="0"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will benefit from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AutoScope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 descr="תמונה שמכילה עיגול, גרפיקה, סמל, אומנות קליפיפם&#10;&#10;התיאור נוצר באופן אוטומטי">
            <a:extLst>
              <a:ext uri="{FF2B5EF4-FFF2-40B4-BE49-F238E27FC236}">
                <a16:creationId xmlns:a16="http://schemas.microsoft.com/office/drawing/2014/main" id="{FC0075B1-9ED6-F829-93B1-53F79794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" r="2" b="2"/>
          <a:stretch/>
        </p:blipFill>
        <p:spPr>
          <a:xfrm>
            <a:off x="9087992" y="3200571"/>
            <a:ext cx="2939519" cy="284951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1C98E3B-0BA4-459F-D42A-10AB461FE66D}"/>
              </a:ext>
            </a:extLst>
          </p:cNvPr>
          <p:cNvSpPr txBox="1"/>
          <p:nvPr/>
        </p:nvSpPr>
        <p:spPr>
          <a:xfrm>
            <a:off x="644148" y="1128773"/>
            <a:ext cx="9125493" cy="37112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The users of </a:t>
            </a:r>
            <a:r>
              <a:rPr lang="en-US" sz="2000" dirty="0" err="1"/>
              <a:t>AutoScope</a:t>
            </a:r>
            <a:r>
              <a:rPr lang="en-US" sz="2000" dirty="0"/>
              <a:t> will be adults and doctors</a:t>
            </a:r>
            <a:endParaRPr lang="en-US" sz="105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364C0D6-90C5-7F51-6CFE-A48848B63524}"/>
              </a:ext>
            </a:extLst>
          </p:cNvPr>
          <p:cNvSpPr txBox="1"/>
          <p:nvPr/>
        </p:nvSpPr>
        <p:spPr>
          <a:xfrm>
            <a:off x="644149" y="2323766"/>
            <a:ext cx="8240435" cy="49576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Beneficiaries of </a:t>
            </a:r>
            <a:r>
              <a:rPr lang="en-US" sz="2000" dirty="0" err="1"/>
              <a:t>AutoScope</a:t>
            </a:r>
            <a:r>
              <a:rPr lang="en-US" sz="2000" dirty="0"/>
              <a:t>: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Children</a:t>
            </a:r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Prevent severe complications and reduce antibiotic usage</a:t>
            </a:r>
            <a:endParaRPr lang="en-US" b="1" dirty="0"/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	</a:t>
            </a:r>
            <a:endParaRPr lang="en-US" sz="1700" b="1" dirty="0"/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Parents</a:t>
            </a:r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Monitoring ear health from home, reducing costs and time of doctor dependency. </a:t>
            </a:r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Doctors</a:t>
            </a:r>
            <a:r>
              <a:rPr lang="en-US" sz="1700" dirty="0"/>
              <a:t> </a:t>
            </a:r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Optimize medical resources, decision support tool</a:t>
            </a:r>
            <a:br>
              <a:rPr lang="en-US" sz="1700" dirty="0"/>
            </a:br>
            <a:endParaRPr lang="en-US" sz="1700" dirty="0"/>
          </a:p>
          <a:p>
            <a:pPr marL="28575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Public Health System</a:t>
            </a:r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Optimization of resources</a:t>
            </a:r>
            <a:br>
              <a:rPr lang="en-US" b="1" dirty="0"/>
            </a:br>
            <a:endParaRPr lang="en-US" b="1" dirty="0"/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9327000-5881-FBC0-D8D4-D10059E1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1791" y="6519691"/>
            <a:ext cx="2743200" cy="365125"/>
          </a:xfrm>
        </p:spPr>
        <p:txBody>
          <a:bodyPr/>
          <a:lstStyle/>
          <a:p>
            <a:fld id="{08B7F35E-6B06-4668-AB26-AE09067251F4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19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5C0431E-14FA-7BB2-C0C4-084BB28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7" y="13597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Existing methods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71E4705-6CA3-D220-316B-0E9993FF466F}"/>
              </a:ext>
            </a:extLst>
          </p:cNvPr>
          <p:cNvSpPr txBox="1"/>
          <p:nvPr/>
        </p:nvSpPr>
        <p:spPr>
          <a:xfrm>
            <a:off x="1626575" y="1352757"/>
            <a:ext cx="7292090" cy="454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Traditional Otoscope</a:t>
            </a:r>
          </a:p>
          <a:p>
            <a:pPr marL="22860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Handheld device used by healthcare professionals for inspection</a:t>
            </a:r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Dependent on Doctor’s expertise, timing and costs of physical meeting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Telemedicine Solutions</a:t>
            </a:r>
          </a:p>
          <a:p>
            <a:pPr marL="22860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Consulting healthcare professionals remotely, using digital otoscope</a:t>
            </a:r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Dependent on Doctor’s expertise, timing and costs of physical meeting</a:t>
            </a:r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Mobile Apps integrated with digital otoscope</a:t>
            </a:r>
          </a:p>
          <a:p>
            <a:pPr marL="22860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Capture high-resolution images and analyze them in mobile app</a:t>
            </a:r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Mostly provides educational resources and symptom analysis</a:t>
            </a:r>
          </a:p>
          <a:p>
            <a:pPr marL="51435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Lack sophisticated diagnostic ability.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3ACC71C-EC38-ED3D-FFEF-9F49A24D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665" y="1082682"/>
            <a:ext cx="811190" cy="117553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CD97669-D917-F075-C50C-3AB04D76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124" y="2743834"/>
            <a:ext cx="1786314" cy="171731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0090B80-FD39-7EB4-6418-4470E30A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134" y="4927294"/>
            <a:ext cx="1971441" cy="1852827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85F51DA-DC91-0529-8118-523466D0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44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C0431E-14FA-7BB2-C0C4-084BB28B8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57" y="13597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 Solution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71E4705-6CA3-D220-316B-0E9993FF466F}"/>
              </a:ext>
            </a:extLst>
          </p:cNvPr>
          <p:cNvSpPr txBox="1"/>
          <p:nvPr/>
        </p:nvSpPr>
        <p:spPr>
          <a:xfrm>
            <a:off x="1746812" y="1499524"/>
            <a:ext cx="7387947" cy="1019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1"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Advanced mobile app that integrates deep learning models with an otoscope, providing accurate and real-time detection of early and late ear infection symptoms.</a:t>
            </a:r>
          </a:p>
          <a:p>
            <a:pPr marL="228600" lvl="1" algn="l" rtl="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228600" lvl="1" algn="l" rtl="0"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 marL="514350" lvl="1" indent="-28575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lvl="1" indent="-28575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lvl="1" indent="-28575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D40D3AD-FC08-11D6-EDFB-E678DFB99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544" y="13597"/>
            <a:ext cx="2132599" cy="212316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48937D4D-1E7A-B7A8-7EFF-795FD4A8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49" y="4098361"/>
            <a:ext cx="1800588" cy="1843975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6403FC2-DC21-B3B5-EB8D-09D7F0C2AFE9}"/>
              </a:ext>
            </a:extLst>
          </p:cNvPr>
          <p:cNvSpPr txBox="1"/>
          <p:nvPr/>
        </p:nvSpPr>
        <p:spPr>
          <a:xfrm>
            <a:off x="812310" y="3205163"/>
            <a:ext cx="2086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Automated</a:t>
            </a:r>
          </a:p>
          <a:p>
            <a:pPr algn="ctr"/>
            <a:r>
              <a:rPr lang="en-US" sz="1800" b="1" dirty="0"/>
              <a:t> Diagnosis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5DBFAD03-7F82-D931-BEFD-DCBC1911D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502" y="4166414"/>
            <a:ext cx="1800588" cy="1775922"/>
          </a:xfrm>
          <a:prstGeom prst="rect">
            <a:avLst/>
          </a:prstGeom>
        </p:spPr>
      </p:pic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A0FDC21-E251-63AA-CAB0-CC1C5769C52F}"/>
              </a:ext>
            </a:extLst>
          </p:cNvPr>
          <p:cNvSpPr txBox="1"/>
          <p:nvPr/>
        </p:nvSpPr>
        <p:spPr>
          <a:xfrm>
            <a:off x="3625518" y="3219688"/>
            <a:ext cx="1884946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sz="1800" b="1" dirty="0"/>
              <a:t>Real-Time results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DE6CE50C-DAFC-3744-1C97-A2966C80F6FA}"/>
              </a:ext>
            </a:extLst>
          </p:cNvPr>
          <p:cNvSpPr txBox="1"/>
          <p:nvPr/>
        </p:nvSpPr>
        <p:spPr>
          <a:xfrm>
            <a:off x="6522871" y="3259783"/>
            <a:ext cx="2086266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sz="1800" b="1" dirty="0"/>
              <a:t>User Friendly interface</a:t>
            </a:r>
          </a:p>
        </p:txBody>
      </p: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F0FE8951-04FD-E7BF-AFA8-E4A0AED9F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74" y="4166414"/>
            <a:ext cx="1170259" cy="1775922"/>
          </a:xfrm>
          <a:prstGeom prst="rect">
            <a:avLst/>
          </a:prstGeom>
        </p:spPr>
      </p:pic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929A642-43BF-2DA3-912D-EB37E92FF645}"/>
              </a:ext>
            </a:extLst>
          </p:cNvPr>
          <p:cNvSpPr txBox="1"/>
          <p:nvPr/>
        </p:nvSpPr>
        <p:spPr>
          <a:xfrm>
            <a:off x="9134759" y="3335983"/>
            <a:ext cx="2086266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algn="ctr" rtl="0">
              <a:lnSpc>
                <a:spcPct val="90000"/>
              </a:lnSpc>
              <a:spcAft>
                <a:spcPts val="600"/>
              </a:spcAft>
            </a:pPr>
            <a:r>
              <a:rPr lang="en-US" sz="1800" b="1" dirty="0"/>
              <a:t>Cost-Effective</a:t>
            </a:r>
            <a:r>
              <a:rPr lang="en-US" sz="1400" dirty="0"/>
              <a:t> </a:t>
            </a:r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606557A4-A196-310D-6B41-6D5358D553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8917" y="4259541"/>
            <a:ext cx="1732026" cy="1589668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E748FF4-AB5C-C48A-A490-1ABB4627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383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>
            <a:extLst>
              <a:ext uri="{FF2B5EF4-FFF2-40B4-BE49-F238E27FC236}">
                <a16:creationId xmlns:a16="http://schemas.microsoft.com/office/drawing/2014/main" id="{99B3DA56-294A-167A-BB1B-E15775D9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01" y="2660943"/>
            <a:ext cx="886805" cy="1646924"/>
          </a:xfrm>
          <a:prstGeom prst="rect">
            <a:avLst/>
          </a:prstGeom>
        </p:spPr>
      </p:pic>
      <p:sp>
        <p:nvSpPr>
          <p:cNvPr id="20" name="אליפסה 19">
            <a:extLst>
              <a:ext uri="{FF2B5EF4-FFF2-40B4-BE49-F238E27FC236}">
                <a16:creationId xmlns:a16="http://schemas.microsoft.com/office/drawing/2014/main" id="{BA8BBF62-C321-48FA-C31D-58393466F0B0}"/>
              </a:ext>
            </a:extLst>
          </p:cNvPr>
          <p:cNvSpPr/>
          <p:nvPr/>
        </p:nvSpPr>
        <p:spPr>
          <a:xfrm>
            <a:off x="7660888" y="2383979"/>
            <a:ext cx="4304371" cy="4226926"/>
          </a:xfrm>
          <a:prstGeom prst="ellipse">
            <a:avLst/>
          </a:prstGeom>
          <a:solidFill>
            <a:srgbClr val="002060">
              <a:alpha val="8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71077D1-E94A-C8A5-9377-9DFC282454A9}"/>
              </a:ext>
            </a:extLst>
          </p:cNvPr>
          <p:cNvSpPr txBox="1"/>
          <p:nvPr/>
        </p:nvSpPr>
        <p:spPr>
          <a:xfrm>
            <a:off x="9653942" y="2045425"/>
            <a:ext cx="231131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 err="1"/>
              <a:t>PyInstaller</a:t>
            </a:r>
            <a:endParaRPr lang="he-IL" sz="2000" dirty="0"/>
          </a:p>
        </p:txBody>
      </p: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9AEAEC29-F0B3-58D2-8612-68E2DDF2879F}"/>
              </a:ext>
            </a:extLst>
          </p:cNvPr>
          <p:cNvCxnSpPr>
            <a:cxnSpLocks/>
            <a:stCxn id="20" idx="2"/>
            <a:endCxn id="27" idx="3"/>
          </p:cNvCxnSpPr>
          <p:nvPr/>
        </p:nvCxnSpPr>
        <p:spPr>
          <a:xfrm flipH="1">
            <a:off x="6099279" y="4497442"/>
            <a:ext cx="1561609" cy="8387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תמונה 26">
            <a:extLst>
              <a:ext uri="{FF2B5EF4-FFF2-40B4-BE49-F238E27FC236}">
                <a16:creationId xmlns:a16="http://schemas.microsoft.com/office/drawing/2014/main" id="{A0F4F982-4F72-A27C-B1E1-5E86F70B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798" y="4803504"/>
            <a:ext cx="853481" cy="1065419"/>
          </a:xfrm>
          <a:prstGeom prst="rect">
            <a:avLst/>
          </a:prstGeom>
        </p:spPr>
      </p:pic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C23D5FD0-6315-135D-5063-D0B725DA1ECA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>
          <a:xfrm flipH="1" flipV="1">
            <a:off x="4209106" y="3484405"/>
            <a:ext cx="1036692" cy="1851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E06612D5-0785-7472-8B3A-E7F00F05FFF1}"/>
              </a:ext>
            </a:extLst>
          </p:cNvPr>
          <p:cNvSpPr/>
          <p:nvPr/>
        </p:nvSpPr>
        <p:spPr>
          <a:xfrm>
            <a:off x="8388354" y="4910677"/>
            <a:ext cx="2743269" cy="978694"/>
          </a:xfrm>
          <a:prstGeom prst="roundRect">
            <a:avLst/>
          </a:prstGeom>
          <a:solidFill>
            <a:srgbClr val="47B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Hardware Connectivity</a:t>
            </a:r>
            <a:endParaRPr lang="en-US" sz="1600" b="1" dirty="0"/>
          </a:p>
          <a:p>
            <a:pPr algn="ctr" rtl="0"/>
            <a:r>
              <a:rPr lang="en-US" sz="1400" dirty="0" err="1"/>
              <a:t>PyUSB</a:t>
            </a:r>
            <a:r>
              <a:rPr lang="en-US" sz="1400" dirty="0"/>
              <a:t> Library</a:t>
            </a:r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054A02BC-504A-BAAD-4ADB-8661EBB96BC2}"/>
              </a:ext>
            </a:extLst>
          </p:cNvPr>
          <p:cNvSpPr/>
          <p:nvPr/>
        </p:nvSpPr>
        <p:spPr>
          <a:xfrm>
            <a:off x="0" y="-4789"/>
            <a:ext cx="12192000" cy="1098576"/>
          </a:xfrm>
          <a:prstGeom prst="rect">
            <a:avLst/>
          </a:prstGeom>
          <a:solidFill>
            <a:srgbClr val="47B1E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000" dirty="0">
                <a:solidFill>
                  <a:schemeClr val="tx1"/>
                </a:solidFill>
              </a:rPr>
              <a:t>Proposed Architecture </a:t>
            </a:r>
            <a:r>
              <a:rPr lang="en-US" sz="2400" dirty="0">
                <a:solidFill>
                  <a:schemeClr val="tx1"/>
                </a:solidFill>
              </a:rPr>
              <a:t>(Client)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5D829C54-E5DE-E80B-469D-3BB59898AA9B}"/>
              </a:ext>
            </a:extLst>
          </p:cNvPr>
          <p:cNvSpPr/>
          <p:nvPr/>
        </p:nvSpPr>
        <p:spPr>
          <a:xfrm>
            <a:off x="8830836" y="3111749"/>
            <a:ext cx="1858306" cy="1404001"/>
          </a:xfrm>
          <a:prstGeom prst="roundRect">
            <a:avLst/>
          </a:prstGeom>
          <a:solidFill>
            <a:srgbClr val="47B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GUI</a:t>
            </a:r>
            <a:endParaRPr lang="en-US" sz="2000" b="1" dirty="0"/>
          </a:p>
          <a:p>
            <a:pPr algn="ctr" rtl="0"/>
            <a:r>
              <a:rPr lang="en-US" sz="1400" dirty="0" err="1"/>
              <a:t>Kivy</a:t>
            </a:r>
            <a:endParaRPr lang="he-IL" sz="1800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7D577DF3-6743-E84B-7157-6A2E9B9E0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214" y="1317655"/>
            <a:ext cx="918759" cy="964173"/>
          </a:xfrm>
          <a:prstGeom prst="rect">
            <a:avLst/>
          </a:prstGeom>
        </p:spPr>
      </p:pic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0D6F8BEB-A431-4483-592B-20D700DC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7F35E-6B06-4668-AB26-AE09067251F4}" type="slidenum">
              <a:rPr lang="he-IL" smtClean="0"/>
              <a:t>9</a:t>
            </a:fld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38773FC-5677-7A4C-18A7-63F1153BA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22893" y="3250274"/>
            <a:ext cx="2806517" cy="24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0937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922</Words>
  <Application>Microsoft Office PowerPoint</Application>
  <PresentationFormat>Widescreen</PresentationFormat>
  <Paragraphs>195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Gill Sans Nova</vt:lpstr>
      <vt:lpstr>Verdana</vt:lpstr>
      <vt:lpstr>TropicVTI</vt:lpstr>
      <vt:lpstr>ערכת נושא Office</vt:lpstr>
      <vt:lpstr>AutoScope </vt:lpstr>
      <vt:lpstr>Ear Infections otitis media</vt:lpstr>
      <vt:lpstr>PowerPoint Presentation</vt:lpstr>
      <vt:lpstr>PowerPoint Presentation</vt:lpstr>
      <vt:lpstr>Motivation Why early detection matters ? </vt:lpstr>
      <vt:lpstr>Who will benefit from AutoScope ?</vt:lpstr>
      <vt:lpstr>Existing methods</vt:lpstr>
      <vt:lpstr>Our Solution</vt:lpstr>
      <vt:lpstr>PowerPoint Presentation</vt:lpstr>
      <vt:lpstr>PowerPoint Presentation</vt:lpstr>
      <vt:lpstr>PowerPoint Presentation</vt:lpstr>
      <vt:lpstr>Proposed Model Architecture</vt:lpstr>
      <vt:lpstr>PowerPoint Presentation</vt:lpstr>
      <vt:lpstr>App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 Sadeh</dc:creator>
  <cp:lastModifiedBy>נדב גולדין</cp:lastModifiedBy>
  <cp:revision>18</cp:revision>
  <dcterms:created xsi:type="dcterms:W3CDTF">2024-09-03T16:27:02Z</dcterms:created>
  <dcterms:modified xsi:type="dcterms:W3CDTF">2024-09-21T08:45:43Z</dcterms:modified>
</cp:coreProperties>
</file>