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Playfair Displ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PlayfairDisplay-bold.fntdata"/><Relationship Id="rId27" Type="http://schemas.openxmlformats.org/officeDocument/2006/relationships/font" Target="fonts/PlayfairDisplay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layfairDispl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PlayfairDisplay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ru/docs/%D0%A1%D0%BB%D0%BE%D0%B2%D0%B0%D1%80%D1%8C/CRLF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2137ab8a0_2_5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e2137ab8a0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2137ab8a0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1e2137ab8a0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2137ab8a0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e2137ab8a0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2137ab8a0_2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e2137ab8a0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https://developer.mozilla.org/ru/docs/%D0%A1%D0%BB%D0%BE%D0%B2%D0%B0%D1%80%D1%8C/CRLF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2137ab8a0_2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e2137ab8a0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2137ab8a0_2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e2137ab8a0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2137ab8a0_2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e2137ab8a0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2137ab8a0_2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1e2137ab8a0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2137ab8a0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e2137ab8a0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2137ab8a0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e2137ab8a0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2137ab8a0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e2137ab8a0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2137ab8a0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e2137ab8a0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2137ab8a0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e2137ab8a0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2137ab8a0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e2137ab8a0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2137ab8a0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e2137ab8a0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2137ab8a0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e2137ab8a0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VCS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 u="sng"/>
              <a:t>Git</a:t>
            </a:r>
            <a:endParaRPr u="sng"/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3002950" y="3266925"/>
            <a:ext cx="31491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Version Control System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Система Контролю Версій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Стан файлу в Git</a:t>
            </a:r>
            <a:endParaRPr/>
          </a:p>
        </p:txBody>
      </p:sp>
      <p:sp>
        <p:nvSpPr>
          <p:cNvPr id="167" name="Google Shape;167;p34"/>
          <p:cNvSpPr txBox="1"/>
          <p:nvPr>
            <p:ph idx="1" type="body"/>
          </p:nvPr>
        </p:nvSpPr>
        <p:spPr>
          <a:xfrm>
            <a:off x="311700" y="1008000"/>
            <a:ext cx="8419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Кожен файл у вашому робочому каталозі може перебувати глобально в одному з двох станів: під версійним контролем (</a:t>
            </a:r>
            <a:r>
              <a:rPr lang="ru" sz="1400">
                <a:solidFill>
                  <a:srgbClr val="98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що відслідковуються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) і ні (</a:t>
            </a:r>
            <a:r>
              <a:rPr lang="ru" sz="1400">
                <a:solidFill>
                  <a:srgbClr val="98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не відслідковуються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).</a:t>
            </a:r>
            <a:endParaRPr sz="14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98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Файли, що відслідковуються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 — це файли, які були в останньому знімку стану проекту; вони можуть бути незміненими(</a:t>
            </a:r>
            <a:r>
              <a:rPr lang="ru" sz="1400">
                <a:solidFill>
                  <a:srgbClr val="DD7E6B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unmodified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), зміненими(</a:t>
            </a:r>
            <a:r>
              <a:rPr lang="ru" sz="1400">
                <a:solidFill>
                  <a:srgbClr val="DD7E6B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modified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) або підготовленими до коміту(</a:t>
            </a:r>
            <a:r>
              <a:rPr lang="ru" sz="1400">
                <a:solidFill>
                  <a:srgbClr val="38761D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staged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). Якщо коротко, то файли, що відслідковуються - це ті файли, про які знає Git.</a:t>
            </a:r>
            <a:endParaRPr sz="14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98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Файли, що не відслідковуються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 — це все інше, будь-які файли у вашому робочому каталозі, які не входили у ваш останній знімок стану та не підготовлені до комміту.</a:t>
            </a:r>
            <a:endParaRPr sz="14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Як тільки ви відредагуєте файли, Git розглядатиме їх як змінені, оскільки ви змінили їх з моменту останнього комміту.</a:t>
            </a:r>
            <a:endParaRPr sz="14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Життєвий цикл файлу</a:t>
            </a:r>
            <a:endParaRPr/>
          </a:p>
        </p:txBody>
      </p:sp>
      <p:pic>
        <p:nvPicPr>
          <p:cNvPr id="173" name="Google Shape;17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289050"/>
            <a:ext cx="76200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Початкове налаштування git</a:t>
            </a:r>
            <a:endParaRPr/>
          </a:p>
        </p:txBody>
      </p:sp>
      <p:sp>
        <p:nvSpPr>
          <p:cNvPr id="179" name="Google Shape;179;p36"/>
          <p:cNvSpPr txBox="1"/>
          <p:nvPr>
            <p:ph idx="1" type="body"/>
          </p:nvPr>
        </p:nvSpPr>
        <p:spPr>
          <a:xfrm>
            <a:off x="311700" y="1195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git config --global user.name "John Doe"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git config --global user.email youremail@gmail.com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git config --global init.defaultBranch main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git config --global core.editor kate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git config --global core.autocrlf true - для Windows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git config --global core.autocrlf input - для Linux и MacOS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Переглянути встановлені настройки: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git config --list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Створення Git-репозиторію</a:t>
            </a:r>
            <a:endParaRPr/>
          </a:p>
        </p:txBody>
      </p:sp>
      <p:sp>
        <p:nvSpPr>
          <p:cNvPr id="185" name="Google Shape;18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Для створення Git-репозиторію у вас два способи: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По-перше, </a:t>
            </a:r>
            <a:r>
              <a:rPr lang="ru" sz="1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git init</a:t>
            </a: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Ця команда створює в поточній директорії нову піддиректорію з ім'ям </a:t>
            </a:r>
            <a:r>
              <a:rPr lang="ru" sz="1400">
                <a:solidFill>
                  <a:srgbClr val="333333"/>
                </a:solidFill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</a:rPr>
              <a:t>.git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, містить всі необхідні файли репозиторію - структуру Git-репозиторія.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По-друге, клонування існуючого репозиторію з іншого сервера. </a:t>
            </a:r>
            <a:r>
              <a:rPr lang="ru" sz="1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git clone &lt;url&gt;</a:t>
            </a: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Під час виконання з сервера забирається кожна версія кожного файлу з історії проекту.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Запис змін до репозиторію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91" name="Google Shape;19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Основний інструмент для визначення, які файли у якому стані -  </a:t>
            </a:r>
            <a:r>
              <a:rPr lang="ru" sz="1400">
                <a:solidFill>
                  <a:srgbClr val="333333"/>
                </a:solidFill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</a:rPr>
              <a:t>git status</a:t>
            </a:r>
            <a:endParaRPr sz="1400">
              <a:solidFill>
                <a:srgbClr val="333333"/>
              </a:solidFill>
              <a:highlight>
                <a:srgbClr val="EEEEE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Щоб почати відстежувати (додати версійний контроль) новий файл - команда </a:t>
            </a:r>
            <a:r>
              <a:rPr lang="ru" sz="1400">
                <a:solidFill>
                  <a:srgbClr val="333333"/>
                </a:solidFill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</a:rPr>
              <a:t>git add &lt;path&gt;</a:t>
            </a:r>
            <a:endParaRPr sz="1400">
              <a:solidFill>
                <a:srgbClr val="333333"/>
              </a:solidFill>
              <a:highlight>
                <a:srgbClr val="EEEEE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7142"/>
              </a:lnSpc>
              <a:spcBef>
                <a:spcPts val="1600"/>
              </a:spcBef>
              <a:spcAft>
                <a:spcPts val="800"/>
              </a:spcAft>
              <a:buSzPts val="1800"/>
              <a:buNone/>
            </a:pP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Найпростіший спосіб зафіксувати зміни — це виконати </a:t>
            </a:r>
            <a:r>
              <a:rPr lang="ru" sz="1400">
                <a:solidFill>
                  <a:srgbClr val="333333"/>
                </a:solidFill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</a:rPr>
              <a:t>git commit</a:t>
            </a:r>
            <a:endParaRPr sz="1400">
              <a:solidFill>
                <a:srgbClr val="333333"/>
              </a:solidFill>
              <a:highlight>
                <a:srgbClr val="EEEEEE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Перегляд історії репозиторію</a:t>
            </a:r>
            <a:endParaRPr/>
          </a:p>
        </p:txBody>
      </p:sp>
      <p:sp>
        <p:nvSpPr>
          <p:cNvPr id="197" name="Google Shape;19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Одним з основних та найпотужніших інструментів для цього є команда </a:t>
            </a:r>
            <a:r>
              <a:rPr lang="ru" sz="10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git log</a:t>
            </a: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050">
              <a:solidFill>
                <a:srgbClr val="4E443C"/>
              </a:solidFill>
              <a:highlight>
                <a:srgbClr val="FCFC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Якщо ви бажаєте побачити скорочену статистику для кожного комміту, ви можете використовувати опцію </a:t>
            </a:r>
            <a:r>
              <a:rPr lang="ru" sz="10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--stat</a:t>
            </a: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050">
              <a:solidFill>
                <a:srgbClr val="4E443C"/>
              </a:solidFill>
              <a:highlight>
                <a:srgbClr val="FCFC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Опція </a:t>
            </a:r>
            <a:r>
              <a:rPr lang="ru" sz="10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--pretty</a:t>
            </a: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 змінює формат виводу, опції </a:t>
            </a:r>
            <a:r>
              <a:rPr lang="ru" sz="10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short</a:t>
            </a: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0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full</a:t>
            </a: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" sz="10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fuller</a:t>
            </a: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050">
              <a:solidFill>
                <a:srgbClr val="4E443C"/>
              </a:solidFill>
              <a:highlight>
                <a:srgbClr val="FCFC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Цікавою опцією є </a:t>
            </a:r>
            <a:r>
              <a:rPr lang="ru" sz="10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format</a:t>
            </a: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, яка дозволяє вказати формат для виводу інформації.</a:t>
            </a:r>
            <a:endParaRPr sz="1050">
              <a:solidFill>
                <a:srgbClr val="4E443C"/>
              </a:solidFill>
              <a:highlight>
                <a:srgbClr val="FCFCFA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Операції скасування (відміни)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" marR="25400" rtl="0" algn="l">
              <a:lnSpc>
                <a:spcPct val="1134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Якщо ви хочете переробити коміт - внесіть необхідні зміни, додайте їх в індекс і зробіть коміт ще раз, вказавши параметр </a:t>
            </a:r>
            <a:r>
              <a:rPr lang="ru" sz="10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--amend</a:t>
            </a:r>
            <a:endParaRPr sz="1050">
              <a:solidFill>
                <a:srgbClr val="4E443C"/>
              </a:solidFill>
              <a:highlight>
                <a:srgbClr val="FCFC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90384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b="1" lang="ru" sz="12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Скасування індексації файлу</a:t>
            </a:r>
            <a:endParaRPr b="1" sz="120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25400" marR="25400" rtl="0" algn="l">
              <a:lnSpc>
                <a:spcPct val="1134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ru" sz="100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git reset HEAD &lt;file&gt;...</a:t>
            </a:r>
            <a:endParaRPr sz="1000">
              <a:solidFill>
                <a:srgbClr val="333333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25400" rtl="0" algn="l">
              <a:lnSpc>
                <a:spcPct val="1134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90384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b="1" lang="ru" sz="12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Скасування змін у файлі</a:t>
            </a:r>
            <a:endParaRPr b="1" sz="120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25400" marR="25400" rtl="0" algn="l">
              <a:lnSpc>
                <a:spcPct val="1134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ru" sz="100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git checkout -- &lt;file&gt;...</a:t>
            </a:r>
            <a:endParaRPr sz="1000">
              <a:solidFill>
                <a:srgbClr val="333333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25400" rtl="0" algn="l">
              <a:lnSpc>
                <a:spcPct val="1134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25400" rtl="0" algn="l">
              <a:lnSpc>
                <a:spcPct val="1134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50">
              <a:solidFill>
                <a:srgbClr val="4E443C"/>
              </a:solidFill>
              <a:highlight>
                <a:srgbClr val="FCFC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Якщо ви хочете зберегти зміни у файлі, але прямо зараз їх потрібно скасувати, то є способи зробити це краще.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Це система, яка записує зміни у файл або набір файлів протягом часу і дозволяє повернутися пізніше до певної версії</a:t>
            </a:r>
            <a:endParaRPr sz="14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CКВ дозволяє повернути файли до стану, в якому вони були до змін, повернути проект до вихідного стану, побачити зміни, побачити, хто останній змінював щось і викликав проблему, хто поставив завдання і коли та багато іншого.</a:t>
            </a:r>
            <a:endParaRPr sz="14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 Використання СКВ також означає в цілому, що якщо ви зламали щось або втратили файли, ви можете спокійно все виправити. На додаток до всього, ви отримаєте все це без будь-яких додаткових зусиль.</a:t>
            </a:r>
            <a:endParaRPr sz="14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3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6"/>
          <p:cNvSpPr txBox="1"/>
          <p:nvPr>
            <p:ph type="title"/>
          </p:nvPr>
        </p:nvSpPr>
        <p:spPr>
          <a:xfrm>
            <a:off x="396400" y="4144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Система контролю версій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311700" y="12077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Види СКВ</a:t>
            </a:r>
            <a:endParaRPr/>
          </a:p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781375" y="669875"/>
            <a:ext cx="3091500" cy="3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Локальні: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00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простою базою даних, яка зберігає записи про всі зміни у файлах</a:t>
            </a:r>
            <a:endParaRPr sz="1400">
              <a:solidFill>
                <a:srgbClr val="000000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00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неможливість взаємодіяти з іншими розробниками</a:t>
            </a:r>
            <a:endParaRPr sz="1400">
              <a:solidFill>
                <a:srgbClr val="000000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7"/>
          <p:cNvSpPr txBox="1"/>
          <p:nvPr>
            <p:ph idx="1" type="body"/>
          </p:nvPr>
        </p:nvSpPr>
        <p:spPr>
          <a:xfrm>
            <a:off x="5461300" y="669875"/>
            <a:ext cx="3091500" cy="3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Централізовані: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00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єдиний сервер, що містить усі версії файлів, і кілька клієнтів, які отримують файли з цього централізованого сховища</a:t>
            </a:r>
            <a:endParaRPr sz="1400">
              <a:solidFill>
                <a:srgbClr val="000000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00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єдина точка відмови</a:t>
            </a:r>
            <a:endParaRPr sz="1400">
              <a:solidFill>
                <a:srgbClr val="000000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Диаграмма локального контроля версий" id="119" name="Google Shape;11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375" y="2722825"/>
            <a:ext cx="2837551" cy="24206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Диаграмма централизованного контроля версий" id="120" name="Google Shape;12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6475" y="3144525"/>
            <a:ext cx="2876326" cy="19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Види СКВ</a:t>
            </a:r>
            <a:endParaRPr/>
          </a:p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311700" y="1152475"/>
            <a:ext cx="4454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Розподілені: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00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клієнти не просто завантажують знімок всіх файлів (стан файлів на певний момент часу) - вони повністю копіюють репозиторій. У цьому випадку, якщо один із серверів, через який розробники обмінювалися даними, помре, будь-який репозиторій клієнта може бути скопійований на інший сервер для продовження роботи. Кожна копія репозиторію є повним бекапом всіх даних.</a:t>
            </a:r>
            <a:endParaRPr sz="1400">
              <a:solidFill>
                <a:srgbClr val="000000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0623" y="0"/>
            <a:ext cx="42948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Три секції git-проєкту</a:t>
            </a:r>
            <a:endParaRPr/>
          </a:p>
        </p:txBody>
      </p:sp>
      <p:pic>
        <p:nvPicPr>
          <p:cNvPr id="133" name="Google Shape;13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9950" y="1140600"/>
            <a:ext cx="6504100" cy="358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Три секції git-проєкту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98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.git директорія</a:t>
            </a:r>
            <a:r>
              <a:rPr lang="ru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 — це те місце, де Git зберігає метадані та базу об'єктів вашого проекту. Це найважливіша частина Git, і це частина, яка копіюється при клонуванні репозиторію з іншого комп'ютера.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9238" y="2719901"/>
            <a:ext cx="4005524" cy="22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Три секції git-проєкту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46" name="Google Shape;14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98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Робоча директорія</a:t>
            </a:r>
            <a:r>
              <a:rPr lang="ru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 є знімком версії проекту. Файли розпаковуються зі стиснутої бази даних у Git-директорії та розташовуються на диску, щоб їх можна було змінювати та використовувати.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2478281"/>
            <a:ext cx="4572000" cy="2520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Три секції git-проєкту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53" name="Google Shape;15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98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Область підготовлених файлів</a:t>
            </a:r>
            <a:r>
              <a:rPr lang="ru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ru">
                <a:solidFill>
                  <a:srgbClr val="98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staging area</a:t>
            </a:r>
            <a:r>
              <a:rPr lang="ru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) — це файл, що зазвичай знаходиться у вашій .git-директорії, в ньому міститься інформація про те, які зміни потраплять до наступного комміту.</a:t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 Цю область ще називають "індекс", проте називати її stage-область також загальноприйнято.</a:t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" name="Google Shape;15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825" y="2876625"/>
            <a:ext cx="3888350" cy="2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Базовий підхід у роботі</a:t>
            </a:r>
            <a:endParaRPr/>
          </a:p>
        </p:txBody>
      </p:sp>
      <p:sp>
        <p:nvSpPr>
          <p:cNvPr id="160" name="Google Shape;16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Ви змінюєте файли у вашій робочій директорії.</a:t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400"/>
              <a:buFont typeface="Roboto"/>
              <a:buChar char="○"/>
            </a:pPr>
            <a:r>
              <a:t/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Ви вибірково додаєте в індекс(stage area) лише ті зміни, які мають потрапити до наступного коміту, додаючи тим самим знімки лише цих змін до області підготовлених файлів.</a:t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400"/>
              <a:buFont typeface="Roboto"/>
              <a:buChar char="○"/>
            </a:pPr>
            <a:r>
              <a:t/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Коли ви робите комміт, використовуються файли з індексу як є, і цей знімок зберігається у вашу .git директорію (репозиторій).</a:t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2075" y="100450"/>
            <a:ext cx="3851924" cy="21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