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0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1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25D2-EFC8-4ABC-86EE-3CEC4FE0146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B696-1E05-4F46-9FD3-1CD84060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7357" y="1035836"/>
            <a:ext cx="34913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9250" y="1714492"/>
            <a:ext cx="419666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P</a:t>
            </a:r>
            <a:r>
              <a:rPr lang="en-US" sz="1600" b="1" dirty="0">
                <a:ln w="0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5979" y="2393150"/>
            <a:ext cx="339516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91925" y="1466973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1925" y="2148141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590357" y="1555272"/>
            <a:ext cx="337451" cy="1630546"/>
            <a:chOff x="6414722" y="1275386"/>
            <a:chExt cx="599910" cy="289874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6414722" y="4174072"/>
              <a:ext cx="599910" cy="5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968370" y="1275386"/>
              <a:ext cx="9415" cy="289868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1862767" y="1586515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rcular Arrow 13"/>
          <p:cNvSpPr/>
          <p:nvPr/>
        </p:nvSpPr>
        <p:spPr>
          <a:xfrm rot="16200000" flipH="1">
            <a:off x="1706280" y="1831370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75384" y="1586515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1857519" y="2242643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ular Arrow 16"/>
          <p:cNvSpPr/>
          <p:nvPr/>
        </p:nvSpPr>
        <p:spPr>
          <a:xfrm rot="16200000" flipH="1">
            <a:off x="1701032" y="2487498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70138" y="2242643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82086" y="1518170"/>
            <a:ext cx="501419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CRH</a:t>
            </a:r>
            <a:endParaRPr lang="en-US" sz="1801" b="1" dirty="0">
              <a:ln w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73761" y="2208762"/>
            <a:ext cx="567336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 smtClean="0">
                <a:ln w="0"/>
              </a:rPr>
              <a:t>ACTH</a:t>
            </a:r>
            <a:endParaRPr lang="en-US" sz="1600" b="1" dirty="0">
              <a:ln w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0186" y="3012073"/>
            <a:ext cx="83805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Cortisol</a:t>
            </a:r>
            <a:endParaRPr lang="en-US" sz="1801" b="1" dirty="0">
              <a:ln w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365605" y="1519472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371940" y="1580488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009" y="1035836"/>
            <a:ext cx="681777" cy="1876751"/>
            <a:chOff x="5811060" y="1189335"/>
            <a:chExt cx="1212040" cy="3336444"/>
          </a:xfrm>
        </p:grpSpPr>
        <p:sp>
          <p:nvSpPr>
            <p:cNvPr id="28" name="Rectangle 27"/>
            <p:cNvSpPr/>
            <p:nvPr/>
          </p:nvSpPr>
          <p:spPr>
            <a:xfrm>
              <a:off x="5811060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7098" y="2395834"/>
              <a:ext cx="73181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00416" y="3602336"/>
              <a:ext cx="526636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T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6427053" y="2112781"/>
              <a:ext cx="596047" cy="2003038"/>
              <a:chOff x="6427053" y="2112781"/>
              <a:chExt cx="596047" cy="2003038"/>
            </a:xfrm>
          </p:grpSpPr>
          <p:cxnSp>
            <p:nvCxnSpPr>
              <p:cNvPr id="34" name="Straight Connector 33"/>
              <p:cNvCxnSpPr>
                <a:stCxn id="30" idx="3"/>
              </p:cNvCxnSpPr>
              <p:nvPr/>
            </p:nvCxnSpPr>
            <p:spPr>
              <a:xfrm flipV="1">
                <a:off x="6427053" y="4064010"/>
                <a:ext cx="596047" cy="4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Circular Arrow 35"/>
          <p:cNvSpPr/>
          <p:nvPr/>
        </p:nvSpPr>
        <p:spPr>
          <a:xfrm rot="16200000" flipH="1">
            <a:off x="3674931" y="1831370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826169" y="2242643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ircular Arrow 37"/>
          <p:cNvSpPr/>
          <p:nvPr/>
        </p:nvSpPr>
        <p:spPr>
          <a:xfrm rot="16200000" flipH="1">
            <a:off x="3669683" y="2487498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38789" y="2242643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50123" y="1487975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96" y="2208762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02190" y="2469609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319534" y="1519472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30632" y="1582890"/>
            <a:ext cx="236894" cy="321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19534" y="2244967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25867" y="2308385"/>
            <a:ext cx="236894" cy="321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73744" y="1035836"/>
            <a:ext cx="681777" cy="1876751"/>
            <a:chOff x="5811060" y="1189335"/>
            <a:chExt cx="1212040" cy="3336444"/>
          </a:xfrm>
        </p:grpSpPr>
        <p:sp>
          <p:nvSpPr>
            <p:cNvPr id="49" name="Rectangle 48"/>
            <p:cNvSpPr/>
            <p:nvPr/>
          </p:nvSpPr>
          <p:spPr>
            <a:xfrm>
              <a:off x="5811060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859950" y="2395834"/>
              <a:ext cx="726120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24639" y="3602336"/>
              <a:ext cx="47818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6402828" y="2112781"/>
              <a:ext cx="620272" cy="2003038"/>
              <a:chOff x="6402828" y="2112781"/>
              <a:chExt cx="620272" cy="2003038"/>
            </a:xfrm>
          </p:grpSpPr>
          <p:cxnSp>
            <p:nvCxnSpPr>
              <p:cNvPr id="55" name="Straight Connector 54"/>
              <p:cNvCxnSpPr>
                <a:stCxn id="51" idx="3"/>
              </p:cNvCxnSpPr>
              <p:nvPr/>
            </p:nvCxnSpPr>
            <p:spPr>
              <a:xfrm flipV="1">
                <a:off x="6402828" y="4064010"/>
                <a:ext cx="620272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5819147" y="1586515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ircular Arrow 57"/>
          <p:cNvSpPr/>
          <p:nvPr/>
        </p:nvSpPr>
        <p:spPr>
          <a:xfrm rot="16200000" flipH="1">
            <a:off x="5662661" y="1831370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831767" y="1586515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5813899" y="2242643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ircular Arrow 60"/>
          <p:cNvSpPr/>
          <p:nvPr/>
        </p:nvSpPr>
        <p:spPr>
          <a:xfrm rot="16200000" flipH="1">
            <a:off x="5657413" y="2487498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826519" y="2242643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437852" y="1487975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33927" y="2208762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89920" y="2469609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321984" y="1519472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28322" y="1582890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22751" y="2252088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9083" y="2315505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981318" y="1035836"/>
            <a:ext cx="681777" cy="1876751"/>
            <a:chOff x="5811060" y="1189335"/>
            <a:chExt cx="1212040" cy="3336444"/>
          </a:xfrm>
        </p:grpSpPr>
        <p:sp>
          <p:nvSpPr>
            <p:cNvPr id="71" name="Rectangle 70"/>
            <p:cNvSpPr/>
            <p:nvPr/>
          </p:nvSpPr>
          <p:spPr>
            <a:xfrm>
              <a:off x="5811060" y="1189335"/>
              <a:ext cx="620679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41317" y="2395834"/>
              <a:ext cx="785966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50551" y="3602336"/>
              <a:ext cx="626378" cy="92344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G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121397" y="3166765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476930" y="2112781"/>
              <a:ext cx="546170" cy="2003038"/>
              <a:chOff x="6476930" y="2112781"/>
              <a:chExt cx="546170" cy="2003038"/>
            </a:xfrm>
          </p:grpSpPr>
          <p:cxnSp>
            <p:nvCxnSpPr>
              <p:cNvPr id="77" name="Straight Connector 76"/>
              <p:cNvCxnSpPr>
                <a:stCxn id="73" idx="3"/>
              </p:cNvCxnSpPr>
              <p:nvPr/>
            </p:nvCxnSpPr>
            <p:spPr>
              <a:xfrm flipV="1">
                <a:off x="6476930" y="4064010"/>
                <a:ext cx="546170" cy="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997241" y="2112781"/>
                <a:ext cx="2009" cy="20030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7926719" y="1586516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ircular Arrow 79"/>
          <p:cNvSpPr/>
          <p:nvPr/>
        </p:nvSpPr>
        <p:spPr>
          <a:xfrm rot="16200000" flipH="1">
            <a:off x="7770235" y="1831371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939341" y="1586517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7921471" y="2242644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ircular Arrow 82"/>
          <p:cNvSpPr/>
          <p:nvPr/>
        </p:nvSpPr>
        <p:spPr>
          <a:xfrm rot="16200000" flipH="1">
            <a:off x="7764987" y="2487500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934093" y="2242645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545426" y="1487975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41501" y="2208763"/>
            <a:ext cx="302647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697494" y="2469609"/>
            <a:ext cx="32669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  <a:solidFill>
                  <a:schemeClr val="accent1"/>
                </a:solidFill>
              </a:rPr>
              <a:t>x3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429558" y="1519474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435896" y="1582891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430324" y="2252089"/>
            <a:ext cx="436" cy="122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36657" y="2315507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895429" y="1035834"/>
            <a:ext cx="430339" cy="1198095"/>
            <a:chOff x="5811056" y="1189335"/>
            <a:chExt cx="765042" cy="2129946"/>
          </a:xfrm>
        </p:grpSpPr>
        <p:sp>
          <p:nvSpPr>
            <p:cNvPr id="93" name="Rectangle 92"/>
            <p:cNvSpPr/>
            <p:nvPr/>
          </p:nvSpPr>
          <p:spPr>
            <a:xfrm>
              <a:off x="5811056" y="1189335"/>
              <a:ext cx="620679" cy="923445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869926" y="2395836"/>
              <a:ext cx="706172" cy="923445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P</a:t>
              </a:r>
              <a:r>
                <a:rPr lang="en-US" sz="1600" b="1" dirty="0">
                  <a:ln w="0"/>
                </a:rPr>
                <a:t>L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6121397" y="1955800"/>
              <a:ext cx="0" cy="5715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9840837" y="1586515"/>
            <a:ext cx="205119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ircular Arrow 96"/>
          <p:cNvSpPr/>
          <p:nvPr/>
        </p:nvSpPr>
        <p:spPr>
          <a:xfrm rot="16200000" flipH="1">
            <a:off x="9684352" y="1831370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853459" y="1586515"/>
            <a:ext cx="0" cy="24529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459538" y="1487974"/>
            <a:ext cx="326693" cy="3289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>
                <a:ln w="0"/>
              </a:rPr>
              <a:t>x1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650195" y="1878225"/>
            <a:ext cx="302648" cy="298160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C000"/>
                </a:solidFill>
              </a:rPr>
              <a:t>x2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0343677" y="1519472"/>
            <a:ext cx="435" cy="1220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350012" y="1582890"/>
            <a:ext cx="236894" cy="3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0325768" y="1998022"/>
            <a:ext cx="27568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601452" y="1555274"/>
            <a:ext cx="0" cy="472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21687" y="2780430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4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8373" y="1059689"/>
            <a:ext cx="34913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0266" y="1738345"/>
            <a:ext cx="419666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P</a:t>
            </a:r>
            <a:r>
              <a:rPr lang="en-US" sz="1600" b="1" dirty="0">
                <a:ln w="0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6995" y="2417003"/>
            <a:ext cx="339516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2941" y="1490826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2941" y="2171994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71373" y="1579125"/>
            <a:ext cx="337451" cy="1630546"/>
            <a:chOff x="6414722" y="1275386"/>
            <a:chExt cx="599910" cy="289874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6414722" y="4174072"/>
              <a:ext cx="599910" cy="5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968370" y="1275386"/>
              <a:ext cx="9415" cy="289868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1043783" y="1610368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rcular Arrow 13"/>
          <p:cNvSpPr/>
          <p:nvPr/>
        </p:nvSpPr>
        <p:spPr>
          <a:xfrm rot="16200000" flipH="1">
            <a:off x="887296" y="1855223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6400" y="1610368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1038535" y="2266496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ular Arrow 16"/>
          <p:cNvSpPr/>
          <p:nvPr/>
        </p:nvSpPr>
        <p:spPr>
          <a:xfrm rot="16200000" flipH="1">
            <a:off x="882048" y="2511351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51154" y="2266496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3102" y="1542023"/>
            <a:ext cx="501419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CRH</a:t>
            </a:r>
            <a:endParaRPr lang="en-US" sz="1801" b="1" dirty="0">
              <a:ln w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777" y="2232615"/>
            <a:ext cx="567336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 smtClean="0">
                <a:ln w="0"/>
              </a:rPr>
              <a:t>ACTH</a:t>
            </a:r>
            <a:endParaRPr lang="en-US" sz="1600" b="1" dirty="0">
              <a:ln w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202" y="3035926"/>
            <a:ext cx="83805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Cortisol</a:t>
            </a:r>
            <a:endParaRPr lang="en-US" sz="1801" b="1" dirty="0">
              <a:ln w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546621" y="1543325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52956" y="1604341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302703" y="2804283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87596" y="963948"/>
            <a:ext cx="2093771" cy="256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535891" y="1059689"/>
            <a:ext cx="34913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H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561791" y="1738345"/>
            <a:ext cx="411652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 smtClean="0">
                <a:ln w="0"/>
              </a:rPr>
              <a:t>P</a:t>
            </a:r>
            <a:r>
              <a:rPr lang="en-US" sz="1600" b="1" dirty="0">
                <a:ln w="0"/>
              </a:rPr>
              <a:t>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86153" y="2393188"/>
            <a:ext cx="296235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T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710459" y="1490826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710459" y="2171994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132303" y="1579125"/>
            <a:ext cx="414041" cy="1630514"/>
            <a:chOff x="6278563" y="1275386"/>
            <a:chExt cx="736069" cy="28986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278563" y="4174072"/>
              <a:ext cx="736069" cy="2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6968369" y="1275386"/>
              <a:ext cx="9415" cy="289868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Circular Arrow 114"/>
          <p:cNvSpPr/>
          <p:nvPr/>
        </p:nvSpPr>
        <p:spPr>
          <a:xfrm rot="16200000" flipH="1">
            <a:off x="3324814" y="1855223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476053" y="2266496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ircular Arrow 116"/>
          <p:cNvSpPr/>
          <p:nvPr/>
        </p:nvSpPr>
        <p:spPr>
          <a:xfrm rot="16200000" flipH="1">
            <a:off x="3319566" y="2511351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88672" y="2266496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00620" y="1542023"/>
            <a:ext cx="501419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TRH</a:t>
            </a:r>
            <a:endParaRPr lang="en-US" sz="1801" b="1" dirty="0">
              <a:ln w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493754" y="3035926"/>
            <a:ext cx="58798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T</a:t>
            </a:r>
            <a:r>
              <a:rPr lang="en-US" sz="1200" b="1" dirty="0" smtClean="0">
                <a:ln w="0"/>
              </a:rPr>
              <a:t>3</a:t>
            </a:r>
            <a:r>
              <a:rPr lang="en-US" sz="1801" b="1" dirty="0" smtClean="0">
                <a:ln w="0"/>
              </a:rPr>
              <a:t>/T</a:t>
            </a:r>
            <a:r>
              <a:rPr lang="en-US" sz="1200" b="1" dirty="0" smtClean="0">
                <a:ln w="0"/>
              </a:rPr>
              <a:t>4</a:t>
            </a:r>
            <a:endParaRPr lang="en-US" sz="1801" b="1" dirty="0">
              <a:ln w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3984139" y="1543325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990474" y="1604341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740221" y="2804283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725114" y="963948"/>
            <a:ext cx="2093771" cy="256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3976519" y="2287339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982854" y="2348355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108275" y="3209638"/>
            <a:ext cx="39632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120524" y="2000291"/>
            <a:ext cx="6770" cy="120934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3103512" y="2000291"/>
            <a:ext cx="167609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90295" y="1938166"/>
            <a:ext cx="436" cy="12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79303" y="2232615"/>
            <a:ext cx="431465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 smtClean="0">
                <a:ln w="0"/>
              </a:rPr>
              <a:t>TSH</a:t>
            </a:r>
            <a:endParaRPr lang="en-US" sz="1600" b="1" dirty="0">
              <a:ln w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08060" y="1059689"/>
            <a:ext cx="34913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H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029953" y="1738345"/>
            <a:ext cx="419666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 smtClean="0">
                <a:ln w="0"/>
              </a:rPr>
              <a:t>P</a:t>
            </a:r>
            <a:r>
              <a:rPr lang="en-US" sz="1600" b="1" dirty="0" smtClean="0">
                <a:ln w="0"/>
              </a:rPr>
              <a:t>S</a:t>
            </a:r>
            <a:endParaRPr lang="en-US" sz="1600" b="1" dirty="0">
              <a:ln w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71948" y="2417003"/>
            <a:ext cx="268983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 smtClean="0">
                <a:ln w="0"/>
              </a:rPr>
              <a:t>L</a:t>
            </a:r>
            <a:endParaRPr lang="en-US" sz="3038" b="1" dirty="0">
              <a:ln w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6182628" y="1490826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182628" y="2171994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671533" y="1579125"/>
            <a:ext cx="337451" cy="1702278"/>
            <a:chOff x="6397782" y="1275386"/>
            <a:chExt cx="599910" cy="3026268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6397786" y="4258747"/>
              <a:ext cx="599910" cy="5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6973555" y="1275386"/>
              <a:ext cx="4229" cy="30262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5953470" y="1610368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ircular Arrow 140"/>
          <p:cNvSpPr/>
          <p:nvPr/>
        </p:nvSpPr>
        <p:spPr>
          <a:xfrm rot="16200000" flipH="1">
            <a:off x="5796983" y="1855223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966087" y="1610368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5948222" y="2266496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ircular Arrow 143"/>
          <p:cNvSpPr/>
          <p:nvPr/>
        </p:nvSpPr>
        <p:spPr>
          <a:xfrm rot="16200000" flipH="1">
            <a:off x="5791735" y="2511351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5960841" y="2266496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5287028" y="1542023"/>
            <a:ext cx="67294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GHRH</a:t>
            </a:r>
            <a:endParaRPr lang="en-US" sz="1801" b="1" dirty="0">
              <a:ln w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465549" y="2232615"/>
            <a:ext cx="365165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 smtClean="0">
                <a:ln w="0"/>
              </a:rPr>
              <a:t>GH</a:t>
            </a:r>
            <a:endParaRPr lang="en-US" sz="1600" b="1" dirty="0">
              <a:ln w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975837" y="3079799"/>
            <a:ext cx="549509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IGF-I</a:t>
            </a:r>
            <a:endParaRPr lang="en-US" sz="1801" b="1" dirty="0">
              <a:ln w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6456308" y="1543325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6462643" y="1604341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189763" y="2835108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197283" y="963948"/>
            <a:ext cx="2093771" cy="256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453809" y="2283787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460144" y="2344803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327522" y="1070970"/>
            <a:ext cx="34913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H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338194" y="1749626"/>
            <a:ext cx="442109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 smtClean="0">
                <a:ln w="0"/>
              </a:rPr>
              <a:t>P</a:t>
            </a:r>
            <a:r>
              <a:rPr lang="en-US" sz="1600" b="1" dirty="0" smtClean="0">
                <a:ln w="0"/>
              </a:rPr>
              <a:t>G</a:t>
            </a:r>
            <a:endParaRPr lang="en-US" sz="1600" b="1" dirty="0">
              <a:ln w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349732" y="2428284"/>
            <a:ext cx="352341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 smtClean="0">
                <a:ln w="0"/>
              </a:rPr>
              <a:t>G</a:t>
            </a:r>
            <a:endParaRPr lang="en-US" sz="3038" b="1" dirty="0">
              <a:ln w="0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8502090" y="1502107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502090" y="2183275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8990995" y="1590406"/>
            <a:ext cx="337451" cy="1702278"/>
            <a:chOff x="6397782" y="1275386"/>
            <a:chExt cx="599910" cy="3026268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6397786" y="4258747"/>
              <a:ext cx="599910" cy="5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6973555" y="1275386"/>
              <a:ext cx="4229" cy="30262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8272932" y="1621649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ircular Arrow 163"/>
          <p:cNvSpPr/>
          <p:nvPr/>
        </p:nvSpPr>
        <p:spPr>
          <a:xfrm rot="16200000" flipH="1">
            <a:off x="8116445" y="1866504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8285549" y="1621649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8267684" y="2277777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ircular Arrow 166"/>
          <p:cNvSpPr/>
          <p:nvPr/>
        </p:nvSpPr>
        <p:spPr>
          <a:xfrm rot="16200000" flipH="1">
            <a:off x="8111197" y="2522632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8280303" y="2277777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606490" y="1553304"/>
            <a:ext cx="672941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err="1" smtClean="0">
                <a:ln w="0"/>
              </a:rPr>
              <a:t>GnRH</a:t>
            </a:r>
            <a:endParaRPr lang="en-US" sz="1801" b="1" dirty="0">
              <a:ln w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579764" y="2243896"/>
            <a:ext cx="727956" cy="298158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600" b="1" dirty="0" smtClean="0">
                <a:ln w="0"/>
              </a:rPr>
              <a:t>LH/FSH</a:t>
            </a:r>
            <a:endParaRPr lang="en-US" sz="1600" b="1" dirty="0">
              <a:ln w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163886" y="3091080"/>
            <a:ext cx="812338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E2/Test</a:t>
            </a:r>
            <a:endParaRPr lang="en-US" sz="1801" b="1" dirty="0">
              <a:ln w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8775770" y="1554606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8782105" y="1615622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8509225" y="2846389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516745" y="975229"/>
            <a:ext cx="2093771" cy="256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8773271" y="2295068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8779606" y="2356084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0675222" y="1079684"/>
            <a:ext cx="34913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>
                <a:ln w="0"/>
              </a:rPr>
              <a:t>H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708336" y="1758340"/>
            <a:ext cx="397224" cy="519437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3038" b="1" dirty="0" smtClean="0">
                <a:ln w="0"/>
              </a:rPr>
              <a:t>P</a:t>
            </a:r>
            <a:r>
              <a:rPr lang="en-US" sz="1600" b="1" dirty="0" smtClean="0">
                <a:ln w="0"/>
              </a:rPr>
              <a:t>L</a:t>
            </a:r>
            <a:endParaRPr lang="en-US" sz="1600" b="1" dirty="0">
              <a:ln w="0"/>
            </a:endParaRP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0849790" y="1510821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11356699" y="1599121"/>
            <a:ext cx="337451" cy="1076383"/>
            <a:chOff x="6397786" y="2388087"/>
            <a:chExt cx="599910" cy="1913567"/>
          </a:xfrm>
        </p:grpSpPr>
        <p:cxnSp>
          <p:nvCxnSpPr>
            <p:cNvPr id="182" name="Straight Connector 181"/>
            <p:cNvCxnSpPr/>
            <p:nvPr/>
          </p:nvCxnSpPr>
          <p:spPr>
            <a:xfrm flipV="1">
              <a:off x="6397786" y="4258747"/>
              <a:ext cx="599910" cy="5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947941" y="2388087"/>
              <a:ext cx="25616" cy="191356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FA79DE7-0543-409F-815A-2DE720B0FAE8}"/>
              </a:ext>
            </a:extLst>
          </p:cNvPr>
          <p:cNvCxnSpPr>
            <a:cxnSpLocks/>
          </p:cNvCxnSpPr>
          <p:nvPr/>
        </p:nvCxnSpPr>
        <p:spPr>
          <a:xfrm>
            <a:off x="10620632" y="1630363"/>
            <a:ext cx="2051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ircular Arrow 184"/>
          <p:cNvSpPr/>
          <p:nvPr/>
        </p:nvSpPr>
        <p:spPr>
          <a:xfrm rot="16200000" flipH="1">
            <a:off x="10464145" y="1875218"/>
            <a:ext cx="338215" cy="309298"/>
          </a:xfrm>
          <a:prstGeom prst="circularArrow">
            <a:avLst>
              <a:gd name="adj1" fmla="val 7075"/>
              <a:gd name="adj2" fmla="val 1221215"/>
              <a:gd name="adj3" fmla="val 3044326"/>
              <a:gd name="adj4" fmla="val 6755215"/>
              <a:gd name="adj5" fmla="val 11219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FF0000"/>
                </a:solidFill>
              </a:ln>
              <a:solidFill>
                <a:schemeClr val="tx1"/>
              </a:solidFill>
              <a:cs typeface="Tango" pitchFamily="2" charset="-79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10633249" y="1630363"/>
            <a:ext cx="0" cy="2452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043958" y="1562018"/>
            <a:ext cx="493405" cy="328935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b="1" dirty="0" smtClean="0">
                <a:ln w="0"/>
              </a:rPr>
              <a:t>TRH</a:t>
            </a:r>
            <a:endParaRPr lang="en-US" b="1" dirty="0">
              <a:ln w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0421035" y="2478710"/>
            <a:ext cx="955454" cy="329063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en-US" sz="1801" b="1" dirty="0" smtClean="0">
                <a:ln w="0"/>
              </a:rPr>
              <a:t>Prolactin</a:t>
            </a:r>
            <a:endParaRPr lang="en-US" sz="1801" b="1" dirty="0">
              <a:ln w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11123470" y="1563320"/>
            <a:ext cx="436" cy="12203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1129805" y="1624336"/>
            <a:ext cx="541178" cy="240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0865692" y="2191024"/>
            <a:ext cx="0" cy="321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9864445" y="983943"/>
            <a:ext cx="2093771" cy="256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1353" y="1217220"/>
            <a:ext cx="2122297" cy="4183455"/>
            <a:chOff x="411353" y="1217220"/>
            <a:chExt cx="2122297" cy="4183455"/>
          </a:xfrm>
        </p:grpSpPr>
        <p:sp>
          <p:nvSpPr>
            <p:cNvPr id="198" name="Rectangle 197"/>
            <p:cNvSpPr/>
            <p:nvPr/>
          </p:nvSpPr>
          <p:spPr>
            <a:xfrm>
              <a:off x="1324860" y="1343384"/>
              <a:ext cx="349134" cy="519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27819" y="2128599"/>
              <a:ext cx="546303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CRH</a:t>
              </a:r>
              <a:endParaRPr lang="en-US" sz="3038" b="1" dirty="0">
                <a:ln w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79975" y="2754090"/>
              <a:ext cx="438903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P</a:t>
              </a:r>
              <a:r>
                <a:rPr lang="en-US" sz="2400" b="1" dirty="0" smtClean="0">
                  <a:ln w="0"/>
                </a:rPr>
                <a:t>c</a:t>
              </a:r>
              <a:endParaRPr lang="en-US" sz="2400" b="1" dirty="0">
                <a:ln w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6668" y="3499780"/>
              <a:ext cx="682431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ACTH</a:t>
              </a:r>
              <a:endParaRPr lang="en-US" sz="3038" b="1" dirty="0">
                <a:ln w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326581" y="4090029"/>
              <a:ext cx="339516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A</a:t>
              </a:r>
              <a:endParaRPr lang="en-US" sz="3038" b="1" dirty="0">
                <a:ln w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34834" y="4875244"/>
              <a:ext cx="923010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Cortisol</a:t>
              </a:r>
              <a:endParaRPr lang="en-US" sz="3038" b="1" dirty="0">
                <a:ln w="0"/>
              </a:endParaRPr>
            </a:p>
          </p:txBody>
        </p:sp>
        <p:cxnSp>
          <p:nvCxnSpPr>
            <p:cNvPr id="98" name="Straight Arrow Connector 97"/>
            <p:cNvCxnSpPr>
              <a:stCxn id="199" idx="2"/>
              <a:endCxn id="200" idx="0"/>
            </p:cNvCxnSpPr>
            <p:nvPr/>
          </p:nvCxnSpPr>
          <p:spPr>
            <a:xfrm flipH="1">
              <a:off x="1499427" y="2488312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895135" y="2308455"/>
              <a:ext cx="309298" cy="875989"/>
              <a:chOff x="1574585" y="2317980"/>
              <a:chExt cx="309298" cy="875989"/>
            </a:xfrm>
          </p:grpSpPr>
          <p:sp>
            <p:nvSpPr>
              <p:cNvPr id="219" name="Circular Arrow 218"/>
              <p:cNvSpPr/>
              <p:nvPr/>
            </p:nvSpPr>
            <p:spPr>
              <a:xfrm rot="16200000" flipH="1">
                <a:off x="1560126" y="2870213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6755215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890" y="2317980"/>
                <a:ext cx="14314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1713322" y="2317980"/>
                <a:ext cx="1178" cy="53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/>
            <p:cNvGrpSpPr/>
            <p:nvPr/>
          </p:nvGrpSpPr>
          <p:grpSpPr>
            <a:xfrm>
              <a:off x="895134" y="3673516"/>
              <a:ext cx="309298" cy="875989"/>
              <a:chOff x="1574585" y="2317980"/>
              <a:chExt cx="309298" cy="875989"/>
            </a:xfrm>
          </p:grpSpPr>
          <p:sp>
            <p:nvSpPr>
              <p:cNvPr id="234" name="Circular Arrow 233"/>
              <p:cNvSpPr/>
              <p:nvPr/>
            </p:nvSpPr>
            <p:spPr>
              <a:xfrm rot="16200000" flipH="1">
                <a:off x="1560126" y="2870213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6755215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890" y="2317980"/>
                <a:ext cx="14314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1713322" y="2317980"/>
                <a:ext cx="1178" cy="53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Straight Connector 237"/>
            <p:cNvCxnSpPr>
              <a:stCxn id="203" idx="3"/>
            </p:cNvCxnSpPr>
            <p:nvPr/>
          </p:nvCxnSpPr>
          <p:spPr>
            <a:xfrm flipV="1">
              <a:off x="1957844" y="5051425"/>
              <a:ext cx="429756" cy="3676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 flipV="1">
              <a:off x="2349284" y="1993900"/>
              <a:ext cx="6566" cy="306387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1693044" y="3363215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1693044" y="1993900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 flipV="1">
              <a:off x="1719972" y="1903053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 flipV="1">
              <a:off x="1719972" y="3274653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ounded Rectangle 252"/>
            <p:cNvSpPr/>
            <p:nvPr/>
          </p:nvSpPr>
          <p:spPr>
            <a:xfrm>
              <a:off x="1265965" y="1412875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265965" y="2828676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265965" y="4167343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11353" y="1217220"/>
              <a:ext cx="2122297" cy="4183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>
              <a:stCxn id="198" idx="2"/>
              <a:endCxn id="199" idx="0"/>
            </p:cNvCxnSpPr>
            <p:nvPr/>
          </p:nvCxnSpPr>
          <p:spPr>
            <a:xfrm>
              <a:off x="1499427" y="1862821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200" idx="2"/>
              <a:endCxn id="201" idx="0"/>
            </p:cNvCxnSpPr>
            <p:nvPr/>
          </p:nvCxnSpPr>
          <p:spPr>
            <a:xfrm flipH="1">
              <a:off x="1497884" y="3273527"/>
              <a:ext cx="1543" cy="226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201" idx="2"/>
              <a:endCxn id="202" idx="0"/>
            </p:cNvCxnSpPr>
            <p:nvPr/>
          </p:nvCxnSpPr>
          <p:spPr>
            <a:xfrm flipH="1">
              <a:off x="1496339" y="3859493"/>
              <a:ext cx="1545" cy="230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202" idx="2"/>
              <a:endCxn id="203" idx="0"/>
            </p:cNvCxnSpPr>
            <p:nvPr/>
          </p:nvCxnSpPr>
          <p:spPr>
            <a:xfrm>
              <a:off x="1496339" y="4609466"/>
              <a:ext cx="0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743483" y="1217220"/>
            <a:ext cx="2122297" cy="4183455"/>
            <a:chOff x="2743483" y="1217220"/>
            <a:chExt cx="2122297" cy="418345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743483" y="1217220"/>
              <a:ext cx="2122297" cy="4183455"/>
              <a:chOff x="5001210" y="1217220"/>
              <a:chExt cx="2122297" cy="4183455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5914717" y="1343384"/>
                <a:ext cx="349134" cy="519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>
                    <a:ln w="0"/>
                  </a:rPr>
                  <a:t>H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723099" y="2128599"/>
                <a:ext cx="735459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GHRH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869832" y="2754090"/>
                <a:ext cx="438903" cy="519437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 smtClean="0">
                    <a:ln w="0"/>
                  </a:rPr>
                  <a:t>P</a:t>
                </a:r>
                <a:r>
                  <a:rPr lang="en-US" sz="2400" b="1" dirty="0" smtClean="0">
                    <a:ln w="0"/>
                  </a:rPr>
                  <a:t>s</a:t>
                </a:r>
                <a:endParaRPr lang="en-US" sz="2400" b="1" dirty="0">
                  <a:ln w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5873098" y="3499780"/>
                <a:ext cx="429285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GH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5951704" y="4090029"/>
                <a:ext cx="268983" cy="519437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 smtClean="0">
                    <a:ln w="0"/>
                  </a:rPr>
                  <a:t>L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785795" y="4875244"/>
                <a:ext cx="600805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IGF-I</a:t>
                </a:r>
                <a:endParaRPr lang="en-US" sz="3038" b="1" dirty="0">
                  <a:ln w="0"/>
                </a:endParaRPr>
              </a:p>
            </p:txBody>
          </p:sp>
          <p:grpSp>
            <p:nvGrpSpPr>
              <p:cNvPr id="407" name="Group 406"/>
              <p:cNvGrpSpPr/>
              <p:nvPr/>
            </p:nvGrpSpPr>
            <p:grpSpPr>
              <a:xfrm>
                <a:off x="5484992" y="2308455"/>
                <a:ext cx="309298" cy="875989"/>
                <a:chOff x="1574585" y="2317980"/>
                <a:chExt cx="309298" cy="875989"/>
              </a:xfrm>
            </p:grpSpPr>
            <p:sp>
              <p:nvSpPr>
                <p:cNvPr id="408" name="Circular Arrow 407"/>
                <p:cNvSpPr/>
                <p:nvPr/>
              </p:nvSpPr>
              <p:spPr>
                <a:xfrm rot="16200000" flipH="1">
                  <a:off x="1560126" y="2870213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6755215"/>
                    <a:gd name="adj5" fmla="val 11219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890" y="2317980"/>
                  <a:ext cx="143149" cy="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/>
                <p:cNvCxnSpPr/>
                <p:nvPr/>
              </p:nvCxnSpPr>
              <p:spPr>
                <a:xfrm>
                  <a:off x="1713322" y="2317980"/>
                  <a:ext cx="1178" cy="53777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1" name="Group 410"/>
              <p:cNvGrpSpPr/>
              <p:nvPr/>
            </p:nvGrpSpPr>
            <p:grpSpPr>
              <a:xfrm>
                <a:off x="5484991" y="3673516"/>
                <a:ext cx="309298" cy="875989"/>
                <a:chOff x="1574585" y="2317980"/>
                <a:chExt cx="309298" cy="875989"/>
              </a:xfrm>
              <a:solidFill>
                <a:schemeClr val="bg1"/>
              </a:solidFill>
            </p:grpSpPr>
            <p:sp>
              <p:nvSpPr>
                <p:cNvPr id="412" name="Circular Arrow 411"/>
                <p:cNvSpPr/>
                <p:nvPr/>
              </p:nvSpPr>
              <p:spPr>
                <a:xfrm rot="16200000" flipH="1">
                  <a:off x="1560126" y="2870213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6755215"/>
                    <a:gd name="adj5" fmla="val 11219"/>
                  </a:avLst>
                </a:prstGeom>
                <a:solidFill>
                  <a:srgbClr val="FFA7A7"/>
                </a:solidFill>
                <a:ln w="9525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890" y="2317980"/>
                  <a:ext cx="143149" cy="1"/>
                </a:xfrm>
                <a:prstGeom prst="line">
                  <a:avLst/>
                </a:prstGeom>
                <a:grp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1713322" y="2317980"/>
                  <a:ext cx="1178" cy="537774"/>
                </a:xfrm>
                <a:prstGeom prst="straightConnector1">
                  <a:avLst/>
                </a:prstGeom>
                <a:grpFill/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5" name="Straight Connector 414"/>
              <p:cNvCxnSpPr>
                <a:stCxn id="401" idx="3"/>
              </p:cNvCxnSpPr>
              <p:nvPr/>
            </p:nvCxnSpPr>
            <p:spPr>
              <a:xfrm flipV="1">
                <a:off x="6547701" y="5051425"/>
                <a:ext cx="429756" cy="3676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flipH="1" flipV="1">
                <a:off x="6939141" y="1993900"/>
                <a:ext cx="6566" cy="306387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V="1">
                <a:off x="6282901" y="3363215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V="1">
                <a:off x="6282901" y="1993900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H="1" flipV="1">
                <a:off x="6309829" y="19030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H="1" flipV="1">
                <a:off x="6309829" y="32746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Rounded Rectangle 420"/>
              <p:cNvSpPr/>
              <p:nvPr/>
            </p:nvSpPr>
            <p:spPr>
              <a:xfrm>
                <a:off x="5855822" y="1412875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ounded Rectangle 421"/>
              <p:cNvSpPr/>
              <p:nvPr/>
            </p:nvSpPr>
            <p:spPr>
              <a:xfrm>
                <a:off x="5855822" y="2828676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ounded Rectangle 422"/>
              <p:cNvSpPr/>
              <p:nvPr/>
            </p:nvSpPr>
            <p:spPr>
              <a:xfrm>
                <a:off x="5855822" y="4167343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5001210" y="1217220"/>
                <a:ext cx="2122297" cy="4183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8" name="Straight Arrow Connector 157"/>
            <p:cNvCxnSpPr/>
            <p:nvPr/>
          </p:nvCxnSpPr>
          <p:spPr>
            <a:xfrm flipH="1">
              <a:off x="3829757" y="2491084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829757" y="1865593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3828214" y="3276299"/>
              <a:ext cx="1543" cy="226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3826669" y="3862265"/>
              <a:ext cx="1545" cy="230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826669" y="4612238"/>
              <a:ext cx="0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86999" y="1220743"/>
            <a:ext cx="2122297" cy="4183455"/>
            <a:chOff x="4986999" y="1220743"/>
            <a:chExt cx="2122297" cy="4183455"/>
          </a:xfrm>
        </p:grpSpPr>
        <p:sp>
          <p:nvSpPr>
            <p:cNvPr id="425" name="Rectangle 424"/>
            <p:cNvSpPr/>
            <p:nvPr/>
          </p:nvSpPr>
          <p:spPr>
            <a:xfrm>
              <a:off x="5900506" y="1346907"/>
              <a:ext cx="349134" cy="519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720911" y="2132122"/>
              <a:ext cx="711413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err="1" smtClean="0">
                  <a:ln w="0"/>
                </a:rPr>
                <a:t>GnRH</a:t>
              </a:r>
              <a:endParaRPr lang="en-US" sz="3038" b="1" dirty="0">
                <a:ln w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5821958" y="2757613"/>
              <a:ext cx="506229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P</a:t>
              </a:r>
              <a:r>
                <a:rPr lang="en-US" sz="2400" b="1" dirty="0" smtClean="0">
                  <a:ln w="0"/>
                </a:rPr>
                <a:t>G</a:t>
              </a:r>
              <a:endParaRPr lang="en-US" sz="2400" b="1" dirty="0">
                <a:ln w="0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5693120" y="3503303"/>
              <a:ext cx="882742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LH/FSH</a:t>
              </a:r>
              <a:endParaRPr lang="en-US" sz="3038" b="1" dirty="0">
                <a:ln w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5895814" y="4093552"/>
              <a:ext cx="352341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G</a:t>
              </a:r>
              <a:endParaRPr lang="en-US" sz="3038" b="1" dirty="0">
                <a:ln w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5574929" y="4878767"/>
              <a:ext cx="994118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E2/Tests</a:t>
              </a:r>
              <a:endParaRPr lang="en-US" sz="3038" b="1" dirty="0">
                <a:ln w="0"/>
              </a:endParaRPr>
            </a:p>
          </p:txBody>
        </p:sp>
        <p:grpSp>
          <p:nvGrpSpPr>
            <p:cNvPr id="436" name="Group 435"/>
            <p:cNvGrpSpPr/>
            <p:nvPr/>
          </p:nvGrpSpPr>
          <p:grpSpPr>
            <a:xfrm>
              <a:off x="5470781" y="2311978"/>
              <a:ext cx="309298" cy="875989"/>
              <a:chOff x="1574585" y="2317980"/>
              <a:chExt cx="309298" cy="875989"/>
            </a:xfrm>
          </p:grpSpPr>
          <p:sp>
            <p:nvSpPr>
              <p:cNvPr id="437" name="Circular Arrow 436"/>
              <p:cNvSpPr/>
              <p:nvPr/>
            </p:nvSpPr>
            <p:spPr>
              <a:xfrm rot="16200000" flipH="1">
                <a:off x="1560126" y="2870213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6755215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890" y="2317980"/>
                <a:ext cx="14314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>
                <a:off x="1713322" y="2317980"/>
                <a:ext cx="1178" cy="53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Group 439"/>
            <p:cNvGrpSpPr/>
            <p:nvPr/>
          </p:nvGrpSpPr>
          <p:grpSpPr>
            <a:xfrm>
              <a:off x="5470780" y="3677039"/>
              <a:ext cx="309298" cy="875989"/>
              <a:chOff x="1574585" y="2317980"/>
              <a:chExt cx="309298" cy="875989"/>
            </a:xfrm>
          </p:grpSpPr>
          <p:sp>
            <p:nvSpPr>
              <p:cNvPr id="441" name="Circular Arrow 440"/>
              <p:cNvSpPr/>
              <p:nvPr/>
            </p:nvSpPr>
            <p:spPr>
              <a:xfrm rot="16200000" flipH="1">
                <a:off x="1560126" y="2870213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6755215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890" y="2317980"/>
                <a:ext cx="14314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713322" y="2317980"/>
                <a:ext cx="1178" cy="53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4" name="Straight Connector 443"/>
            <p:cNvCxnSpPr>
              <a:stCxn id="430" idx="3"/>
            </p:cNvCxnSpPr>
            <p:nvPr/>
          </p:nvCxnSpPr>
          <p:spPr>
            <a:xfrm flipV="1">
              <a:off x="6569047" y="5054948"/>
              <a:ext cx="394199" cy="3676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6924930" y="1997423"/>
              <a:ext cx="6566" cy="306387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V="1">
              <a:off x="6268690" y="3366738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6268690" y="1997423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 flipV="1">
              <a:off x="6295618" y="1906576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 flipV="1">
              <a:off x="6295618" y="3278176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ounded Rectangle 449"/>
            <p:cNvSpPr/>
            <p:nvPr/>
          </p:nvSpPr>
          <p:spPr>
            <a:xfrm>
              <a:off x="5841611" y="1416398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5841611" y="2832199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ounded Rectangle 451"/>
            <p:cNvSpPr/>
            <p:nvPr/>
          </p:nvSpPr>
          <p:spPr>
            <a:xfrm>
              <a:off x="5841611" y="4170866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986999" y="1220743"/>
              <a:ext cx="2122297" cy="4183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H="1">
              <a:off x="6065876" y="2491083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065876" y="1865592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>
              <a:off x="6064333" y="3276298"/>
              <a:ext cx="1543" cy="226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>
              <a:off x="6062788" y="3862264"/>
              <a:ext cx="1545" cy="230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6062788" y="4612237"/>
              <a:ext cx="0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6536" y="1217220"/>
            <a:ext cx="2122297" cy="4183455"/>
            <a:chOff x="7276536" y="1217220"/>
            <a:chExt cx="2122297" cy="4183455"/>
          </a:xfrm>
        </p:grpSpPr>
        <p:sp>
          <p:nvSpPr>
            <p:cNvPr id="366" name="Rectangle 365"/>
            <p:cNvSpPr/>
            <p:nvPr/>
          </p:nvSpPr>
          <p:spPr>
            <a:xfrm>
              <a:off x="8190043" y="1343384"/>
              <a:ext cx="349134" cy="519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8097811" y="2128599"/>
              <a:ext cx="536686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TRH</a:t>
              </a:r>
              <a:endParaRPr lang="en-US" sz="3038" b="1" dirty="0">
                <a:ln w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8158784" y="2754090"/>
              <a:ext cx="411651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P</a:t>
              </a:r>
              <a:r>
                <a:rPr lang="en-US" sz="1600" b="1" dirty="0" smtClean="0">
                  <a:ln w="0"/>
                </a:rPr>
                <a:t>T</a:t>
              </a:r>
              <a:endParaRPr lang="en-US" sz="1600" b="1" dirty="0">
                <a:ln w="0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8106587" y="3499780"/>
              <a:ext cx="512961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TSH</a:t>
              </a:r>
              <a:endParaRPr lang="en-US" sz="3038" b="1" dirty="0">
                <a:ln w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8213404" y="4090029"/>
              <a:ext cx="296235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T</a:t>
              </a:r>
              <a:endParaRPr lang="en-US" sz="3038" b="1" dirty="0">
                <a:ln w="0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036273" y="4875244"/>
              <a:ext cx="650499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T</a:t>
              </a:r>
              <a:r>
                <a:rPr lang="en-US" sz="1400" b="1" dirty="0" smtClean="0">
                  <a:ln w="0"/>
                </a:rPr>
                <a:t>3</a:t>
              </a:r>
              <a:r>
                <a:rPr lang="en-US" sz="2000" b="1" dirty="0" smtClean="0">
                  <a:ln w="0"/>
                </a:rPr>
                <a:t>/T</a:t>
              </a:r>
              <a:r>
                <a:rPr lang="en-US" sz="1400" b="1" dirty="0" smtClean="0">
                  <a:ln w="0"/>
                </a:rPr>
                <a:t>4</a:t>
              </a:r>
              <a:endParaRPr lang="en-US" sz="3038" b="1" dirty="0">
                <a:ln w="0"/>
              </a:endParaRPr>
            </a:p>
          </p:txBody>
        </p:sp>
        <p:sp>
          <p:nvSpPr>
            <p:cNvPr id="377" name="Circular Arrow 376"/>
            <p:cNvSpPr/>
            <p:nvPr/>
          </p:nvSpPr>
          <p:spPr>
            <a:xfrm rot="16200000" flipH="1">
              <a:off x="7745859" y="2860688"/>
              <a:ext cx="338215" cy="309298"/>
            </a:xfrm>
            <a:prstGeom prst="circularArrow">
              <a:avLst>
                <a:gd name="adj1" fmla="val 7075"/>
                <a:gd name="adj2" fmla="val 1221215"/>
                <a:gd name="adj3" fmla="val 3044326"/>
                <a:gd name="adj4" fmla="val 6755215"/>
                <a:gd name="adj5" fmla="val 1121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cs typeface="Tango" pitchFamily="2" charset="-79"/>
              </a:endParaRP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7760317" y="3673516"/>
              <a:ext cx="309298" cy="875989"/>
              <a:chOff x="1574585" y="2317980"/>
              <a:chExt cx="309298" cy="875989"/>
            </a:xfrm>
          </p:grpSpPr>
          <p:sp>
            <p:nvSpPr>
              <p:cNvPr id="379" name="Circular Arrow 378"/>
              <p:cNvSpPr/>
              <p:nvPr/>
            </p:nvSpPr>
            <p:spPr>
              <a:xfrm rot="16200000" flipH="1">
                <a:off x="1560126" y="2870213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6755215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890" y="2317980"/>
                <a:ext cx="14314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1713322" y="2317980"/>
                <a:ext cx="1178" cy="53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2" name="Straight Connector 381"/>
            <p:cNvCxnSpPr>
              <a:stCxn id="371" idx="3"/>
            </p:cNvCxnSpPr>
            <p:nvPr/>
          </p:nvCxnSpPr>
          <p:spPr>
            <a:xfrm flipV="1">
              <a:off x="8823027" y="5051425"/>
              <a:ext cx="429756" cy="3676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 flipV="1">
              <a:off x="9214467" y="1993900"/>
              <a:ext cx="6566" cy="306387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V="1">
              <a:off x="8558227" y="3363215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8558227" y="1993900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 flipV="1">
              <a:off x="8585155" y="1903053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 flipV="1">
              <a:off x="8585155" y="3274653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Rounded Rectangle 387"/>
            <p:cNvSpPr/>
            <p:nvPr/>
          </p:nvSpPr>
          <p:spPr>
            <a:xfrm>
              <a:off x="8131148" y="1412875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8131148" y="2828676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8131148" y="4167343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390"/>
            <p:cNvCxnSpPr>
              <a:stCxn id="371" idx="1"/>
            </p:cNvCxnSpPr>
            <p:nvPr/>
          </p:nvCxnSpPr>
          <p:spPr>
            <a:xfrm flipH="1">
              <a:off x="7421443" y="5055101"/>
              <a:ext cx="614830" cy="26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V="1">
              <a:off x="7437607" y="3013808"/>
              <a:ext cx="2943" cy="20439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7421407" y="3013808"/>
              <a:ext cx="2074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V="1">
              <a:off x="7628876" y="2947036"/>
              <a:ext cx="1" cy="1454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7276536" y="1217220"/>
              <a:ext cx="2122297" cy="4183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H="1">
              <a:off x="8360190" y="2499396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8360190" y="1873905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8358647" y="3284611"/>
              <a:ext cx="1543" cy="226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8357102" y="3870577"/>
              <a:ext cx="1545" cy="230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357102" y="4620550"/>
              <a:ext cx="0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9536883" y="1217220"/>
            <a:ext cx="2122297" cy="2872809"/>
            <a:chOff x="9536883" y="1217220"/>
            <a:chExt cx="2122297" cy="2872809"/>
          </a:xfrm>
        </p:grpSpPr>
        <p:sp>
          <p:nvSpPr>
            <p:cNvPr id="454" name="Rectangle 453"/>
            <p:cNvSpPr/>
            <p:nvPr/>
          </p:nvSpPr>
          <p:spPr>
            <a:xfrm>
              <a:off x="10450390" y="1343384"/>
              <a:ext cx="349134" cy="519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>
                  <a:ln w="0"/>
                </a:rPr>
                <a:t>H</a:t>
              </a: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0358160" y="2128599"/>
              <a:ext cx="536686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TRH</a:t>
              </a:r>
              <a:endParaRPr lang="en-US" sz="3038" b="1" dirty="0">
                <a:ln w="0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0405505" y="2754090"/>
              <a:ext cx="438903" cy="519437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3038" b="1" dirty="0" smtClean="0">
                  <a:ln w="0"/>
                </a:rPr>
                <a:t>P</a:t>
              </a:r>
              <a:r>
                <a:rPr lang="en-US" sz="2400" b="1" dirty="0" smtClean="0">
                  <a:ln w="0"/>
                </a:rPr>
                <a:t>L</a:t>
              </a:r>
              <a:endParaRPr lang="en-US" sz="2400" b="1" dirty="0">
                <a:ln w="0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0097759" y="3499780"/>
              <a:ext cx="1051314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Prolactin</a:t>
              </a:r>
              <a:endParaRPr lang="en-US" sz="3038" b="1" dirty="0">
                <a:ln w="0"/>
              </a:endParaRPr>
            </a:p>
          </p:txBody>
        </p:sp>
        <p:grpSp>
          <p:nvGrpSpPr>
            <p:cNvPr id="461" name="Group 460"/>
            <p:cNvGrpSpPr/>
            <p:nvPr/>
          </p:nvGrpSpPr>
          <p:grpSpPr>
            <a:xfrm>
              <a:off x="10020665" y="2308455"/>
              <a:ext cx="309298" cy="875989"/>
              <a:chOff x="1574585" y="2317980"/>
              <a:chExt cx="309298" cy="875989"/>
            </a:xfrm>
          </p:grpSpPr>
          <p:sp>
            <p:nvSpPr>
              <p:cNvPr id="462" name="Circular Arrow 461"/>
              <p:cNvSpPr/>
              <p:nvPr/>
            </p:nvSpPr>
            <p:spPr>
              <a:xfrm rot="16200000" flipH="1">
                <a:off x="1560126" y="2870213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6755215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890" y="2317980"/>
                <a:ext cx="14314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1713322" y="2317980"/>
                <a:ext cx="1178" cy="53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5" name="Straight Connector 464"/>
            <p:cNvCxnSpPr>
              <a:stCxn id="457" idx="3"/>
            </p:cNvCxnSpPr>
            <p:nvPr/>
          </p:nvCxnSpPr>
          <p:spPr>
            <a:xfrm>
              <a:off x="11149073" y="3679637"/>
              <a:ext cx="351141" cy="18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1475030" y="1971675"/>
              <a:ext cx="3175" cy="173355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V="1">
              <a:off x="10818574" y="1993900"/>
              <a:ext cx="681640" cy="1838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 flipV="1">
              <a:off x="10845502" y="1903053"/>
              <a:ext cx="216" cy="1816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Rounded Rectangle 468"/>
            <p:cNvSpPr/>
            <p:nvPr/>
          </p:nvSpPr>
          <p:spPr>
            <a:xfrm>
              <a:off x="10391495" y="1412875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ounded Rectangle 469"/>
            <p:cNvSpPr/>
            <p:nvPr/>
          </p:nvSpPr>
          <p:spPr>
            <a:xfrm>
              <a:off x="10391495" y="2828676"/>
              <a:ext cx="466923" cy="40005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9536883" y="1217220"/>
              <a:ext cx="2122297" cy="2872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0621233" y="2499396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10621233" y="1873905"/>
              <a:ext cx="1544" cy="265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10619690" y="3284611"/>
              <a:ext cx="1543" cy="226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77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93838" y="1343384"/>
            <a:ext cx="1698123" cy="3891573"/>
            <a:chOff x="693838" y="1343384"/>
            <a:chExt cx="1698123" cy="3891573"/>
          </a:xfrm>
        </p:grpSpPr>
        <p:grpSp>
          <p:nvGrpSpPr>
            <p:cNvPr id="18" name="Group 17"/>
            <p:cNvGrpSpPr/>
            <p:nvPr/>
          </p:nvGrpSpPr>
          <p:grpSpPr>
            <a:xfrm>
              <a:off x="693838" y="1343384"/>
              <a:ext cx="1698123" cy="3891573"/>
              <a:chOff x="689477" y="1343384"/>
              <a:chExt cx="1698123" cy="3891573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324860" y="1343384"/>
                <a:ext cx="349134" cy="519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>
                    <a:ln w="0"/>
                  </a:rPr>
                  <a:t>H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227819" y="2128599"/>
                <a:ext cx="546303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CRH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946785" y="2853846"/>
                <a:ext cx="1121910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err="1" smtClean="0">
                    <a:ln w="0"/>
                  </a:rPr>
                  <a:t>Corticotrophs</a:t>
                </a:r>
                <a:endParaRPr lang="en-US" sz="1100" b="1" dirty="0">
                  <a:ln w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56668" y="3499780"/>
                <a:ext cx="682431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ACTH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1243" y="4229729"/>
                <a:ext cx="690189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smtClean="0">
                    <a:ln w="0"/>
                  </a:rPr>
                  <a:t>Adrenal</a:t>
                </a:r>
                <a:endParaRPr lang="en-US" b="1" dirty="0">
                  <a:ln w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034834" y="4875244"/>
                <a:ext cx="923010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Cortisol</a:t>
                </a:r>
                <a:endParaRPr lang="en-US" sz="3038" b="1" dirty="0">
                  <a:ln w="0"/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689477" y="2289403"/>
                <a:ext cx="476112" cy="661503"/>
                <a:chOff x="1368927" y="2298928"/>
                <a:chExt cx="476112" cy="661503"/>
              </a:xfrm>
            </p:grpSpPr>
            <p:sp>
              <p:nvSpPr>
                <p:cNvPr id="219" name="Circular Arrow 218"/>
                <p:cNvSpPr/>
                <p:nvPr/>
              </p:nvSpPr>
              <p:spPr>
                <a:xfrm rot="19007518" flipH="1">
                  <a:off x="1368927" y="2651133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7633418"/>
                    <a:gd name="adj5" fmla="val 11219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122" y="2317980"/>
                  <a:ext cx="322917" cy="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1521028" y="2298928"/>
                  <a:ext cx="1095" cy="36262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346" y="3673516"/>
                <a:ext cx="336242" cy="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stCxn id="203" idx="3"/>
              </p:cNvCxnSpPr>
              <p:nvPr/>
            </p:nvCxnSpPr>
            <p:spPr>
              <a:xfrm flipV="1">
                <a:off x="1957844" y="5051425"/>
                <a:ext cx="429756" cy="3676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 flipV="1">
                <a:off x="2349284" y="1993900"/>
                <a:ext cx="6566" cy="306387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1699394" y="3363215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699394" y="1993900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 flipV="1">
                <a:off x="1719972" y="19030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 flipV="1">
                <a:off x="1719972" y="32746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ounded Rectangle 252"/>
              <p:cNvSpPr/>
              <p:nvPr/>
            </p:nvSpPr>
            <p:spPr>
              <a:xfrm>
                <a:off x="1265965" y="1412875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ounded Rectangle 253"/>
              <p:cNvSpPr/>
              <p:nvPr/>
            </p:nvSpPr>
            <p:spPr>
              <a:xfrm>
                <a:off x="938457" y="2845673"/>
                <a:ext cx="1146980" cy="297982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stCxn id="198" idx="2"/>
                <a:endCxn id="199" idx="0"/>
              </p:cNvCxnSpPr>
              <p:nvPr/>
            </p:nvCxnSpPr>
            <p:spPr>
              <a:xfrm>
                <a:off x="1499427" y="1862821"/>
                <a:ext cx="1544" cy="26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496338" y="3827743"/>
                <a:ext cx="1546" cy="3384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ircular Arrow 150"/>
            <p:cNvSpPr/>
            <p:nvPr/>
          </p:nvSpPr>
          <p:spPr>
            <a:xfrm rot="19007518" flipH="1">
              <a:off x="693838" y="4006858"/>
              <a:ext cx="338215" cy="309298"/>
            </a:xfrm>
            <a:prstGeom prst="circularArrow">
              <a:avLst>
                <a:gd name="adj1" fmla="val 7075"/>
                <a:gd name="adj2" fmla="val 1221215"/>
                <a:gd name="adj3" fmla="val 3044326"/>
                <a:gd name="adj4" fmla="val 7633418"/>
                <a:gd name="adj5" fmla="val 1121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cs typeface="Tango" pitchFamily="2" charset="-79"/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H="1">
              <a:off x="845939" y="3654653"/>
              <a:ext cx="1095" cy="36262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942818" y="4211086"/>
              <a:ext cx="1146980" cy="29798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507243" y="3211232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1500699" y="2462493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>
              <a:off x="1500699" y="4564343"/>
              <a:ext cx="1546" cy="338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64764" y="1397000"/>
            <a:ext cx="1967139" cy="3891573"/>
            <a:chOff x="7064764" y="1397000"/>
            <a:chExt cx="1967139" cy="38915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7340130" y="1397000"/>
              <a:ext cx="1691773" cy="3891573"/>
              <a:chOff x="693838" y="1343384"/>
              <a:chExt cx="1691773" cy="3891573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693838" y="1343384"/>
                <a:ext cx="1691773" cy="3891573"/>
                <a:chOff x="689477" y="1343384"/>
                <a:chExt cx="1691773" cy="3891573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324860" y="1343384"/>
                  <a:ext cx="349134" cy="5194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51435" tIns="25717" rIns="51435" bIns="25717">
                  <a:spAutoFit/>
                </a:bodyPr>
                <a:lstStyle/>
                <a:p>
                  <a:pPr algn="ctr"/>
                  <a:r>
                    <a:rPr lang="en-US" sz="3038" b="1" dirty="0">
                      <a:ln w="0"/>
                    </a:rPr>
                    <a:t>H</a:t>
                  </a: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1227819" y="2128599"/>
                  <a:ext cx="546303" cy="359713"/>
                </a:xfrm>
                <a:prstGeom prst="rect">
                  <a:avLst/>
                </a:prstGeom>
                <a:noFill/>
              </p:spPr>
              <p:txBody>
                <a:bodyPr wrap="none" lIns="51435" tIns="25717" rIns="51435" bIns="25717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n w="0"/>
                    </a:rPr>
                    <a:t>TRH</a:t>
                  </a:r>
                  <a:endParaRPr lang="en-US" sz="3038" b="1" dirty="0">
                    <a:ln w="0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1001160" y="2853846"/>
                  <a:ext cx="1013161" cy="267380"/>
                </a:xfrm>
                <a:prstGeom prst="rect">
                  <a:avLst/>
                </a:prstGeom>
                <a:noFill/>
              </p:spPr>
              <p:txBody>
                <a:bodyPr wrap="none" lIns="51435" tIns="25717" rIns="51435" bIns="25717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ln w="0"/>
                    </a:rPr>
                    <a:t>Thyrotrophs</a:t>
                  </a:r>
                  <a:endParaRPr lang="en-US" sz="1100" b="1" dirty="0">
                    <a:ln w="0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1241404" y="3499780"/>
                  <a:ext cx="512961" cy="359713"/>
                </a:xfrm>
                <a:prstGeom prst="rect">
                  <a:avLst/>
                </a:prstGeom>
                <a:noFill/>
              </p:spPr>
              <p:txBody>
                <a:bodyPr wrap="none" lIns="51435" tIns="25717" rIns="51435" bIns="25717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n w="0"/>
                    </a:rPr>
                    <a:t>TSH</a:t>
                  </a:r>
                  <a:endParaRPr lang="en-US" sz="3038" b="1" dirty="0">
                    <a:ln w="0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1161792" y="4229729"/>
                  <a:ext cx="669094" cy="267380"/>
                </a:xfrm>
                <a:prstGeom prst="rect">
                  <a:avLst/>
                </a:prstGeom>
                <a:noFill/>
              </p:spPr>
              <p:txBody>
                <a:bodyPr wrap="none" lIns="51435" tIns="25717" rIns="51435" bIns="25717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ln w="0"/>
                    </a:rPr>
                    <a:t>Thyroid</a:t>
                  </a:r>
                  <a:endParaRPr lang="en-US" b="1" dirty="0">
                    <a:ln w="0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1322636" y="4875244"/>
                  <a:ext cx="334707" cy="359713"/>
                </a:xfrm>
                <a:prstGeom prst="rect">
                  <a:avLst/>
                </a:prstGeom>
                <a:noFill/>
              </p:spPr>
              <p:txBody>
                <a:bodyPr wrap="none" lIns="51435" tIns="25717" rIns="51435" bIns="25717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n w="0"/>
                    </a:rPr>
                    <a:t>T</a:t>
                  </a:r>
                  <a:r>
                    <a:rPr lang="en-US" sz="1400" b="1" dirty="0" smtClean="0">
                      <a:ln w="0"/>
                    </a:rPr>
                    <a:t>3</a:t>
                  </a:r>
                  <a:endParaRPr lang="en-US" sz="2000" b="1" dirty="0">
                    <a:ln w="0"/>
                  </a:endParaRPr>
                </a:p>
              </p:txBody>
            </p:sp>
            <p:sp>
              <p:nvSpPr>
                <p:cNvPr id="283" name="Circular Arrow 282"/>
                <p:cNvSpPr/>
                <p:nvPr/>
              </p:nvSpPr>
              <p:spPr>
                <a:xfrm rot="19007518" flipH="1">
                  <a:off x="689477" y="2641608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7633418"/>
                    <a:gd name="adj5" fmla="val 11219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346" y="3673516"/>
                  <a:ext cx="336242" cy="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>
                  <a:stCxn id="270" idx="3"/>
                </p:cNvCxnSpPr>
                <p:nvPr/>
              </p:nvCxnSpPr>
              <p:spPr>
                <a:xfrm flipV="1">
                  <a:off x="1657343" y="5051425"/>
                  <a:ext cx="723907" cy="3676"/>
                </a:xfrm>
                <a:prstGeom prst="line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H="1" flipV="1">
                  <a:off x="2349284" y="1993900"/>
                  <a:ext cx="6566" cy="3063877"/>
                </a:xfrm>
                <a:prstGeom prst="line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V="1">
                  <a:off x="1699394" y="3363215"/>
                  <a:ext cx="681640" cy="1838"/>
                </a:xfrm>
                <a:prstGeom prst="line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V="1">
                  <a:off x="1699394" y="1993900"/>
                  <a:ext cx="681640" cy="1838"/>
                </a:xfrm>
                <a:prstGeom prst="line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flipH="1" flipV="1">
                  <a:off x="1719972" y="1903053"/>
                  <a:ext cx="216" cy="181694"/>
                </a:xfrm>
                <a:prstGeom prst="line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H="1" flipV="1">
                  <a:off x="1719972" y="3274653"/>
                  <a:ext cx="216" cy="181694"/>
                </a:xfrm>
                <a:prstGeom prst="line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Rounded Rectangle 278"/>
                <p:cNvSpPr/>
                <p:nvPr/>
              </p:nvSpPr>
              <p:spPr>
                <a:xfrm>
                  <a:off x="1265965" y="1412875"/>
                  <a:ext cx="466923" cy="400050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ounded Rectangle 279"/>
                <p:cNvSpPr/>
                <p:nvPr/>
              </p:nvSpPr>
              <p:spPr>
                <a:xfrm>
                  <a:off x="938457" y="2845673"/>
                  <a:ext cx="1146980" cy="297982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1" name="Straight Arrow Connector 280"/>
                <p:cNvCxnSpPr>
                  <a:stCxn id="265" idx="2"/>
                  <a:endCxn id="266" idx="0"/>
                </p:cNvCxnSpPr>
                <p:nvPr/>
              </p:nvCxnSpPr>
              <p:spPr>
                <a:xfrm>
                  <a:off x="1499427" y="1862821"/>
                  <a:ext cx="1544" cy="26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/>
                <p:cNvCxnSpPr/>
                <p:nvPr/>
              </p:nvCxnSpPr>
              <p:spPr>
                <a:xfrm flipH="1">
                  <a:off x="1496338" y="3827743"/>
                  <a:ext cx="1546" cy="3384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9" name="Circular Arrow 258"/>
              <p:cNvSpPr/>
              <p:nvPr/>
            </p:nvSpPr>
            <p:spPr>
              <a:xfrm rot="19007518" flipH="1">
                <a:off x="693838" y="4006858"/>
                <a:ext cx="338215" cy="309298"/>
              </a:xfrm>
              <a:prstGeom prst="circularArrow">
                <a:avLst>
                  <a:gd name="adj1" fmla="val 7075"/>
                  <a:gd name="adj2" fmla="val 1221215"/>
                  <a:gd name="adj3" fmla="val 3044326"/>
                  <a:gd name="adj4" fmla="val 7633418"/>
                  <a:gd name="adj5" fmla="val 11219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  <a:cs typeface="Tango" pitchFamily="2" charset="-79"/>
                </a:endParaRPr>
              </a:p>
            </p:txBody>
          </p: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845939" y="3654653"/>
                <a:ext cx="1095" cy="3626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Rounded Rectangle 260"/>
              <p:cNvSpPr/>
              <p:nvPr/>
            </p:nvSpPr>
            <p:spPr>
              <a:xfrm>
                <a:off x="942818" y="4211086"/>
                <a:ext cx="1146980" cy="297982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Arrow Connector 261"/>
              <p:cNvCxnSpPr/>
              <p:nvPr/>
            </p:nvCxnSpPr>
            <p:spPr>
              <a:xfrm flipH="1">
                <a:off x="1507243" y="3211232"/>
                <a:ext cx="1546" cy="3194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1500699" y="2462493"/>
                <a:ext cx="1546" cy="3194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tangle 289"/>
            <p:cNvSpPr/>
            <p:nvPr/>
          </p:nvSpPr>
          <p:spPr>
            <a:xfrm>
              <a:off x="7983471" y="4608442"/>
              <a:ext cx="334707" cy="359713"/>
            </a:xfrm>
            <a:prstGeom prst="rect">
              <a:avLst/>
            </a:prstGeom>
            <a:noFill/>
          </p:spPr>
          <p:txBody>
            <a:bodyPr wrap="none" lIns="51435" tIns="25717" rIns="51435" bIns="25717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T</a:t>
              </a:r>
              <a:r>
                <a:rPr lang="en-US" sz="1400" b="1" dirty="0" smtClean="0">
                  <a:ln w="0"/>
                </a:rPr>
                <a:t>4</a:t>
              </a:r>
              <a:endParaRPr lang="en-US" sz="2000" b="1" dirty="0">
                <a:ln w="0"/>
              </a:endParaRPr>
            </a:p>
          </p:txBody>
        </p:sp>
        <p:cxnSp>
          <p:nvCxnSpPr>
            <p:cNvPr id="291" name="Straight Arrow Connector 290"/>
            <p:cNvCxnSpPr/>
            <p:nvPr/>
          </p:nvCxnSpPr>
          <p:spPr>
            <a:xfrm>
              <a:off x="8162600" y="4561096"/>
              <a:ext cx="0" cy="138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8162600" y="4889227"/>
              <a:ext cx="0" cy="138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70" idx="1"/>
            </p:cNvCxnSpPr>
            <p:nvPr/>
          </p:nvCxnSpPr>
          <p:spPr>
            <a:xfrm flipH="1">
              <a:off x="7070532" y="5108717"/>
              <a:ext cx="902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7083907" y="2861551"/>
              <a:ext cx="0" cy="2249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7064764" y="2861550"/>
              <a:ext cx="2074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7272233" y="2794778"/>
              <a:ext cx="1" cy="1454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9682384" y="1438348"/>
            <a:ext cx="1691557" cy="2516109"/>
            <a:chOff x="693838" y="1343384"/>
            <a:chExt cx="1691557" cy="2516109"/>
          </a:xfrm>
        </p:grpSpPr>
        <p:grpSp>
          <p:nvGrpSpPr>
            <p:cNvPr id="298" name="Group 297"/>
            <p:cNvGrpSpPr/>
            <p:nvPr/>
          </p:nvGrpSpPr>
          <p:grpSpPr>
            <a:xfrm>
              <a:off x="693838" y="1343384"/>
              <a:ext cx="1691557" cy="2516109"/>
              <a:chOff x="689477" y="1343384"/>
              <a:chExt cx="1691557" cy="2516109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1324860" y="1343384"/>
                <a:ext cx="349134" cy="519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>
                    <a:ln w="0"/>
                  </a:rPr>
                  <a:t>H</a:t>
                </a: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1227819" y="2128599"/>
                <a:ext cx="546303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TRH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015332" y="2853846"/>
                <a:ext cx="984821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err="1" smtClean="0">
                    <a:ln w="0"/>
                  </a:rPr>
                  <a:t>Lactotrophs</a:t>
                </a:r>
                <a:endParaRPr lang="en-US" sz="1100" b="1" dirty="0">
                  <a:ln w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1018395" y="3499780"/>
                <a:ext cx="958980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err="1" smtClean="0">
                    <a:ln w="0"/>
                  </a:rPr>
                  <a:t>Polactin</a:t>
                </a:r>
                <a:endParaRPr lang="en-US" sz="3038" b="1" dirty="0">
                  <a:ln w="0"/>
                </a:endParaRPr>
              </a:p>
            </p:txBody>
          </p:sp>
          <p:grpSp>
            <p:nvGrpSpPr>
              <p:cNvPr id="311" name="Group 310"/>
              <p:cNvGrpSpPr/>
              <p:nvPr/>
            </p:nvGrpSpPr>
            <p:grpSpPr>
              <a:xfrm>
                <a:off x="689477" y="2289403"/>
                <a:ext cx="476112" cy="661503"/>
                <a:chOff x="1368927" y="2298928"/>
                <a:chExt cx="476112" cy="661503"/>
              </a:xfrm>
            </p:grpSpPr>
            <p:sp>
              <p:nvSpPr>
                <p:cNvPr id="323" name="Circular Arrow 322"/>
                <p:cNvSpPr/>
                <p:nvPr/>
              </p:nvSpPr>
              <p:spPr>
                <a:xfrm rot="19007518" flipH="1">
                  <a:off x="1368927" y="2651133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7633418"/>
                    <a:gd name="adj5" fmla="val 11219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122" y="2317980"/>
                  <a:ext cx="322917" cy="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/>
                <p:cNvCxnSpPr/>
                <p:nvPr/>
              </p:nvCxnSpPr>
              <p:spPr>
                <a:xfrm flipH="1">
                  <a:off x="1521028" y="2298928"/>
                  <a:ext cx="1095" cy="36262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Connector 312"/>
              <p:cNvCxnSpPr/>
              <p:nvPr/>
            </p:nvCxnSpPr>
            <p:spPr>
              <a:xfrm flipV="1">
                <a:off x="1948319" y="3679825"/>
                <a:ext cx="429756" cy="3676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2349284" y="1993901"/>
                <a:ext cx="0" cy="1685735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V="1">
                <a:off x="1699394" y="1993900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 flipV="1">
                <a:off x="1719972" y="19030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ounded Rectangle 318"/>
              <p:cNvSpPr/>
              <p:nvPr/>
            </p:nvSpPr>
            <p:spPr>
              <a:xfrm>
                <a:off x="1265965" y="1412875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ounded Rectangle 319"/>
              <p:cNvSpPr/>
              <p:nvPr/>
            </p:nvSpPr>
            <p:spPr>
              <a:xfrm>
                <a:off x="938457" y="2845673"/>
                <a:ext cx="1146980" cy="297982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Arrow Connector 320"/>
              <p:cNvCxnSpPr>
                <a:stCxn id="305" idx="2"/>
                <a:endCxn id="306" idx="0"/>
              </p:cNvCxnSpPr>
              <p:nvPr/>
            </p:nvCxnSpPr>
            <p:spPr>
              <a:xfrm>
                <a:off x="1499427" y="1862821"/>
                <a:ext cx="1544" cy="26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2" name="Straight Arrow Connector 301"/>
            <p:cNvCxnSpPr/>
            <p:nvPr/>
          </p:nvCxnSpPr>
          <p:spPr>
            <a:xfrm flipH="1">
              <a:off x="1507243" y="3211232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flipH="1">
              <a:off x="1500699" y="2462493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oup 325"/>
          <p:cNvGrpSpPr/>
          <p:nvPr/>
        </p:nvGrpSpPr>
        <p:grpSpPr>
          <a:xfrm>
            <a:off x="2948234" y="1338824"/>
            <a:ext cx="1698123" cy="3891573"/>
            <a:chOff x="693838" y="1343384"/>
            <a:chExt cx="1698123" cy="3891573"/>
          </a:xfrm>
        </p:grpSpPr>
        <p:grpSp>
          <p:nvGrpSpPr>
            <p:cNvPr id="327" name="Group 326"/>
            <p:cNvGrpSpPr/>
            <p:nvPr/>
          </p:nvGrpSpPr>
          <p:grpSpPr>
            <a:xfrm>
              <a:off x="693838" y="1343384"/>
              <a:ext cx="1698123" cy="3891573"/>
              <a:chOff x="689477" y="1343384"/>
              <a:chExt cx="1698123" cy="3891573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1324860" y="1343384"/>
                <a:ext cx="349134" cy="519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>
                    <a:ln w="0"/>
                  </a:rPr>
                  <a:t>H</a:t>
                </a: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133241" y="2128599"/>
                <a:ext cx="735459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GHRH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927999" y="2853846"/>
                <a:ext cx="1159484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err="1" smtClean="0">
                    <a:ln w="0"/>
                  </a:rPr>
                  <a:t>Somatotrophs</a:t>
                </a:r>
                <a:endParaRPr lang="en-US" sz="1100" b="1" dirty="0">
                  <a:ln w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283241" y="3499780"/>
                <a:ext cx="429285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GH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265699" y="4229729"/>
                <a:ext cx="461280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smtClean="0">
                    <a:ln w="0"/>
                  </a:rPr>
                  <a:t>Liver</a:t>
                </a:r>
                <a:endParaRPr lang="en-US" b="1" dirty="0">
                  <a:ln w="0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165480" y="4875244"/>
                <a:ext cx="661721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IGF-1</a:t>
                </a:r>
                <a:endParaRPr lang="en-US" sz="3038" b="1" dirty="0">
                  <a:ln w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689477" y="2289403"/>
                <a:ext cx="476112" cy="661503"/>
                <a:chOff x="1368927" y="2298928"/>
                <a:chExt cx="476112" cy="661503"/>
              </a:xfrm>
            </p:grpSpPr>
            <p:sp>
              <p:nvSpPr>
                <p:cNvPr id="352" name="Circular Arrow 351"/>
                <p:cNvSpPr/>
                <p:nvPr/>
              </p:nvSpPr>
              <p:spPr>
                <a:xfrm rot="19007518" flipH="1">
                  <a:off x="1368927" y="2651133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7633418"/>
                    <a:gd name="adj5" fmla="val 11219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122" y="2317980"/>
                  <a:ext cx="322917" cy="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Arrow Connector 353"/>
                <p:cNvCxnSpPr/>
                <p:nvPr/>
              </p:nvCxnSpPr>
              <p:spPr>
                <a:xfrm flipH="1">
                  <a:off x="1521028" y="2298928"/>
                  <a:ext cx="1095" cy="36262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  <a:endCxn id="337" idx="1"/>
              </p:cNvCxnSpPr>
              <p:nvPr/>
            </p:nvCxnSpPr>
            <p:spPr>
              <a:xfrm>
                <a:off x="829346" y="3673516"/>
                <a:ext cx="453895" cy="612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339" idx="3"/>
              </p:cNvCxnSpPr>
              <p:nvPr/>
            </p:nvCxnSpPr>
            <p:spPr>
              <a:xfrm flipV="1">
                <a:off x="1827201" y="5051425"/>
                <a:ext cx="560399" cy="3676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H="1" flipV="1">
                <a:off x="2349284" y="1993900"/>
                <a:ext cx="6566" cy="306387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1699394" y="3363215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699394" y="1993900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 flipV="1">
                <a:off x="1719972" y="19030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 flipV="1">
                <a:off x="1719972" y="32746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Rounded Rectangle 347"/>
              <p:cNvSpPr/>
              <p:nvPr/>
            </p:nvSpPr>
            <p:spPr>
              <a:xfrm>
                <a:off x="1265965" y="1412875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ounded Rectangle 348"/>
              <p:cNvSpPr/>
              <p:nvPr/>
            </p:nvSpPr>
            <p:spPr>
              <a:xfrm>
                <a:off x="938457" y="2845673"/>
                <a:ext cx="1146980" cy="297982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Arrow Connector 349"/>
              <p:cNvCxnSpPr>
                <a:stCxn id="334" idx="2"/>
                <a:endCxn id="335" idx="0"/>
              </p:cNvCxnSpPr>
              <p:nvPr/>
            </p:nvCxnSpPr>
            <p:spPr>
              <a:xfrm>
                <a:off x="1499427" y="1862821"/>
                <a:ext cx="1544" cy="26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/>
              <p:cNvCxnSpPr/>
              <p:nvPr/>
            </p:nvCxnSpPr>
            <p:spPr>
              <a:xfrm flipH="1">
                <a:off x="1496338" y="3827743"/>
                <a:ext cx="1546" cy="3384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Circular Arrow 327"/>
            <p:cNvSpPr/>
            <p:nvPr/>
          </p:nvSpPr>
          <p:spPr>
            <a:xfrm rot="19007518" flipH="1">
              <a:off x="693838" y="4006858"/>
              <a:ext cx="338215" cy="309298"/>
            </a:xfrm>
            <a:prstGeom prst="circularArrow">
              <a:avLst>
                <a:gd name="adj1" fmla="val 7075"/>
                <a:gd name="adj2" fmla="val 1221215"/>
                <a:gd name="adj3" fmla="val 3044326"/>
                <a:gd name="adj4" fmla="val 7633418"/>
                <a:gd name="adj5" fmla="val 11219"/>
              </a:avLst>
            </a:prstGeom>
            <a:solidFill>
              <a:srgbClr val="FFA7A7"/>
            </a:solidFill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cs typeface="Tango" pitchFamily="2" charset="-79"/>
              </a:endParaRPr>
            </a:p>
          </p:txBody>
        </p:sp>
        <p:cxnSp>
          <p:nvCxnSpPr>
            <p:cNvPr id="329" name="Straight Arrow Connector 328"/>
            <p:cNvCxnSpPr/>
            <p:nvPr/>
          </p:nvCxnSpPr>
          <p:spPr>
            <a:xfrm flipH="1">
              <a:off x="845939" y="3654653"/>
              <a:ext cx="1095" cy="36262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ounded Rectangle 329"/>
            <p:cNvSpPr/>
            <p:nvPr/>
          </p:nvSpPr>
          <p:spPr>
            <a:xfrm>
              <a:off x="942818" y="4211086"/>
              <a:ext cx="1146980" cy="29798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Arrow Connector 330"/>
            <p:cNvCxnSpPr/>
            <p:nvPr/>
          </p:nvCxnSpPr>
          <p:spPr>
            <a:xfrm flipH="1">
              <a:off x="1507243" y="3211232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>
              <a:off x="1500699" y="2462493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H="1">
              <a:off x="1500699" y="4564343"/>
              <a:ext cx="1546" cy="338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5106982" y="1338824"/>
            <a:ext cx="1698123" cy="3891573"/>
            <a:chOff x="693838" y="1343384"/>
            <a:chExt cx="1698123" cy="3891573"/>
          </a:xfrm>
        </p:grpSpPr>
        <p:grpSp>
          <p:nvGrpSpPr>
            <p:cNvPr id="356" name="Group 355"/>
            <p:cNvGrpSpPr/>
            <p:nvPr/>
          </p:nvGrpSpPr>
          <p:grpSpPr>
            <a:xfrm>
              <a:off x="693838" y="1343384"/>
              <a:ext cx="1698123" cy="3891573"/>
              <a:chOff x="689477" y="1343384"/>
              <a:chExt cx="1698123" cy="3891573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1324860" y="1343384"/>
                <a:ext cx="349134" cy="519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3038" b="1" dirty="0">
                    <a:ln w="0"/>
                  </a:rPr>
                  <a:t>H</a:t>
                </a: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145264" y="2128599"/>
                <a:ext cx="711413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err="1" smtClean="0">
                    <a:ln w="0"/>
                  </a:rPr>
                  <a:t>GnRH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19887" y="2853846"/>
                <a:ext cx="1175706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err="1" smtClean="0">
                    <a:ln w="0"/>
                  </a:rPr>
                  <a:t>Gonadotrophs</a:t>
                </a:r>
                <a:endParaRPr lang="en-US" sz="1100" b="1" dirty="0">
                  <a:ln w="0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1056514" y="3499780"/>
                <a:ext cx="882742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LH/FSH</a:t>
                </a:r>
                <a:endParaRPr lang="en-US" sz="3038" b="1" dirty="0">
                  <a:ln w="0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1163073" y="4229729"/>
                <a:ext cx="666529" cy="267380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1400" b="1" dirty="0" smtClean="0">
                    <a:ln w="0"/>
                  </a:rPr>
                  <a:t>Gonads</a:t>
                </a:r>
                <a:endParaRPr lang="en-US" b="1" dirty="0">
                  <a:ln w="0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1263262" y="4875244"/>
                <a:ext cx="466153" cy="359713"/>
              </a:xfrm>
              <a:prstGeom prst="rect">
                <a:avLst/>
              </a:prstGeom>
              <a:noFill/>
            </p:spPr>
            <p:txBody>
              <a:bodyPr wrap="none" lIns="51435" tIns="25717" rIns="51435" bIns="25717">
                <a:spAutoFit/>
              </a:bodyPr>
              <a:lstStyle/>
              <a:p>
                <a:pPr algn="ctr"/>
                <a:r>
                  <a:rPr lang="en-US" sz="2000" b="1" dirty="0" smtClean="0">
                    <a:ln w="0"/>
                  </a:rPr>
                  <a:t>E/T</a:t>
                </a:r>
                <a:endParaRPr lang="en-US" sz="3038" b="1" dirty="0">
                  <a:ln w="0"/>
                </a:endParaRPr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689477" y="2289403"/>
                <a:ext cx="476112" cy="661503"/>
                <a:chOff x="1368927" y="2298928"/>
                <a:chExt cx="476112" cy="661503"/>
              </a:xfrm>
            </p:grpSpPr>
            <p:sp>
              <p:nvSpPr>
                <p:cNvPr id="434" name="Circular Arrow 433"/>
                <p:cNvSpPr/>
                <p:nvPr/>
              </p:nvSpPr>
              <p:spPr>
                <a:xfrm rot="19007518" flipH="1">
                  <a:off x="1368927" y="2651133"/>
                  <a:ext cx="338215" cy="309298"/>
                </a:xfrm>
                <a:prstGeom prst="circularArrow">
                  <a:avLst>
                    <a:gd name="adj1" fmla="val 7075"/>
                    <a:gd name="adj2" fmla="val 1221215"/>
                    <a:gd name="adj3" fmla="val 3044326"/>
                    <a:gd name="adj4" fmla="val 7633418"/>
                    <a:gd name="adj5" fmla="val 11219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ln>
                      <a:solidFill>
                        <a:srgbClr val="FF0000"/>
                      </a:solidFill>
                    </a:ln>
                    <a:solidFill>
                      <a:schemeClr val="tx1"/>
                    </a:solidFill>
                    <a:cs typeface="Tango" pitchFamily="2" charset="-79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EFA79DE7-0543-409F-815A-2DE720B0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122" y="2317980"/>
                  <a:ext cx="322917" cy="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/>
                <p:nvPr/>
              </p:nvCxnSpPr>
              <p:spPr>
                <a:xfrm flipH="1">
                  <a:off x="1521028" y="2298928"/>
                  <a:ext cx="1095" cy="36262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FA79DE7-0543-409F-815A-2DE720B0F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346" y="3673516"/>
                <a:ext cx="17478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>
                <a:stCxn id="374" idx="3"/>
              </p:cNvCxnSpPr>
              <p:nvPr/>
            </p:nvCxnSpPr>
            <p:spPr>
              <a:xfrm flipV="1">
                <a:off x="1729415" y="5051425"/>
                <a:ext cx="658185" cy="3676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 flipH="1" flipV="1">
                <a:off x="2349284" y="1993900"/>
                <a:ext cx="6566" cy="306387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1699394" y="3363215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V="1">
                <a:off x="1699394" y="1993900"/>
                <a:ext cx="681640" cy="1838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 flipV="1">
                <a:off x="1719972" y="19030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flipH="1" flipV="1">
                <a:off x="1719972" y="3274653"/>
                <a:ext cx="216" cy="18169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Rounded Rectangle 423"/>
              <p:cNvSpPr/>
              <p:nvPr/>
            </p:nvSpPr>
            <p:spPr>
              <a:xfrm>
                <a:off x="1265965" y="1412875"/>
                <a:ext cx="466923" cy="400050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ounded Rectangle 430"/>
              <p:cNvSpPr/>
              <p:nvPr/>
            </p:nvSpPr>
            <p:spPr>
              <a:xfrm>
                <a:off x="938457" y="2845673"/>
                <a:ext cx="1146980" cy="297982"/>
              </a:xfrm>
              <a:prstGeom prst="round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2" name="Straight Arrow Connector 431"/>
              <p:cNvCxnSpPr>
                <a:stCxn id="363" idx="2"/>
                <a:endCxn id="364" idx="0"/>
              </p:cNvCxnSpPr>
              <p:nvPr/>
            </p:nvCxnSpPr>
            <p:spPr>
              <a:xfrm>
                <a:off x="1499427" y="1862821"/>
                <a:ext cx="1544" cy="26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 flipH="1">
                <a:off x="1496338" y="3827743"/>
                <a:ext cx="1546" cy="3384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7" name="Circular Arrow 356"/>
            <p:cNvSpPr/>
            <p:nvPr/>
          </p:nvSpPr>
          <p:spPr>
            <a:xfrm rot="19007518" flipH="1">
              <a:off x="693838" y="4006858"/>
              <a:ext cx="338215" cy="309298"/>
            </a:xfrm>
            <a:prstGeom prst="circularArrow">
              <a:avLst>
                <a:gd name="adj1" fmla="val 7075"/>
                <a:gd name="adj2" fmla="val 1221215"/>
                <a:gd name="adj3" fmla="val 3044326"/>
                <a:gd name="adj4" fmla="val 7633418"/>
                <a:gd name="adj5" fmla="val 1121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cs typeface="Tango" pitchFamily="2" charset="-79"/>
              </a:endParaRPr>
            </a:p>
          </p:txBody>
        </p:sp>
        <p:cxnSp>
          <p:nvCxnSpPr>
            <p:cNvPr id="358" name="Straight Arrow Connector 357"/>
            <p:cNvCxnSpPr/>
            <p:nvPr/>
          </p:nvCxnSpPr>
          <p:spPr>
            <a:xfrm flipH="1">
              <a:off x="845939" y="3654653"/>
              <a:ext cx="1095" cy="36262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ounded Rectangle 358"/>
            <p:cNvSpPr/>
            <p:nvPr/>
          </p:nvSpPr>
          <p:spPr>
            <a:xfrm>
              <a:off x="942818" y="4211086"/>
              <a:ext cx="1146980" cy="29798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Straight Arrow Connector 359"/>
            <p:cNvCxnSpPr/>
            <p:nvPr/>
          </p:nvCxnSpPr>
          <p:spPr>
            <a:xfrm flipH="1">
              <a:off x="1507243" y="3211232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1500699" y="2462493"/>
              <a:ext cx="1546" cy="319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H="1">
              <a:off x="1500699" y="4564343"/>
              <a:ext cx="1546" cy="338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1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113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Tango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alonlab</dc:creator>
  <cp:lastModifiedBy>alonlab</cp:lastModifiedBy>
  <cp:revision>19</cp:revision>
  <dcterms:created xsi:type="dcterms:W3CDTF">2020-01-21T11:53:38Z</dcterms:created>
  <dcterms:modified xsi:type="dcterms:W3CDTF">2020-01-30T15:24:07Z</dcterms:modified>
</cp:coreProperties>
</file>