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22"/>
  </p:notesMasterIdLst>
  <p:sldIdLst>
    <p:sldId id="257" r:id="rId4"/>
    <p:sldId id="258" r:id="rId5"/>
    <p:sldId id="259" r:id="rId6"/>
    <p:sldId id="272" r:id="rId7"/>
    <p:sldId id="265" r:id="rId8"/>
    <p:sldId id="266" r:id="rId9"/>
    <p:sldId id="267" r:id="rId10"/>
    <p:sldId id="277" r:id="rId11"/>
    <p:sldId id="283" r:id="rId12"/>
    <p:sldId id="268" r:id="rId13"/>
    <p:sldId id="269" r:id="rId14"/>
    <p:sldId id="273" r:id="rId15"/>
    <p:sldId id="280" r:id="rId16"/>
    <p:sldId id="281" r:id="rId17"/>
    <p:sldId id="284" r:id="rId18"/>
    <p:sldId id="279" r:id="rId19"/>
    <p:sldId id="276" r:id="rId20"/>
    <p:sldId id="28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64" d="100"/>
          <a:sy n="64" d="100"/>
        </p:scale>
        <p:origin x="67" y="6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5EC775-880C-44CB-8AE2-3269D895F24F}" type="datetimeFigureOut">
              <a:rPr lang="en-US" smtClean="0"/>
              <a:t>4/17/2015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5310F0-22F4-44BC-9418-29B3E40774BE}" type="slidenum">
              <a:rPr lang="en-US" smtClean="0"/>
              <a:t>‹#›</a:t>
            </a:fld>
            <a:endParaRPr lang="en-US"/>
          </a:p>
        </p:txBody>
      </p:sp>
    </p:spTree>
    <p:extLst>
      <p:ext uri="{BB962C8B-B14F-4D97-AF65-F5344CB8AC3E}">
        <p14:creationId xmlns:p14="http://schemas.microsoft.com/office/powerpoint/2010/main" val="1469272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4/17/2015 8:14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2083447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4/17/2015 8:13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3360488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4/17/2015 8:13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extLst>
      <p:ext uri="{BB962C8B-B14F-4D97-AF65-F5344CB8AC3E}">
        <p14:creationId xmlns:p14="http://schemas.microsoft.com/office/powerpoint/2010/main" val="3126609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0" i="1" u="none" strike="noStrike" kern="0" cap="none" spc="-150"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86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0" i="1" u="none" strike="noStrike" kern="0" cap="none" spc="-150"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219200"/>
            <a:ext cx="7681913" cy="2209295"/>
          </a:xfrm>
        </p:spPr>
        <p:txBody>
          <a:bodyPr/>
          <a:lstStyle/>
          <a:p>
            <a:pPr algn="ctr"/>
            <a:r>
              <a:rPr lang="en-US" dirty="0" smtClean="0"/>
              <a:t>Intricate </a:t>
            </a:r>
            <a:r>
              <a:rPr lang="en-US" dirty="0" smtClean="0"/>
              <a:t>Developers</a:t>
            </a:r>
            <a:br>
              <a:rPr lang="en-US" dirty="0" smtClean="0"/>
            </a:br>
            <a:r>
              <a:rPr lang="en-US" dirty="0"/>
              <a:t/>
            </a:r>
            <a:br>
              <a:rPr lang="en-US" dirty="0"/>
            </a:br>
            <a:r>
              <a:rPr lang="en-US" sz="3600" dirty="0" smtClean="0">
                <a:solidFill>
                  <a:schemeClr val="accent5">
                    <a:lumMod val="75000"/>
                  </a:schemeClr>
                </a:solidFill>
              </a:rPr>
              <a:t>APPLICATIONS DEVELOPMENT- TRAVEL </a:t>
            </a:r>
            <a:r>
              <a:rPr lang="en-US" sz="3600" dirty="0">
                <a:solidFill>
                  <a:schemeClr val="accent5">
                    <a:lumMod val="75000"/>
                  </a:schemeClr>
                </a:solidFill>
              </a:rPr>
              <a:t>EXPERTS</a:t>
            </a:r>
            <a:endParaRPr lang="en-US" sz="3600" dirty="0">
              <a:solidFill>
                <a:schemeClr val="accent5">
                  <a:lumMod val="75000"/>
                </a:schemeClr>
              </a:solidFill>
            </a:endParaRPr>
          </a:p>
        </p:txBody>
      </p:sp>
      <p:sp>
        <p:nvSpPr>
          <p:cNvPr id="3" name="Subtitle 2"/>
          <p:cNvSpPr>
            <a:spLocks noGrp="1"/>
          </p:cNvSpPr>
          <p:nvPr>
            <p:ph type="subTitle" idx="1"/>
          </p:nvPr>
        </p:nvSpPr>
        <p:spPr>
          <a:xfrm>
            <a:off x="730249" y="3657600"/>
            <a:ext cx="7681913" cy="1981200"/>
          </a:xfrm>
        </p:spPr>
        <p:txBody>
          <a:bodyPr>
            <a:normAutofit/>
          </a:bodyPr>
          <a:lstStyle/>
          <a:p>
            <a:pPr algn="ctr">
              <a:spcBef>
                <a:spcPct val="0"/>
              </a:spcBef>
            </a:pPr>
            <a:r>
              <a:rPr lang="en-US" altLang="zh-CN" dirty="0">
                <a:solidFill>
                  <a:schemeClr val="tx1"/>
                </a:solidFill>
                <a:latin typeface="Berlin Sans FB" panose="020E0602020502020306" pitchFamily="34" charset="0"/>
                <a:ea typeface="SimSun" panose="02010600030101010101" pitchFamily="2" charset="-122"/>
                <a:sym typeface="SimSun" panose="02010600030101010101" pitchFamily="2" charset="-122"/>
              </a:rPr>
              <a:t>Alonso Suarez</a:t>
            </a:r>
          </a:p>
          <a:p>
            <a:pPr algn="ctr">
              <a:spcBef>
                <a:spcPct val="0"/>
              </a:spcBef>
            </a:pPr>
            <a:r>
              <a:rPr lang="en-US" altLang="zh-CN" dirty="0">
                <a:solidFill>
                  <a:schemeClr val="tx1"/>
                </a:solidFill>
                <a:latin typeface="Berlin Sans FB" panose="020E0602020502020306" pitchFamily="34" charset="0"/>
                <a:ea typeface="SimSun" panose="02010600030101010101" pitchFamily="2" charset="-122"/>
                <a:sym typeface="SimSun" panose="02010600030101010101" pitchFamily="2" charset="-122"/>
              </a:rPr>
              <a:t>MB Camacho</a:t>
            </a:r>
          </a:p>
          <a:p>
            <a:pPr algn="ctr">
              <a:spcBef>
                <a:spcPct val="0"/>
              </a:spcBef>
            </a:pPr>
            <a:r>
              <a:rPr lang="en-US" altLang="zh-CN" dirty="0">
                <a:solidFill>
                  <a:schemeClr val="tx1"/>
                </a:solidFill>
                <a:latin typeface="Berlin Sans FB" panose="020E0602020502020306" pitchFamily="34" charset="0"/>
                <a:ea typeface="SimSun" panose="02010600030101010101" pitchFamily="2" charset="-122"/>
                <a:sym typeface="SimSun" panose="02010600030101010101" pitchFamily="2" charset="-122"/>
              </a:rPr>
              <a:t>Mehmet </a:t>
            </a:r>
            <a:r>
              <a:rPr lang="en-US" altLang="zh-CN" dirty="0" err="1" smtClean="0">
                <a:solidFill>
                  <a:schemeClr val="tx1"/>
                </a:solidFill>
                <a:latin typeface="Berlin Sans FB" panose="020E0602020502020306" pitchFamily="34" charset="0"/>
                <a:ea typeface="SimSun" panose="02010600030101010101" pitchFamily="2" charset="-122"/>
                <a:sym typeface="SimSun" panose="02010600030101010101" pitchFamily="2" charset="-122"/>
              </a:rPr>
              <a:t>Demirci</a:t>
            </a:r>
            <a:endParaRPr lang="en-US" altLang="zh-CN" dirty="0">
              <a:solidFill>
                <a:schemeClr val="tx1"/>
              </a:solidFill>
              <a:latin typeface="Berlin Sans FB" panose="020E0602020502020306" pitchFamily="34" charset="0"/>
              <a:ea typeface="SimSun" panose="02010600030101010101" pitchFamily="2" charset="-122"/>
              <a:sym typeface="SimSun" panose="02010600030101010101" pitchFamily="2" charset="-122"/>
            </a:endParaRPr>
          </a:p>
          <a:p>
            <a:pPr algn="ctr">
              <a:spcBef>
                <a:spcPct val="0"/>
              </a:spcBef>
            </a:pPr>
            <a:r>
              <a:rPr lang="en-US" altLang="zh-CN" dirty="0">
                <a:solidFill>
                  <a:schemeClr val="tx1"/>
                </a:solidFill>
                <a:latin typeface="Berlin Sans FB" panose="020E0602020502020306" pitchFamily="34" charset="0"/>
                <a:ea typeface="SimSun" panose="02010600030101010101" pitchFamily="2" charset="-122"/>
                <a:sym typeface="SimSun" panose="02010600030101010101" pitchFamily="2" charset="-122"/>
              </a:rPr>
              <a:t>Kaseem Farayola</a:t>
            </a:r>
            <a:endParaRPr lang="zh-CN" altLang="en-US" dirty="0">
              <a:solidFill>
                <a:schemeClr val="tx1"/>
              </a:solidFill>
              <a:latin typeface="Berlin Sans FB" panose="020E0602020502020306" pitchFamily="34" charset="0"/>
              <a:ea typeface="SimSun"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Agents Form</a:t>
            </a:r>
            <a:endParaRPr lang="en-US" dirty="0"/>
          </a:p>
        </p:txBody>
      </p:sp>
      <p:sp>
        <p:nvSpPr>
          <p:cNvPr id="5" name="Rectangle 4"/>
          <p:cNvSpPr/>
          <p:nvPr/>
        </p:nvSpPr>
        <p:spPr>
          <a:xfrm>
            <a:off x="304800" y="990601"/>
            <a:ext cx="7924800" cy="1428083"/>
          </a:xfrm>
          <a:prstGeom prst="rect">
            <a:avLst/>
          </a:prstGeom>
        </p:spPr>
        <p:txBody>
          <a:bodyPr wrap="square">
            <a:spAutoFit/>
          </a:bodyPr>
          <a:lstStyle/>
          <a:p>
            <a:pPr marL="396875" lvl="0" indent="-396875" defTabSz="914363">
              <a:lnSpc>
                <a:spcPct val="90000"/>
              </a:lnSpc>
              <a:spcBef>
                <a:spcPct val="20000"/>
              </a:spcBef>
              <a:buBlip>
                <a:blip r:embed="rId2"/>
              </a:buBlip>
            </a:pP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Employee can search using Agent Name</a:t>
            </a:r>
            <a:endParaRPr lang="en-US" sz="2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marL="396875" lvl="0" indent="-396875" defTabSz="914363">
              <a:lnSpc>
                <a:spcPct val="90000"/>
              </a:lnSpc>
              <a:spcBef>
                <a:spcPct val="20000"/>
              </a:spcBef>
              <a:buBlip>
                <a:blip r:embed="rId2"/>
              </a:buBlip>
            </a:pP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Application pull search results from DB</a:t>
            </a:r>
            <a:endParaRPr lang="en-US" sz="2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marL="396875" lvl="0" indent="-396875" defTabSz="914363">
              <a:lnSpc>
                <a:spcPct val="90000"/>
              </a:lnSpc>
              <a:spcBef>
                <a:spcPct val="20000"/>
              </a:spcBef>
              <a:buBlip>
                <a:blip r:embed="rId2"/>
              </a:buBlip>
            </a:pP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Agent details can be modified as appropriate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2800328"/>
            <a:ext cx="6781799" cy="3600472"/>
          </a:xfrm>
          <a:prstGeom prst="rect">
            <a:avLst/>
          </a:prstGeom>
        </p:spPr>
      </p:pic>
    </p:spTree>
    <p:extLst>
      <p:ext uri="{BB962C8B-B14F-4D97-AF65-F5344CB8AC3E}">
        <p14:creationId xmlns:p14="http://schemas.microsoft.com/office/powerpoint/2010/main" val="408842026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443198"/>
          </a:xfrm>
        </p:spPr>
        <p:txBody>
          <a:bodyPr/>
          <a:lstStyle/>
          <a:p>
            <a:r>
              <a:rPr lang="en-US" sz="3200" dirty="0" smtClean="0"/>
              <a:t>Java and Eclipse – Package Manager</a:t>
            </a:r>
            <a:endParaRPr lang="en-US" sz="3200" dirty="0"/>
          </a:p>
        </p:txBody>
      </p:sp>
      <p:sp>
        <p:nvSpPr>
          <p:cNvPr id="5" name="Rectangle 4"/>
          <p:cNvSpPr/>
          <p:nvPr/>
        </p:nvSpPr>
        <p:spPr>
          <a:xfrm>
            <a:off x="360726" y="762000"/>
            <a:ext cx="7335473" cy="1237262"/>
          </a:xfrm>
          <a:prstGeom prst="rect">
            <a:avLst/>
          </a:prstGeom>
        </p:spPr>
        <p:txBody>
          <a:bodyPr wrap="square">
            <a:spAutoFit/>
          </a:bodyPr>
          <a:lstStyle/>
          <a:p>
            <a:pPr marL="396875" lvl="0" indent="-396875" defTabSz="914363">
              <a:lnSpc>
                <a:spcPct val="90000"/>
              </a:lnSpc>
              <a:spcBef>
                <a:spcPct val="20000"/>
              </a:spcBef>
              <a:buBlip>
                <a:blip r:embed="rId2"/>
              </a:buBlip>
            </a:pPr>
            <a:r>
              <a:rPr lang="en-US" sz="24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Employee can search using Package ID</a:t>
            </a:r>
            <a:endParaRPr lang="en-US" sz="24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marL="396875" lvl="0" indent="-396875" defTabSz="914363">
              <a:lnSpc>
                <a:spcPct val="90000"/>
              </a:lnSpc>
              <a:spcBef>
                <a:spcPct val="20000"/>
              </a:spcBef>
              <a:buBlip>
                <a:blip r:embed="rId2"/>
              </a:buBlip>
            </a:pPr>
            <a:r>
              <a:rPr lang="en-US" sz="24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Application pull search results from DB</a:t>
            </a:r>
            <a:endParaRPr lang="en-US" sz="24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marL="396875" lvl="0" indent="-396875" defTabSz="914363">
              <a:lnSpc>
                <a:spcPct val="90000"/>
              </a:lnSpc>
              <a:spcBef>
                <a:spcPct val="20000"/>
              </a:spcBef>
              <a:buBlip>
                <a:blip r:embed="rId2"/>
              </a:buBlip>
            </a:pPr>
            <a:r>
              <a:rPr lang="en-US" sz="24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Employee can add, edit and delete package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1999262"/>
            <a:ext cx="6705600" cy="4706338"/>
          </a:xfrm>
          <a:prstGeom prst="rect">
            <a:avLst/>
          </a:prstGeom>
        </p:spPr>
      </p:pic>
    </p:spTree>
    <p:extLst>
      <p:ext uri="{BB962C8B-B14F-4D97-AF65-F5344CB8AC3E}">
        <p14:creationId xmlns:p14="http://schemas.microsoft.com/office/powerpoint/2010/main" val="88170154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498598"/>
          </a:xfrm>
        </p:spPr>
        <p:txBody>
          <a:bodyPr/>
          <a:lstStyle/>
          <a:p>
            <a:r>
              <a:rPr lang="en-US" sz="3600" dirty="0" smtClean="0"/>
              <a:t>Supplier and Product Records</a:t>
            </a:r>
            <a:endParaRPr lang="en-US" sz="3600" dirty="0"/>
          </a:p>
        </p:txBody>
      </p:sp>
      <p:sp>
        <p:nvSpPr>
          <p:cNvPr id="4" name="Rectangle 3"/>
          <p:cNvSpPr/>
          <p:nvPr/>
        </p:nvSpPr>
        <p:spPr>
          <a:xfrm>
            <a:off x="304800" y="812790"/>
            <a:ext cx="8458200" cy="1428083"/>
          </a:xfrm>
          <a:prstGeom prst="rect">
            <a:avLst/>
          </a:prstGeom>
        </p:spPr>
        <p:txBody>
          <a:bodyPr wrap="square">
            <a:spAutoFit/>
          </a:bodyPr>
          <a:lstStyle/>
          <a:p>
            <a:pPr marL="396875" lvl="0" indent="-396875" defTabSz="914363">
              <a:lnSpc>
                <a:spcPct val="90000"/>
              </a:lnSpc>
              <a:spcBef>
                <a:spcPct val="20000"/>
              </a:spcBef>
              <a:buBlip>
                <a:blip r:embed="rId2"/>
              </a:buBlip>
            </a:pP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Employee modifies data</a:t>
            </a:r>
            <a:endParaRPr lang="en-US" sz="2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marL="396875" lvl="0" indent="-396875" defTabSz="914363">
              <a:lnSpc>
                <a:spcPct val="90000"/>
              </a:lnSpc>
              <a:spcBef>
                <a:spcPct val="20000"/>
              </a:spcBef>
              <a:buBlip>
                <a:blip r:embed="rId2"/>
              </a:buBlip>
            </a:pP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Select Product or Supplier</a:t>
            </a:r>
            <a:endParaRPr lang="en-US" sz="2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marL="396875" lvl="0" indent="-396875" defTabSz="914363">
              <a:lnSpc>
                <a:spcPct val="90000"/>
              </a:lnSpc>
              <a:spcBef>
                <a:spcPct val="20000"/>
              </a:spcBef>
              <a:buBlip>
                <a:blip r:embed="rId2"/>
              </a:buBlip>
            </a:pP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Link to the Supplier Product View page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323479"/>
            <a:ext cx="4267200" cy="377252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200" y="2323479"/>
            <a:ext cx="4267200" cy="3696321"/>
          </a:xfrm>
          <a:prstGeom prst="rect">
            <a:avLst/>
          </a:prstGeom>
        </p:spPr>
      </p:pic>
    </p:spTree>
    <p:extLst>
      <p:ext uri="{BB962C8B-B14F-4D97-AF65-F5344CB8AC3E}">
        <p14:creationId xmlns:p14="http://schemas.microsoft.com/office/powerpoint/2010/main" val="252286014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371600"/>
            <a:ext cx="5715000" cy="4953000"/>
          </a:xfrm>
          <a:prstGeom prst="rect">
            <a:avLst/>
          </a:prstGeom>
        </p:spPr>
      </p:pic>
      <p:sp>
        <p:nvSpPr>
          <p:cNvPr id="3" name="TextBox 2"/>
          <p:cNvSpPr txBox="1"/>
          <p:nvPr/>
        </p:nvSpPr>
        <p:spPr>
          <a:xfrm>
            <a:off x="1600200" y="457200"/>
            <a:ext cx="5791200" cy="830997"/>
          </a:xfrm>
          <a:prstGeom prst="rect">
            <a:avLst/>
          </a:prstGeom>
          <a:noFill/>
        </p:spPr>
        <p:txBody>
          <a:bodyPr wrap="square" rtlCol="0">
            <a:spAutoFit/>
          </a:bodyPr>
          <a:lstStyle/>
          <a:p>
            <a:r>
              <a:rPr lang="en-US" sz="4800" b="1"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Applications Demo</a:t>
            </a:r>
            <a:endParaRPr lang="en-US" sz="4800" b="1" dirty="0">
              <a:solidFill>
                <a:srgbClr val="FFFFFF"/>
              </a:solidFill>
            </a:endParaRPr>
          </a:p>
        </p:txBody>
      </p:sp>
    </p:spTree>
    <p:extLst>
      <p:ext uri="{BB962C8B-B14F-4D97-AF65-F5344CB8AC3E}">
        <p14:creationId xmlns:p14="http://schemas.microsoft.com/office/powerpoint/2010/main" val="4335502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Travel Experts- Website</a:t>
            </a:r>
            <a:endParaRPr lang="en-US" dirty="0"/>
          </a:p>
        </p:txBody>
      </p:sp>
      <p:sp>
        <p:nvSpPr>
          <p:cNvPr id="4" name="Rectangle 3"/>
          <p:cNvSpPr/>
          <p:nvPr/>
        </p:nvSpPr>
        <p:spPr>
          <a:xfrm>
            <a:off x="533400" y="1219200"/>
            <a:ext cx="7924800" cy="1902059"/>
          </a:xfrm>
          <a:prstGeom prst="rect">
            <a:avLst/>
          </a:prstGeom>
        </p:spPr>
        <p:txBody>
          <a:bodyPr wrap="square">
            <a:spAutoFit/>
          </a:bodyPr>
          <a:lstStyle/>
          <a:p>
            <a:pPr marL="396875" lvl="0" indent="-396875" defTabSz="914363">
              <a:lnSpc>
                <a:spcPct val="90000"/>
              </a:lnSpc>
              <a:spcBef>
                <a:spcPct val="20000"/>
              </a:spcBef>
              <a:buBlip>
                <a:blip r:embed="rId2"/>
              </a:buBlip>
            </a:pP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Customer </a:t>
            </a:r>
            <a:r>
              <a:rPr lang="en-US" sz="2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can </a:t>
            </a: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display/update Account Information </a:t>
            </a:r>
            <a:endParaRPr lang="en-US" sz="2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marL="396875" lvl="0" indent="-396875" defTabSz="914363">
              <a:lnSpc>
                <a:spcPct val="90000"/>
              </a:lnSpc>
              <a:spcBef>
                <a:spcPct val="20000"/>
              </a:spcBef>
              <a:buBlip>
                <a:blip r:embed="rId2"/>
              </a:buBlip>
            </a:pP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JSP- Java Server Pages used with </a:t>
            </a: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MySQL</a:t>
            </a: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 </a:t>
            </a: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Database</a:t>
            </a:r>
            <a:endParaRPr lang="en-US" sz="2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marL="396875" lvl="0" indent="-396875" defTabSz="914363">
              <a:lnSpc>
                <a:spcPct val="90000"/>
              </a:lnSpc>
              <a:spcBef>
                <a:spcPct val="20000"/>
              </a:spcBef>
              <a:buBlip>
                <a:blip r:embed="rId2"/>
              </a:buBlip>
            </a:pP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Dynamic Web Pages using AJAX and JQuery</a:t>
            </a:r>
          </a:p>
          <a:p>
            <a:pPr marL="396875" lvl="0" indent="-396875" defTabSz="914363">
              <a:lnSpc>
                <a:spcPct val="90000"/>
              </a:lnSpc>
              <a:spcBef>
                <a:spcPct val="20000"/>
              </a:spcBef>
              <a:buBlip>
                <a:blip r:embed="rId2"/>
              </a:buBlip>
            </a:pP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Customer Authentication</a:t>
            </a:r>
            <a:endParaRPr lang="en-US" sz="2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300910424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Travel Experts Website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976" y="1371600"/>
            <a:ext cx="6919223" cy="4819889"/>
          </a:xfrm>
          <a:prstGeom prst="rect">
            <a:avLst/>
          </a:prstGeom>
        </p:spPr>
      </p:pic>
    </p:spTree>
    <p:extLst>
      <p:ext uri="{BB962C8B-B14F-4D97-AF65-F5344CB8AC3E}">
        <p14:creationId xmlns:p14="http://schemas.microsoft.com/office/powerpoint/2010/main" val="209666682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371600"/>
            <a:ext cx="6172200" cy="4953000"/>
          </a:xfrm>
          <a:prstGeom prst="rect">
            <a:avLst/>
          </a:prstGeom>
        </p:spPr>
      </p:pic>
      <p:sp>
        <p:nvSpPr>
          <p:cNvPr id="3" name="TextBox 2"/>
          <p:cNvSpPr txBox="1"/>
          <p:nvPr/>
        </p:nvSpPr>
        <p:spPr>
          <a:xfrm>
            <a:off x="762000" y="457200"/>
            <a:ext cx="7391400" cy="830997"/>
          </a:xfrm>
          <a:prstGeom prst="rect">
            <a:avLst/>
          </a:prstGeom>
          <a:noFill/>
        </p:spPr>
        <p:txBody>
          <a:bodyPr wrap="square" rtlCol="0">
            <a:spAutoFit/>
          </a:bodyPr>
          <a:lstStyle/>
          <a:p>
            <a:r>
              <a:rPr lang="en-US" sz="4800" b="1"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Travel Experts Website Demo</a:t>
            </a:r>
            <a:endParaRPr lang="en-US" sz="4800" b="1" dirty="0"/>
          </a:p>
        </p:txBody>
      </p:sp>
    </p:spTree>
    <p:extLst>
      <p:ext uri="{BB962C8B-B14F-4D97-AF65-F5344CB8AC3E}">
        <p14:creationId xmlns:p14="http://schemas.microsoft.com/office/powerpoint/2010/main" val="63643620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944688" y="623888"/>
            <a:ext cx="6589712" cy="1281112"/>
          </a:xfrm>
        </p:spPr>
        <p:txBody>
          <a:bodyPr/>
          <a:lstStyle/>
          <a:p>
            <a:r>
              <a:rPr lang="en-US" altLang="en-US" b="1" dirty="0" smtClean="0">
                <a:ea typeface="幼圆"/>
              </a:rPr>
              <a:t>Conclusions</a:t>
            </a:r>
          </a:p>
        </p:txBody>
      </p:sp>
      <p:sp>
        <p:nvSpPr>
          <p:cNvPr id="3" name="Rectangle 2"/>
          <p:cNvSpPr/>
          <p:nvPr/>
        </p:nvSpPr>
        <p:spPr>
          <a:xfrm>
            <a:off x="393700" y="1265238"/>
            <a:ext cx="7924800" cy="2235200"/>
          </a:xfrm>
          <a:prstGeom prst="rect">
            <a:avLst/>
          </a:prstGeom>
        </p:spPr>
        <p:txBody>
          <a:bodyPr>
            <a:spAutoFit/>
          </a:bodyPr>
          <a:lstStyle/>
          <a:p>
            <a:pPr marL="396875" indent="-396875" defTabSz="914363">
              <a:lnSpc>
                <a:spcPct val="90000"/>
              </a:lnSpc>
              <a:spcBef>
                <a:spcPct val="20000"/>
              </a:spcBef>
              <a:buFontTx/>
              <a:buBlip>
                <a:blip r:embed="rId2"/>
              </a:buBlip>
              <a:defRPr/>
            </a:pPr>
            <a:r>
              <a:rPr lang="en-US" sz="2400" spc="-150" dirty="0">
                <a:ln w="3175">
                  <a:noFill/>
                </a:ln>
                <a:effectLst>
                  <a:outerShdw blurRad="50800" dist="38100" dir="2700000" algn="tl" rotWithShape="0">
                    <a:prstClr val="black">
                      <a:alpha val="40000"/>
                    </a:prstClr>
                  </a:outerShdw>
                </a:effectLst>
                <a:cs typeface="Arial" charset="0"/>
              </a:rPr>
              <a:t>The </a:t>
            </a:r>
            <a:r>
              <a:rPr lang="en-US" sz="2400" spc="-150" dirty="0" smtClean="0">
                <a:ln w="3175">
                  <a:noFill/>
                </a:ln>
                <a:effectLst>
                  <a:outerShdw blurRad="50800" dist="38100" dir="2700000" algn="tl" rotWithShape="0">
                    <a:prstClr val="black">
                      <a:alpha val="40000"/>
                    </a:prstClr>
                  </a:outerShdw>
                </a:effectLst>
                <a:cs typeface="Arial" charset="0"/>
              </a:rPr>
              <a:t>Java and Eclipse Platform </a:t>
            </a:r>
            <a:r>
              <a:rPr lang="en-US" sz="2400" spc="-150" dirty="0">
                <a:ln w="3175">
                  <a:noFill/>
                </a:ln>
                <a:effectLst>
                  <a:outerShdw blurRad="50800" dist="38100" dir="2700000" algn="tl" rotWithShape="0">
                    <a:prstClr val="black">
                      <a:alpha val="40000"/>
                    </a:prstClr>
                  </a:outerShdw>
                </a:effectLst>
                <a:cs typeface="Arial" charset="0"/>
              </a:rPr>
              <a:t>Framework </a:t>
            </a:r>
            <a:r>
              <a:rPr lang="en-US" sz="2400" spc="-150" dirty="0" smtClean="0">
                <a:ln w="3175">
                  <a:noFill/>
                </a:ln>
                <a:effectLst>
                  <a:outerShdw blurRad="50800" dist="38100" dir="2700000" algn="tl" rotWithShape="0">
                    <a:prstClr val="black">
                      <a:alpha val="40000"/>
                    </a:prstClr>
                  </a:outerShdw>
                </a:effectLst>
                <a:cs typeface="Arial" charset="0"/>
              </a:rPr>
              <a:t>have </a:t>
            </a:r>
            <a:r>
              <a:rPr lang="en-US" sz="2400" spc="-150" dirty="0">
                <a:ln w="3175">
                  <a:noFill/>
                </a:ln>
                <a:effectLst>
                  <a:outerShdw blurRad="50800" dist="38100" dir="2700000" algn="tl" rotWithShape="0">
                    <a:prstClr val="black">
                      <a:alpha val="40000"/>
                    </a:prstClr>
                  </a:outerShdw>
                </a:effectLst>
                <a:cs typeface="Arial" charset="0"/>
              </a:rPr>
              <a:t>successfully been used  to  build </a:t>
            </a:r>
            <a:r>
              <a:rPr lang="en-US" sz="2400" spc="-150" dirty="0" smtClean="0">
                <a:ln w="3175">
                  <a:noFill/>
                </a:ln>
                <a:effectLst>
                  <a:outerShdw blurRad="50800" dist="38100" dir="2700000" algn="tl" rotWithShape="0">
                    <a:prstClr val="black">
                      <a:alpha val="40000"/>
                    </a:prstClr>
                  </a:outerShdw>
                </a:effectLst>
                <a:cs typeface="Arial" charset="0"/>
              </a:rPr>
              <a:t>functional applications</a:t>
            </a:r>
            <a:endParaRPr lang="en-US" sz="2400" spc="-150" dirty="0">
              <a:ln w="3175">
                <a:noFill/>
              </a:ln>
              <a:effectLst>
                <a:outerShdw blurRad="50800" dist="38100" dir="2700000" algn="tl" rotWithShape="0">
                  <a:prstClr val="black">
                    <a:alpha val="40000"/>
                  </a:prstClr>
                </a:outerShdw>
              </a:effectLst>
              <a:cs typeface="Arial" charset="0"/>
            </a:endParaRPr>
          </a:p>
          <a:p>
            <a:pPr marL="396875" indent="-396875" defTabSz="914363">
              <a:lnSpc>
                <a:spcPct val="90000"/>
              </a:lnSpc>
              <a:spcBef>
                <a:spcPct val="20000"/>
              </a:spcBef>
              <a:buFontTx/>
              <a:buBlip>
                <a:blip r:embed="rId2"/>
              </a:buBlip>
              <a:defRPr/>
            </a:pPr>
            <a:r>
              <a:rPr lang="en-US" sz="2400" spc="-150" dirty="0" smtClean="0">
                <a:ln w="3175">
                  <a:noFill/>
                </a:ln>
                <a:effectLst>
                  <a:outerShdw blurRad="50800" dist="38100" dir="2700000" algn="tl" rotWithShape="0">
                    <a:prstClr val="black">
                      <a:alpha val="40000"/>
                    </a:prstClr>
                  </a:outerShdw>
                </a:effectLst>
                <a:cs typeface="Arial" charset="0"/>
              </a:rPr>
              <a:t>Eclipse </a:t>
            </a:r>
            <a:r>
              <a:rPr lang="en-US" sz="2400" spc="-150" dirty="0">
                <a:ln w="3175">
                  <a:noFill/>
                </a:ln>
                <a:effectLst>
                  <a:outerShdw blurRad="50800" dist="38100" dir="2700000" algn="tl" rotWithShape="0">
                    <a:prstClr val="black">
                      <a:alpha val="40000"/>
                    </a:prstClr>
                  </a:outerShdw>
                </a:effectLst>
                <a:cs typeface="Arial" charset="0"/>
              </a:rPr>
              <a:t>as a software development tool has been employed to build powerful, high-performance applications</a:t>
            </a:r>
          </a:p>
          <a:p>
            <a:pPr marL="396875" indent="-396875" defTabSz="914363">
              <a:lnSpc>
                <a:spcPct val="90000"/>
              </a:lnSpc>
              <a:spcBef>
                <a:spcPct val="20000"/>
              </a:spcBef>
              <a:buFontTx/>
              <a:buBlip>
                <a:blip r:embed="rId2"/>
              </a:buBlip>
              <a:defRPr/>
            </a:pPr>
            <a:r>
              <a:rPr lang="en-US" sz="2400" spc="-150" dirty="0" smtClean="0">
                <a:ln w="3175">
                  <a:noFill/>
                </a:ln>
                <a:effectLst>
                  <a:outerShdw blurRad="50800" dist="38100" dir="2700000" algn="tl" rotWithShape="0">
                    <a:prstClr val="black">
                      <a:alpha val="40000"/>
                    </a:prstClr>
                  </a:outerShdw>
                </a:effectLst>
                <a:cs typeface="Arial" charset="0"/>
              </a:rPr>
              <a:t>Our group </a:t>
            </a:r>
            <a:r>
              <a:rPr lang="en-US" sz="2400" spc="-150" dirty="0">
                <a:ln w="3175">
                  <a:noFill/>
                </a:ln>
                <a:effectLst>
                  <a:outerShdw blurRad="50800" dist="38100" dir="2700000" algn="tl" rotWithShape="0">
                    <a:prstClr val="black">
                      <a:alpha val="40000"/>
                    </a:prstClr>
                  </a:outerShdw>
                </a:effectLst>
                <a:cs typeface="Arial" charset="0"/>
              </a:rPr>
              <a:t>will continue to add value to </a:t>
            </a:r>
            <a:r>
              <a:rPr lang="en-US" sz="2400" spc="-150" dirty="0" smtClean="0">
                <a:ln w="3175">
                  <a:noFill/>
                </a:ln>
                <a:effectLst>
                  <a:outerShdw blurRad="50800" dist="38100" dir="2700000" algn="tl" rotWithShape="0">
                    <a:prstClr val="black">
                      <a:alpha val="40000"/>
                    </a:prstClr>
                  </a:outerShdw>
                </a:effectLst>
                <a:cs typeface="Arial" charset="0"/>
              </a:rPr>
              <a:t>Travel Expert </a:t>
            </a:r>
            <a:r>
              <a:rPr lang="en-US" sz="2400" spc="-150" dirty="0">
                <a:ln w="3175">
                  <a:noFill/>
                </a:ln>
                <a:effectLst>
                  <a:outerShdw blurRad="50800" dist="38100" dir="2700000" algn="tl" rotWithShape="0">
                    <a:prstClr val="black">
                      <a:alpha val="40000"/>
                    </a:prstClr>
                  </a:outerShdw>
                </a:effectLst>
                <a:cs typeface="Arial" charset="0"/>
              </a:rPr>
              <a:t>business through functional </a:t>
            </a:r>
            <a:r>
              <a:rPr lang="en-US" sz="2400" spc="-150" dirty="0" smtClean="0">
                <a:ln w="3175">
                  <a:noFill/>
                </a:ln>
                <a:effectLst>
                  <a:outerShdw blurRad="50800" dist="38100" dir="2700000" algn="tl" rotWithShape="0">
                    <a:prstClr val="black">
                      <a:alpha val="40000"/>
                    </a:prstClr>
                  </a:outerShdw>
                </a:effectLst>
                <a:cs typeface="Arial" charset="0"/>
              </a:rPr>
              <a:t>applications </a:t>
            </a:r>
            <a:r>
              <a:rPr lang="en-US" sz="2400" spc="-150" dirty="0" smtClean="0">
                <a:ln w="3175">
                  <a:noFill/>
                </a:ln>
                <a:effectLst>
                  <a:outerShdw blurRad="50800" dist="38100" dir="2700000" algn="tl" rotWithShape="0">
                    <a:prstClr val="black">
                      <a:alpha val="40000"/>
                    </a:prstClr>
                  </a:outerShdw>
                </a:effectLst>
                <a:cs typeface="Arial" charset="0"/>
              </a:rPr>
              <a:t> </a:t>
            </a:r>
            <a:r>
              <a:rPr lang="en-US" sz="2400" spc="-150" smtClean="0">
                <a:ln w="3175">
                  <a:noFill/>
                </a:ln>
                <a:effectLst>
                  <a:outerShdw blurRad="50800" dist="38100" dir="2700000" algn="tl" rotWithShape="0">
                    <a:prstClr val="black">
                      <a:alpha val="40000"/>
                    </a:prstClr>
                  </a:outerShdw>
                </a:effectLst>
                <a:cs typeface="Arial" charset="0"/>
              </a:rPr>
              <a:t>and support</a:t>
            </a:r>
            <a:endParaRPr lang="en-US" sz="2400" spc="-150" dirty="0">
              <a:ln w="3175">
                <a:noFill/>
              </a:ln>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89491829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3988784"/>
          </a:xfrm>
        </p:spPr>
        <p:txBody>
          <a:bodyPr/>
          <a:lstStyle/>
          <a:p>
            <a:r>
              <a:rPr lang="en-US" dirty="0" smtClean="0"/>
              <a:t/>
            </a:r>
            <a:br>
              <a:rPr lang="en-US" dirty="0" smtClean="0"/>
            </a:br>
            <a:r>
              <a:rPr lang="en-US" dirty="0" smtClean="0"/>
              <a:t>		</a:t>
            </a:r>
            <a:br>
              <a:rPr lang="en-US" dirty="0" smtClean="0"/>
            </a:br>
            <a:r>
              <a:rPr lang="en-US" dirty="0"/>
              <a:t>	</a:t>
            </a:r>
            <a:r>
              <a:rPr lang="en-US" dirty="0" smtClean="0"/>
              <a:t>	Thank you so much!</a:t>
            </a:r>
            <a:r>
              <a:rPr lang="en-US" dirty="0"/>
              <a:t/>
            </a:r>
            <a:br>
              <a:rPr lang="en-US" dirty="0"/>
            </a:br>
            <a:r>
              <a:rPr lang="en-US" dirty="0"/>
              <a:t/>
            </a:r>
            <a:br>
              <a:rPr lang="en-US" dirty="0"/>
            </a:br>
            <a:r>
              <a:rPr lang="en-US" dirty="0" smtClean="0"/>
              <a:t>			</a:t>
            </a:r>
            <a:br>
              <a:rPr lang="en-US" dirty="0" smtClean="0"/>
            </a:br>
            <a:r>
              <a:rPr lang="en-US" dirty="0"/>
              <a:t>	</a:t>
            </a:r>
            <a:r>
              <a:rPr lang="en-US" dirty="0" smtClean="0"/>
              <a:t>		</a:t>
            </a:r>
            <a:r>
              <a:rPr lang="en-US" dirty="0" smtClean="0">
                <a:solidFill>
                  <a:srgbClr val="7030A0"/>
                </a:solidFill>
              </a:rPr>
              <a:t>Questions</a:t>
            </a:r>
            <a:endParaRPr lang="en-US" dirty="0">
              <a:solidFill>
                <a:srgbClr val="7030A0"/>
              </a:solidFill>
            </a:endParaRPr>
          </a:p>
        </p:txBody>
      </p:sp>
    </p:spTree>
    <p:extLst>
      <p:ext uri="{BB962C8B-B14F-4D97-AF65-F5344CB8AC3E}">
        <p14:creationId xmlns:p14="http://schemas.microsoft.com/office/powerpoint/2010/main" val="29142944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smtClean="0"/>
              <a:t/>
            </a:r>
            <a:br>
              <a:rPr lang="en-US" dirty="0" smtClean="0"/>
            </a:br>
            <a:r>
              <a:rPr lang="en-US" dirty="0" smtClean="0"/>
              <a:t>Aims and Objectives</a:t>
            </a:r>
            <a:endParaRPr lang="en-US" dirty="0"/>
          </a:p>
        </p:txBody>
      </p:sp>
      <p:sp>
        <p:nvSpPr>
          <p:cNvPr id="3" name="Text Placeholder 2"/>
          <p:cNvSpPr>
            <a:spLocks noGrp="1"/>
          </p:cNvSpPr>
          <p:nvPr>
            <p:ph type="body" sz="quarter" idx="10"/>
          </p:nvPr>
        </p:nvSpPr>
        <p:spPr>
          <a:xfrm>
            <a:off x="381000" y="1411552"/>
            <a:ext cx="8382000" cy="5219891"/>
          </a:xfrm>
        </p:spPr>
        <p:txBody>
          <a:bodyPr/>
          <a:lstStyle/>
          <a:p>
            <a:endParaRPr lang="en-US" dirty="0" smtClean="0"/>
          </a:p>
          <a:p>
            <a:r>
              <a:rPr lang="en-US" dirty="0" smtClean="0"/>
              <a:t>User friendly desktop and website applications</a:t>
            </a:r>
          </a:p>
          <a:p>
            <a:r>
              <a:rPr lang="en-US" dirty="0" smtClean="0"/>
              <a:t>Present developed applications</a:t>
            </a:r>
          </a:p>
          <a:p>
            <a:r>
              <a:rPr lang="en-US" dirty="0" smtClean="0"/>
              <a:t>Easy to navigate Graphical User Interface</a:t>
            </a:r>
          </a:p>
          <a:p>
            <a:r>
              <a:rPr lang="en-US" dirty="0" smtClean="0"/>
              <a:t>Add value to Travel Experts Business</a:t>
            </a:r>
          </a:p>
          <a:p>
            <a:r>
              <a:rPr lang="en-US" dirty="0" smtClean="0"/>
              <a:t>Align with Travel Experts Policies and Requirements</a:t>
            </a:r>
          </a:p>
          <a:p>
            <a:endParaRPr lang="en-US" dirty="0" smtClean="0"/>
          </a:p>
          <a:p>
            <a:endParaRPr lang="en-US" dirty="0" smtClean="0"/>
          </a:p>
          <a:p>
            <a:pPr marL="0" indent="0">
              <a:buNone/>
            </a:pPr>
            <a:endParaRPr lang="en-US" dirty="0" smtClean="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fontScale="90000"/>
          </a:bodyPr>
          <a:lstStyle/>
          <a:p>
            <a:r>
              <a:rPr lang="en-US" dirty="0" smtClean="0"/>
              <a:t/>
            </a:r>
            <a:br>
              <a:rPr lang="en-US" dirty="0" smtClean="0"/>
            </a:br>
            <a:r>
              <a:rPr lang="en-US" dirty="0" smtClean="0"/>
              <a:t>Scope</a:t>
            </a:r>
            <a:endParaRPr lang="en-US" dirty="0">
              <a:solidFill>
                <a:schemeClr val="tx2"/>
              </a:solidFill>
            </a:endParaRPr>
          </a:p>
        </p:txBody>
      </p:sp>
      <p:sp>
        <p:nvSpPr>
          <p:cNvPr id="3" name="Text Placeholder 2"/>
          <p:cNvSpPr>
            <a:spLocks noGrp="1"/>
          </p:cNvSpPr>
          <p:nvPr>
            <p:ph type="body" sz="quarter" idx="10"/>
          </p:nvPr>
        </p:nvSpPr>
        <p:spPr>
          <a:xfrm>
            <a:off x="381000" y="1905000"/>
            <a:ext cx="8382000" cy="4495799"/>
          </a:xfrm>
        </p:spPr>
        <p:txBody>
          <a:bodyPr>
            <a:normAutofit/>
          </a:bodyPr>
          <a:lstStyle/>
          <a:p>
            <a:r>
              <a:rPr lang="en-US" dirty="0" smtClean="0"/>
              <a:t>Build applications components using Oracle Technologies:</a:t>
            </a:r>
          </a:p>
          <a:p>
            <a:pPr lvl="1"/>
            <a:r>
              <a:rPr lang="en-US" dirty="0" smtClean="0"/>
              <a:t>Packages Maintenance</a:t>
            </a:r>
          </a:p>
          <a:p>
            <a:pPr lvl="1"/>
            <a:r>
              <a:rPr lang="en-US" dirty="0" smtClean="0"/>
              <a:t>Agents Maintenance</a:t>
            </a:r>
          </a:p>
          <a:p>
            <a:pPr lvl="1"/>
            <a:r>
              <a:rPr lang="en-US" dirty="0" smtClean="0"/>
              <a:t>Customers Details </a:t>
            </a:r>
          </a:p>
          <a:p>
            <a:pPr lvl="1"/>
            <a:r>
              <a:rPr lang="en-US" dirty="0"/>
              <a:t>Suppliers Maintenance</a:t>
            </a:r>
          </a:p>
          <a:p>
            <a:pPr lvl="1"/>
            <a:r>
              <a:rPr lang="en-US" dirty="0" smtClean="0"/>
              <a:t>Product Maintenance</a:t>
            </a:r>
          </a:p>
          <a:p>
            <a:pPr lvl="1"/>
            <a:r>
              <a:rPr lang="en-US" dirty="0" smtClean="0"/>
              <a:t>Customer Login </a:t>
            </a:r>
          </a:p>
          <a:p>
            <a:pPr lvl="1"/>
            <a:endParaRPr lang="en-US" dirty="0" smtClean="0"/>
          </a:p>
          <a:p>
            <a:pPr lvl="1"/>
            <a:endParaRPr lang="en-US" dirty="0"/>
          </a:p>
          <a:p>
            <a:pPr lvl="1"/>
            <a:endParaRPr lang="en-US" dirty="0" smtClean="0"/>
          </a:p>
          <a:p>
            <a:pPr lvl="1"/>
            <a:endParaRPr lang="en-US" dirty="0"/>
          </a:p>
          <a:p>
            <a:pPr lvl="1"/>
            <a:endParaRPr lang="en-US" dirty="0" smtClean="0"/>
          </a:p>
          <a:p>
            <a:pPr marL="517525" lvl="1" indent="0">
              <a:buNone/>
            </a:pPr>
            <a:endParaRPr lang="en-US" dirty="0" smtClean="0"/>
          </a:p>
          <a:p>
            <a:pPr lvl="1"/>
            <a:endParaRPr lang="en-US" dirty="0" smtClean="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382000" cy="664797"/>
          </a:xfrm>
        </p:spPr>
        <p:txBody>
          <a:bodyPr/>
          <a:lstStyle/>
          <a:p>
            <a:r>
              <a:rPr lang="en-US" dirty="0" smtClean="0"/>
              <a:t>Our Focus</a:t>
            </a:r>
            <a:endParaRPr lang="en-US" dirty="0"/>
          </a:p>
        </p:txBody>
      </p:sp>
      <p:sp>
        <p:nvSpPr>
          <p:cNvPr id="4" name="Rectangle 3"/>
          <p:cNvSpPr/>
          <p:nvPr/>
        </p:nvSpPr>
        <p:spPr>
          <a:xfrm>
            <a:off x="533400" y="1295400"/>
            <a:ext cx="7696200" cy="2062103"/>
          </a:xfrm>
          <a:prstGeom prst="rect">
            <a:avLst/>
          </a:prstGeom>
        </p:spPr>
        <p:txBody>
          <a:bodyPr wrap="square">
            <a:spAutoFit/>
          </a:bodyPr>
          <a:lstStyle/>
          <a:p>
            <a:pPr marL="396875" lvl="0" indent="-396875" defTabSz="914363">
              <a:lnSpc>
                <a:spcPct val="90000"/>
              </a:lnSpc>
              <a:spcBef>
                <a:spcPct val="20000"/>
              </a:spcBef>
              <a:buBlip>
                <a:blip r:embed="rId2"/>
              </a:buBlip>
            </a:pPr>
            <a:r>
              <a:rPr lang="en-US" sz="3200" dirty="0" smtClean="0">
                <a:solidFill>
                  <a:srgbClr val="FFFFFF"/>
                </a:solidFill>
              </a:rPr>
              <a:t>To manage relationships with our client for</a:t>
            </a:r>
          </a:p>
          <a:p>
            <a:pPr lvl="0" defTabSz="914363">
              <a:lnSpc>
                <a:spcPct val="90000"/>
              </a:lnSpc>
              <a:spcBef>
                <a:spcPct val="20000"/>
              </a:spcBef>
            </a:pPr>
            <a:r>
              <a:rPr lang="en-US" sz="3200" dirty="0" smtClean="0">
                <a:solidFill>
                  <a:srgbClr val="FFFFFF"/>
                </a:solidFill>
              </a:rPr>
              <a:t>     sustainability</a:t>
            </a:r>
            <a:endParaRPr lang="en-US" sz="3200" dirty="0">
              <a:solidFill>
                <a:srgbClr val="FFFFFF"/>
              </a:solidFill>
            </a:endParaRPr>
          </a:p>
          <a:p>
            <a:pPr marL="396875" lvl="0" indent="-396875" defTabSz="914363">
              <a:lnSpc>
                <a:spcPct val="90000"/>
              </a:lnSpc>
              <a:spcBef>
                <a:spcPct val="20000"/>
              </a:spcBef>
              <a:buBlip>
                <a:blip r:embed="rId2"/>
              </a:buBlip>
            </a:pPr>
            <a:r>
              <a:rPr lang="en-US" sz="3200" dirty="0" smtClean="0">
                <a:solidFill>
                  <a:srgbClr val="FFFFFF"/>
                </a:solidFill>
              </a:rPr>
              <a:t>To apply our expertise in order to support customers retention efforts of our client</a:t>
            </a:r>
          </a:p>
        </p:txBody>
      </p:sp>
    </p:spTree>
    <p:extLst>
      <p:ext uri="{BB962C8B-B14F-4D97-AF65-F5344CB8AC3E}">
        <p14:creationId xmlns:p14="http://schemas.microsoft.com/office/powerpoint/2010/main" val="260737929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a:t>
            </a:r>
            <a:r>
              <a:rPr lang="en-US" dirty="0"/>
              <a:t>Development</a:t>
            </a:r>
          </a:p>
        </p:txBody>
      </p:sp>
      <p:sp>
        <p:nvSpPr>
          <p:cNvPr id="4" name="Rectangle 3"/>
          <p:cNvSpPr/>
          <p:nvPr/>
        </p:nvSpPr>
        <p:spPr>
          <a:xfrm>
            <a:off x="228600" y="1511552"/>
            <a:ext cx="8763000" cy="3394775"/>
          </a:xfrm>
          <a:prstGeom prst="rect">
            <a:avLst/>
          </a:prstGeom>
        </p:spPr>
        <p:txBody>
          <a:bodyPr wrap="square">
            <a:spAutoFit/>
          </a:bodyPr>
          <a:lstStyle/>
          <a:p>
            <a:pPr marL="396875" lvl="0" indent="-396875" defTabSz="914363">
              <a:lnSpc>
                <a:spcPct val="90000"/>
              </a:lnSpc>
              <a:spcBef>
                <a:spcPct val="20000"/>
              </a:spcBef>
              <a:buBlip>
                <a:blip r:embed="rId2"/>
              </a:buBlip>
            </a:pPr>
            <a:r>
              <a:rPr lang="en-US" sz="3200" dirty="0" smtClean="0">
                <a:solidFill>
                  <a:srgbClr val="FFFFFF"/>
                </a:solidFill>
              </a:rPr>
              <a:t>Java for Desktop Applications Development</a:t>
            </a:r>
            <a:endParaRPr lang="en-US" sz="3200" dirty="0">
              <a:solidFill>
                <a:srgbClr val="FFFFFF"/>
              </a:solidFill>
            </a:endParaRPr>
          </a:p>
          <a:p>
            <a:pPr marL="396875" lvl="0" indent="-396875" defTabSz="914363">
              <a:lnSpc>
                <a:spcPct val="90000"/>
              </a:lnSpc>
              <a:spcBef>
                <a:spcPct val="20000"/>
              </a:spcBef>
              <a:buBlip>
                <a:blip r:embed="rId2"/>
              </a:buBlip>
            </a:pPr>
            <a:r>
              <a:rPr lang="en-US" sz="3200" dirty="0" smtClean="0">
                <a:solidFill>
                  <a:srgbClr val="FFFFFF"/>
                </a:solidFill>
              </a:rPr>
              <a:t>Java/JSP for </a:t>
            </a:r>
            <a:r>
              <a:rPr lang="en-US" sz="3200" dirty="0" smtClean="0">
                <a:solidFill>
                  <a:srgbClr val="FFFFFF"/>
                </a:solidFill>
              </a:rPr>
              <a:t>Website </a:t>
            </a:r>
            <a:r>
              <a:rPr lang="en-US" sz="3200" dirty="0">
                <a:solidFill>
                  <a:srgbClr val="FFFFFF"/>
                </a:solidFill>
              </a:rPr>
              <a:t>D</a:t>
            </a:r>
            <a:r>
              <a:rPr lang="en-US" sz="3200" dirty="0" smtClean="0">
                <a:solidFill>
                  <a:srgbClr val="FFFFFF"/>
                </a:solidFill>
              </a:rPr>
              <a:t>evelopment </a:t>
            </a:r>
          </a:p>
          <a:p>
            <a:pPr marL="396875" lvl="0" indent="-396875" defTabSz="914363">
              <a:lnSpc>
                <a:spcPct val="90000"/>
              </a:lnSpc>
              <a:spcBef>
                <a:spcPct val="20000"/>
              </a:spcBef>
              <a:buBlip>
                <a:blip r:embed="rId2"/>
              </a:buBlip>
            </a:pPr>
            <a:r>
              <a:rPr lang="en-US" sz="3200" dirty="0" smtClean="0">
                <a:solidFill>
                  <a:srgbClr val="FFFFFF"/>
                </a:solidFill>
              </a:rPr>
              <a:t>Both Desktop Applications and Websites provide User friendly GUI</a:t>
            </a:r>
          </a:p>
          <a:p>
            <a:pPr marL="396875" lvl="0" indent="-396875" defTabSz="914363">
              <a:lnSpc>
                <a:spcPct val="90000"/>
              </a:lnSpc>
              <a:spcBef>
                <a:spcPct val="20000"/>
              </a:spcBef>
              <a:buBlip>
                <a:blip r:embed="rId2"/>
              </a:buBlip>
            </a:pPr>
            <a:r>
              <a:rPr lang="en-US" sz="3200" dirty="0" smtClean="0">
                <a:solidFill>
                  <a:srgbClr val="FFFFFF"/>
                </a:solidFill>
              </a:rPr>
              <a:t>Employees </a:t>
            </a:r>
            <a:r>
              <a:rPr lang="en-US" sz="3200" dirty="0">
                <a:solidFill>
                  <a:srgbClr val="FFFFFF"/>
                </a:solidFill>
              </a:rPr>
              <a:t>can view and modify </a:t>
            </a:r>
            <a:r>
              <a:rPr lang="en-US" sz="3200" dirty="0" smtClean="0">
                <a:solidFill>
                  <a:srgbClr val="FFFFFF"/>
                </a:solidFill>
              </a:rPr>
              <a:t>data</a:t>
            </a:r>
          </a:p>
          <a:p>
            <a:pPr marL="396875" lvl="0" indent="-396875" defTabSz="914363">
              <a:lnSpc>
                <a:spcPct val="90000"/>
              </a:lnSpc>
              <a:spcBef>
                <a:spcPct val="20000"/>
              </a:spcBef>
              <a:buBlip>
                <a:blip r:embed="rId2"/>
              </a:buBlip>
            </a:pPr>
            <a:r>
              <a:rPr lang="en-US" sz="3200" dirty="0">
                <a:solidFill>
                  <a:srgbClr val="FFFFFF"/>
                </a:solidFill>
              </a:rPr>
              <a:t>Customers can </a:t>
            </a:r>
            <a:r>
              <a:rPr lang="en-US" sz="3200" dirty="0" smtClean="0">
                <a:solidFill>
                  <a:srgbClr val="FFFFFF"/>
                </a:solidFill>
              </a:rPr>
              <a:t>register and log in</a:t>
            </a:r>
            <a:r>
              <a:rPr lang="en-US" sz="3200" dirty="0">
                <a:solidFill>
                  <a:srgbClr val="FFFFFF"/>
                </a:solidFill>
              </a:rPr>
              <a:t/>
            </a:r>
            <a:br>
              <a:rPr lang="en-US" sz="3200" dirty="0">
                <a:solidFill>
                  <a:srgbClr val="FFFFFF"/>
                </a:solidFill>
              </a:rPr>
            </a:br>
            <a:endParaRPr lang="en-US" dirty="0"/>
          </a:p>
        </p:txBody>
      </p:sp>
    </p:spTree>
    <p:extLst>
      <p:ext uri="{BB962C8B-B14F-4D97-AF65-F5344CB8AC3E}">
        <p14:creationId xmlns:p14="http://schemas.microsoft.com/office/powerpoint/2010/main" val="292666996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smtClean="0"/>
              <a:t>Oracle </a:t>
            </a:r>
            <a:r>
              <a:rPr lang="en-US" dirty="0"/>
              <a:t>Technology using </a:t>
            </a:r>
            <a:r>
              <a:rPr lang="en-US" dirty="0" smtClean="0"/>
              <a:t>Java</a:t>
            </a:r>
            <a:r>
              <a:rPr lang="en-US" dirty="0"/>
              <a:t/>
            </a:r>
            <a:br>
              <a:rPr lang="en-US" dirty="0"/>
            </a:br>
            <a:endParaRPr lang="en-US" dirty="0"/>
          </a:p>
        </p:txBody>
      </p:sp>
      <p:sp>
        <p:nvSpPr>
          <p:cNvPr id="4" name="Rectangle 3"/>
          <p:cNvSpPr/>
          <p:nvPr/>
        </p:nvSpPr>
        <p:spPr>
          <a:xfrm>
            <a:off x="381000" y="1511552"/>
            <a:ext cx="8077200" cy="4884414"/>
          </a:xfrm>
          <a:prstGeom prst="rect">
            <a:avLst/>
          </a:prstGeom>
        </p:spPr>
        <p:txBody>
          <a:bodyPr wrap="square">
            <a:spAutoFit/>
          </a:bodyPr>
          <a:lstStyle/>
          <a:p>
            <a:pPr marL="396875" lvl="0" indent="-396875" defTabSz="914363">
              <a:lnSpc>
                <a:spcPct val="90000"/>
              </a:lnSpc>
              <a:spcBef>
                <a:spcPct val="20000"/>
              </a:spcBef>
              <a:buBlip>
                <a:blip r:embed="rId2"/>
              </a:buBlip>
            </a:pP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Java Development Eclipse </a:t>
            </a:r>
            <a:r>
              <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Environment </a:t>
            </a:r>
            <a:endPar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marL="396875" lvl="0" indent="-396875" defTabSz="914363">
              <a:lnSpc>
                <a:spcPct val="90000"/>
              </a:lnSpc>
              <a:spcBef>
                <a:spcPct val="20000"/>
              </a:spcBef>
              <a:buBlip>
                <a:blip r:embed="rId2"/>
              </a:buBlip>
            </a:pP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Forms </a:t>
            </a:r>
            <a:r>
              <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Application. Console Application</a:t>
            </a: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t>
            </a:r>
          </a:p>
          <a:p>
            <a:pPr marL="396875" lvl="0" indent="-396875" defTabSz="914363">
              <a:lnSpc>
                <a:spcPct val="90000"/>
              </a:lnSpc>
              <a:spcBef>
                <a:spcPct val="20000"/>
              </a:spcBef>
              <a:buBlip>
                <a:blip r:embed="rId2"/>
              </a:buBlip>
            </a:pP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t>
            </a:r>
            <a:r>
              <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NET has </a:t>
            </a: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one </a:t>
            </a:r>
            <a:r>
              <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platform and many </a:t>
            </a: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languages</a:t>
            </a:r>
          </a:p>
          <a:p>
            <a:pPr marL="396875" lvl="0" indent="-396875" defTabSz="914363">
              <a:lnSpc>
                <a:spcPct val="90000"/>
              </a:lnSpc>
              <a:spcBef>
                <a:spcPct val="20000"/>
              </a:spcBef>
              <a:buBlip>
                <a:blip r:embed="rId2"/>
              </a:buBlip>
            </a:pP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Java has one language and many platforms</a:t>
            </a:r>
          </a:p>
          <a:p>
            <a:pPr marL="396875" lvl="0" indent="-396875" defTabSz="914363">
              <a:lnSpc>
                <a:spcPct val="90000"/>
              </a:lnSpc>
              <a:spcBef>
                <a:spcPct val="20000"/>
              </a:spcBef>
              <a:buBlip>
                <a:blip r:embed="rId2"/>
              </a:buBlip>
            </a:pP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Java</a:t>
            </a:r>
            <a:r>
              <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 </a:t>
            </a: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and JSP using Eclipse, NetBeans and </a:t>
            </a:r>
            <a:r>
              <a:rPr lang="en-US" sz="3600" spc="-150" dirty="0" err="1"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Intellij</a:t>
            </a: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 IDEA</a:t>
            </a:r>
          </a:p>
          <a:p>
            <a:pPr marL="396875" lvl="0" indent="-396875" defTabSz="914363">
              <a:lnSpc>
                <a:spcPct val="90000"/>
              </a:lnSpc>
              <a:spcBef>
                <a:spcPct val="20000"/>
              </a:spcBef>
              <a:buBlip>
                <a:blip r:embed="rId2"/>
              </a:buBlip>
            </a:pP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Java use </a:t>
            </a:r>
            <a:r>
              <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class library in reusable components</a:t>
            </a:r>
            <a:br>
              <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br>
            <a:r>
              <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
            </a:r>
            <a:br>
              <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br>
            <a:endParaRPr lang="en-US" dirty="0"/>
          </a:p>
        </p:txBody>
      </p:sp>
    </p:spTree>
    <p:extLst>
      <p:ext uri="{BB962C8B-B14F-4D97-AF65-F5344CB8AC3E}">
        <p14:creationId xmlns:p14="http://schemas.microsoft.com/office/powerpoint/2010/main" val="30912449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1329595"/>
          </a:xfrm>
        </p:spPr>
        <p:txBody>
          <a:bodyPr/>
          <a:lstStyle/>
          <a:p>
            <a:r>
              <a:rPr lang="en-US" dirty="0" smtClean="0"/>
              <a:t>Oracle </a:t>
            </a:r>
            <a:r>
              <a:rPr lang="en-US" dirty="0"/>
              <a:t>Technology using </a:t>
            </a:r>
            <a:r>
              <a:rPr lang="en-US" dirty="0" smtClean="0"/>
              <a:t>Java</a:t>
            </a:r>
            <a:r>
              <a:rPr lang="en-US" dirty="0"/>
              <a:t/>
            </a:r>
            <a:br>
              <a:rPr lang="en-US" dirty="0"/>
            </a:br>
            <a:endParaRPr lang="en-US" dirty="0"/>
          </a:p>
        </p:txBody>
      </p:sp>
      <p:sp>
        <p:nvSpPr>
          <p:cNvPr id="4" name="Rectangle 3"/>
          <p:cNvSpPr/>
          <p:nvPr/>
        </p:nvSpPr>
        <p:spPr>
          <a:xfrm>
            <a:off x="685800" y="2362200"/>
            <a:ext cx="7848600" cy="3450175"/>
          </a:xfrm>
          <a:prstGeom prst="rect">
            <a:avLst/>
          </a:prstGeom>
        </p:spPr>
        <p:txBody>
          <a:bodyPr wrap="square">
            <a:spAutoFit/>
          </a:bodyPr>
          <a:lstStyle/>
          <a:p>
            <a:pPr marL="396875" indent="-396875" defTabSz="914363">
              <a:lnSpc>
                <a:spcPct val="90000"/>
              </a:lnSpc>
              <a:spcBef>
                <a:spcPct val="20000"/>
              </a:spcBef>
              <a:buBlip>
                <a:blip r:embed="rId2"/>
              </a:buBlip>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Designer </a:t>
            </a: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 and </a:t>
            </a: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Palette</a:t>
            </a:r>
            <a:endPar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marL="396875" lvl="0" indent="-396875" defTabSz="914363">
              <a:lnSpc>
                <a:spcPct val="90000"/>
              </a:lnSpc>
              <a:spcBef>
                <a:spcPct val="20000"/>
              </a:spcBef>
              <a:buBlip>
                <a:blip r:embed="rId2"/>
              </a:buBlip>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Code Window </a:t>
            </a:r>
            <a:endPar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marL="396875" lvl="0" indent="-396875" defTabSz="914363">
              <a:lnSpc>
                <a:spcPct val="90000"/>
              </a:lnSpc>
              <a:spcBef>
                <a:spcPct val="20000"/>
              </a:spcBef>
              <a:buBlip>
                <a:blip r:embed="rId2"/>
              </a:buBlip>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Properties </a:t>
            </a: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Window</a:t>
            </a:r>
          </a:p>
          <a:p>
            <a:pPr marL="396875" lvl="0" indent="-396875" defTabSz="914363">
              <a:lnSpc>
                <a:spcPct val="90000"/>
              </a:lnSpc>
              <a:spcBef>
                <a:spcPct val="20000"/>
              </a:spcBef>
              <a:buBlip>
                <a:blip r:embed="rId2"/>
              </a:buBlip>
            </a:pP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Project/Package Explorer</a:t>
            </a:r>
          </a:p>
          <a:p>
            <a:pPr marL="396875" lvl="0" indent="-396875" defTabSz="914363">
              <a:lnSpc>
                <a:spcPct val="90000"/>
              </a:lnSpc>
              <a:spcBef>
                <a:spcPct val="20000"/>
              </a:spcBef>
              <a:buBlip>
                <a:blip r:embed="rId2"/>
              </a:buBlip>
            </a:pP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Database </a:t>
            </a: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Development and Connectivity</a:t>
            </a: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
            </a:r>
            <a:b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b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
            </a:r>
            <a:b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br>
            <a:endParaRPr lang="en-US" dirty="0"/>
          </a:p>
        </p:txBody>
      </p:sp>
      <p:sp>
        <p:nvSpPr>
          <p:cNvPr id="5" name="Rectangle 4"/>
          <p:cNvSpPr/>
          <p:nvPr/>
        </p:nvSpPr>
        <p:spPr>
          <a:xfrm>
            <a:off x="457200" y="1374137"/>
            <a:ext cx="4572000" cy="1107996"/>
          </a:xfrm>
          <a:prstGeom prst="rect">
            <a:avLst/>
          </a:prstGeom>
        </p:spPr>
        <p:txBody>
          <a:bodyPr>
            <a:spAutoFit/>
          </a:bodyPr>
          <a:lstStyle/>
          <a:p>
            <a:r>
              <a:rPr lang="en-US" sz="4800" spc="-150" dirty="0" smtClean="0">
                <a:ln w="3175">
                  <a:noFill/>
                </a:ln>
                <a:solidFill>
                  <a:srgbClr val="00B050"/>
                </a:solidFill>
                <a:effectLst>
                  <a:outerShdw blurRad="50800" dist="38100" dir="2700000" algn="tl" rotWithShape="0">
                    <a:prstClr val="black">
                      <a:alpha val="40000"/>
                    </a:prstClr>
                  </a:outerShdw>
                </a:effectLst>
                <a:cs typeface="Arial" charset="0"/>
              </a:rPr>
              <a:t>Eclipse Java EE</a:t>
            </a:r>
            <a:r>
              <a:rPr lang="en-US" sz="4800" spc="-150" dirty="0">
                <a:ln w="3175">
                  <a:noFill/>
                </a:ln>
                <a:solidFill>
                  <a:srgbClr val="00B050"/>
                </a:solidFill>
                <a:effectLst>
                  <a:outerShdw blurRad="50800" dist="38100" dir="2700000" algn="tl" rotWithShape="0">
                    <a:prstClr val="black">
                      <a:alpha val="40000"/>
                    </a:prstClr>
                  </a:outerShdw>
                </a:effectLst>
                <a:cs typeface="Arial" charset="0"/>
              </a:rPr>
              <a:t/>
            </a:r>
            <a:br>
              <a:rPr lang="en-US" sz="4800" spc="-150" dirty="0">
                <a:ln w="3175">
                  <a:noFill/>
                </a:ln>
                <a:solidFill>
                  <a:srgbClr val="00B050"/>
                </a:solidFill>
                <a:effectLst>
                  <a:outerShdw blurRad="50800" dist="38100" dir="2700000" algn="tl" rotWithShape="0">
                    <a:prstClr val="black">
                      <a:alpha val="40000"/>
                    </a:prstClr>
                  </a:outerShdw>
                </a:effectLst>
                <a:cs typeface="Arial" charset="0"/>
              </a:rPr>
            </a:br>
            <a:endParaRPr lang="en-US" dirty="0"/>
          </a:p>
        </p:txBody>
      </p:sp>
    </p:spTree>
    <p:extLst>
      <p:ext uri="{BB962C8B-B14F-4D97-AF65-F5344CB8AC3E}">
        <p14:creationId xmlns:p14="http://schemas.microsoft.com/office/powerpoint/2010/main" val="64433848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382000" cy="1329595"/>
          </a:xfrm>
        </p:spPr>
        <p:txBody>
          <a:bodyPr/>
          <a:lstStyle/>
          <a:p>
            <a:r>
              <a:rPr lang="en-US" dirty="0" smtClean="0"/>
              <a:t>Implementations- Object Oriented </a:t>
            </a:r>
            <a:br>
              <a:rPr lang="en-US" dirty="0" smtClean="0"/>
            </a:br>
            <a:r>
              <a:rPr lang="en-US" dirty="0" smtClean="0"/>
              <a:t>			Programming</a:t>
            </a:r>
            <a:endParaRPr lang="en-US" dirty="0"/>
          </a:p>
        </p:txBody>
      </p:sp>
      <p:sp>
        <p:nvSpPr>
          <p:cNvPr id="3" name="Rectangle 2"/>
          <p:cNvSpPr/>
          <p:nvPr/>
        </p:nvSpPr>
        <p:spPr>
          <a:xfrm>
            <a:off x="381000" y="1295400"/>
            <a:ext cx="8610600" cy="4385816"/>
          </a:xfrm>
          <a:prstGeom prst="rect">
            <a:avLst/>
          </a:prstGeom>
        </p:spPr>
        <p:txBody>
          <a:bodyPr wrap="square">
            <a:spAutoFit/>
          </a:bodyPr>
          <a:lstStyle/>
          <a:p>
            <a:pPr marL="396875" lvl="0" indent="-396875" defTabSz="914363">
              <a:lnSpc>
                <a:spcPct val="90000"/>
              </a:lnSpc>
              <a:spcBef>
                <a:spcPct val="20000"/>
              </a:spcBef>
              <a:buBlip>
                <a:blip r:embed="rId2"/>
              </a:buBlip>
            </a:pPr>
            <a:endPar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marL="396875" lvl="0" indent="-396875" defTabSz="914363">
              <a:lnSpc>
                <a:spcPct val="90000"/>
              </a:lnSpc>
              <a:spcBef>
                <a:spcPct val="20000"/>
              </a:spcBef>
              <a:buBlip>
                <a:blip r:embed="rId2"/>
              </a:buBlip>
            </a:pP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Classes, Interfaces, Abstract</a:t>
            </a:r>
          </a:p>
          <a:p>
            <a:pPr marL="396875" lvl="0" indent="-396875" defTabSz="914363">
              <a:lnSpc>
                <a:spcPct val="90000"/>
              </a:lnSpc>
              <a:spcBef>
                <a:spcPct val="20000"/>
              </a:spcBef>
              <a:buBlip>
                <a:blip r:embed="rId2"/>
              </a:buBlip>
            </a:pP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Encapsulation, Inheritance </a:t>
            </a:r>
            <a:r>
              <a:rPr lang="en-US" sz="3600" spc="-15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and Polymorphism</a:t>
            </a:r>
            <a:endPar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marL="396875" lvl="0" indent="-396875" defTabSz="914363">
              <a:lnSpc>
                <a:spcPct val="90000"/>
              </a:lnSpc>
              <a:spcBef>
                <a:spcPct val="20000"/>
              </a:spcBef>
              <a:buBlip>
                <a:blip r:embed="rId2"/>
              </a:buBlip>
            </a:pP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Junit Testing</a:t>
            </a:r>
          </a:p>
          <a:p>
            <a:pPr marL="396875" lvl="0" indent="-396875" defTabSz="914363">
              <a:lnSpc>
                <a:spcPct val="90000"/>
              </a:lnSpc>
              <a:spcBef>
                <a:spcPct val="20000"/>
              </a:spcBef>
              <a:buBlip>
                <a:blip r:embed="rId2"/>
              </a:buBlip>
            </a:pP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Model View Controller</a:t>
            </a:r>
          </a:p>
          <a:p>
            <a:pPr lvl="0" defTabSz="914363">
              <a:lnSpc>
                <a:spcPct val="90000"/>
              </a:lnSpc>
              <a:spcBef>
                <a:spcPct val="20000"/>
              </a:spcBef>
            </a:pPr>
            <a:r>
              <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
            </a:r>
            <a:br>
              <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br>
            <a:r>
              <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
            </a:r>
            <a:br>
              <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br>
            <a:endParaRPr lang="en-US" dirty="0"/>
          </a:p>
        </p:txBody>
      </p:sp>
    </p:spTree>
    <p:extLst>
      <p:ext uri="{BB962C8B-B14F-4D97-AF65-F5344CB8AC3E}">
        <p14:creationId xmlns:p14="http://schemas.microsoft.com/office/powerpoint/2010/main" val="301432196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VIEW</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968" y="894985"/>
            <a:ext cx="6027942" cy="454953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6574" y="2514600"/>
            <a:ext cx="5837426" cy="3856054"/>
          </a:xfrm>
          <a:prstGeom prst="rect">
            <a:avLst/>
          </a:prstGeom>
        </p:spPr>
      </p:pic>
    </p:spTree>
    <p:extLst>
      <p:ext uri="{BB962C8B-B14F-4D97-AF65-F5344CB8AC3E}">
        <p14:creationId xmlns:p14="http://schemas.microsoft.com/office/powerpoint/2010/main" val="2764983707"/>
      </p:ext>
    </p:extLst>
  </p:cSld>
  <p:clrMapOvr>
    <a:masterClrMapping/>
  </p:clrMapOvr>
  <p:transition>
    <p:fade/>
  </p:transition>
</p:sld>
</file>

<file path=ppt/theme/theme1.xml><?xml version="1.0" encoding="utf-8"?>
<a:theme xmlns:a="http://schemas.openxmlformats.org/drawingml/2006/main" name="Blue Segoe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E64B3FB-D41B-43EA-9BB3-E80B28B33B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rays design)</Template>
  <TotalTime>802</TotalTime>
  <Words>649</Words>
  <Application>Microsoft Office PowerPoint</Application>
  <PresentationFormat>On-screen Show (4:3)</PresentationFormat>
  <Paragraphs>95</Paragraphs>
  <Slides>18</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SimSun</vt:lpstr>
      <vt:lpstr>Arial</vt:lpstr>
      <vt:lpstr>Berlin Sans FB</vt:lpstr>
      <vt:lpstr>Calibri</vt:lpstr>
      <vt:lpstr>Courier New</vt:lpstr>
      <vt:lpstr>Wingdings</vt:lpstr>
      <vt:lpstr>幼圆</vt:lpstr>
      <vt:lpstr>Blue Segoe 4-3 template-template_April-17-2007</vt:lpstr>
      <vt:lpstr>White with Courier font for code slides</vt:lpstr>
      <vt:lpstr>Intricate Developers  APPLICATIONS DEVELOPMENT- TRAVEL EXPERTS</vt:lpstr>
      <vt:lpstr> Aims and Objectives</vt:lpstr>
      <vt:lpstr> Scope</vt:lpstr>
      <vt:lpstr>Our Focus</vt:lpstr>
      <vt:lpstr>Applications Development</vt:lpstr>
      <vt:lpstr>Oracle Technology using Java </vt:lpstr>
      <vt:lpstr>Oracle Technology using Java </vt:lpstr>
      <vt:lpstr>Implementations- Object Oriented     Programming</vt:lpstr>
      <vt:lpstr>        VIEW</vt:lpstr>
      <vt:lpstr>Agents Form</vt:lpstr>
      <vt:lpstr>Java and Eclipse – Package Manager</vt:lpstr>
      <vt:lpstr>Supplier and Product Records</vt:lpstr>
      <vt:lpstr>PowerPoint Presentation</vt:lpstr>
      <vt:lpstr>Travel Experts- Website</vt:lpstr>
      <vt:lpstr>Travel Experts Website</vt:lpstr>
      <vt:lpstr>PowerPoint Presentation</vt:lpstr>
      <vt:lpstr>Conclusions</vt:lpstr>
      <vt:lpstr>      Thank you so much!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Precision Developers</dc:title>
  <dc:creator>Kaseem Farayola</dc:creator>
  <cp:keywords/>
  <cp:lastModifiedBy>Kaseem Farayola</cp:lastModifiedBy>
  <cp:revision>52</cp:revision>
  <dcterms:created xsi:type="dcterms:W3CDTF">2015-02-04T02:05:11Z</dcterms:created>
  <dcterms:modified xsi:type="dcterms:W3CDTF">2015-04-17T14:33:46Z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TC102867099990</vt:lpwstr>
  </property>
</Properties>
</file>