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713" r:id="rId2"/>
    <p:sldMasterId id="2147483728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venir Next LT Pro Light"/>
              </a:rPr>
              <a:t>Click to move the slide</a:t>
            </a: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261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62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3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0BB67AE-FAF5-47A9-BD84-3F75081239AC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F5C8A0-6BE7-4365-B8F6-C9C9846C1EA8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2552F7-5BD9-4743-83FF-7D7C93C5A025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0E5B3F-9204-43E0-BEAE-F207D4732F76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E7ED7E4-C73D-4E49-AC6A-3A22CDCD32A3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D1BA16-1ADD-48BD-9617-79AE0D79AB8F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A2EDA21-8A36-4705-B809-7078C2172971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2934FB9-F86B-4D6C-82A4-CF9BF3FCE1A3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DBB9E5-46FA-4BB5-9F4E-5757F5084C1D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4E9193-B148-4E34-98CD-C9843B412E59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14387D-D246-4143-AAA4-98D3947D98BC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197042-3638-44E0-8AB2-508190AF69F1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481D2D-EA9E-4405-B306-8282FA6EFFF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41320" y="4105800"/>
            <a:ext cx="255240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841320" y="5185080"/>
            <a:ext cx="255240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6A85DE-B335-4625-8ECF-C5BED7FE425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41320" y="410580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2149200" y="410580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841320" y="518508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2149200" y="518508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5D15855-A689-4DF1-844D-A1AED73C1639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841320" y="4105800"/>
            <a:ext cx="82152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5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1704240" y="4105800"/>
            <a:ext cx="82152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5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2567160" y="4105800"/>
            <a:ext cx="82152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5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841320" y="5185080"/>
            <a:ext cx="82152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5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1704240" y="5185080"/>
            <a:ext cx="82152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5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2567160" y="5185080"/>
            <a:ext cx="82152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5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337724-DCEA-43BE-B6D3-CE849E0D9C0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2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372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11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0544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440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8824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152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841320" y="4105800"/>
            <a:ext cx="2552400" cy="20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60260E-34E1-48C8-8451-7522F7250BD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634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5202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5177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5012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2530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954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4285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1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13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841320" y="4105800"/>
            <a:ext cx="2552400" cy="20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A6F1EE9-2553-4722-A0F3-B168567B668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80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4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27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38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391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11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4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75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78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41320" y="4105800"/>
            <a:ext cx="1245240" cy="20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2149200" y="4105800"/>
            <a:ext cx="1245240" cy="20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CB1D69-22BC-43AD-9867-39D04F06B82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3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0A74D7D-FAD7-4385-AFAD-E21D29837EF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841320" y="2606040"/>
            <a:ext cx="392400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EBA1F6-F465-4B13-904B-201F77D68AE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41320" y="410580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2149200" y="4105800"/>
            <a:ext cx="1245240" cy="20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841320" y="518508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64E1E8-87E7-4F7C-B93D-DDADB9C9B54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41320" y="4105800"/>
            <a:ext cx="1245240" cy="20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2149200" y="410580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2149200" y="518508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BF3E2A7-450E-4B27-9152-94EF56E37B1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41320" y="410580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2149200" y="4105800"/>
            <a:ext cx="124524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3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841320" y="5185080"/>
            <a:ext cx="2552400" cy="98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38D9740-3CBF-4F34-BDE7-0F03763BCF4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s-ES" sz="3600" b="0" strike="noStrike" cap="all" spc="29">
                <a:solidFill>
                  <a:srgbClr val="404040"/>
                </a:solidFill>
                <a:latin typeface="Century Gothic"/>
              </a:rPr>
              <a:t>HAGA CLIC PARA EDITAR EL ESTILO DEL TÍTULO DEL PATRÓN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841320" y="4105800"/>
            <a:ext cx="2552400" cy="206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lstStyle/>
          <a:p>
            <a:pPr indent="0">
              <a:lnSpc>
                <a:spcPts val="22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rgbClr val="404040"/>
                </a:solidFill>
                <a:latin typeface="Avenir Next LT Pro Light"/>
              </a:rPr>
              <a:t>Haga clic para modificar los estilos de texto del patrón</a:t>
            </a:r>
          </a:p>
          <a:p>
            <a:pPr marL="457200" indent="0">
              <a:lnSpc>
                <a:spcPts val="22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rgbClr val="404040"/>
                </a:solidFill>
                <a:latin typeface="Avenir Next LT Pro Light"/>
              </a:rPr>
              <a:t>Segundo nivel</a:t>
            </a:r>
          </a:p>
          <a:p>
            <a:pPr marL="914400" indent="0">
              <a:lnSpc>
                <a:spcPts val="22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rgbClr val="404040"/>
                </a:solidFill>
                <a:latin typeface="Avenir Next LT Pro Light"/>
              </a:rPr>
              <a:t>Tercer nivel</a:t>
            </a:r>
          </a:p>
          <a:p>
            <a:pPr marL="1371600" indent="0">
              <a:lnSpc>
                <a:spcPts val="22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rgbClr val="404040"/>
                </a:solidFill>
                <a:latin typeface="Avenir Next LT Pro Light"/>
              </a:rPr>
              <a:t>Cuarto nivel</a:t>
            </a:r>
          </a:p>
          <a:p>
            <a:pPr marL="1828800" indent="0">
              <a:lnSpc>
                <a:spcPts val="22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rgbClr val="404040"/>
                </a:solidFill>
                <a:latin typeface="Avenir Next LT Pro Light"/>
              </a:rPr>
              <a:t>Quinto nivel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dt" idx="10"/>
          </p:nvPr>
        </p:nvSpPr>
        <p:spPr>
          <a:xfrm>
            <a:off x="841320" y="6356520"/>
            <a:ext cx="1828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s-ES" sz="1200" b="0" strike="noStrike" spc="-1">
                <a:solidFill>
                  <a:srgbClr val="808080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ftr" idx="11"/>
          </p:nvPr>
        </p:nvSpPr>
        <p:spPr>
          <a:xfrm>
            <a:off x="31572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808080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3000" y="0"/>
            <a:ext cx="6098760" cy="68576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Avenir Next LT Pro Light"/>
              </a:rPr>
              <a:t>Haga clic en el icono para agregar una imagen</a:t>
            </a:r>
            <a:endParaRPr lang="es-ES" sz="1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808080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F6304A-7EA6-472B-88E0-E18BC02D3A87}" type="slidenum"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13" name="Parte superior derecha"/>
          <p:cNvGrpSpPr/>
          <p:nvPr/>
        </p:nvGrpSpPr>
        <p:grpSpPr>
          <a:xfrm>
            <a:off x="10800" y="360"/>
            <a:ext cx="2768040" cy="4485600"/>
            <a:chOff x="10800" y="360"/>
            <a:chExt cx="2768040" cy="4485600"/>
          </a:xfrm>
        </p:grpSpPr>
        <p:sp>
          <p:nvSpPr>
            <p:cNvPr id="214" name="Forma libre: Forma 9"/>
            <p:cNvSpPr/>
            <p:nvPr/>
          </p:nvSpPr>
          <p:spPr>
            <a:xfrm rot="10800000">
              <a:off x="869760" y="0"/>
              <a:ext cx="1669320" cy="799920"/>
            </a:xfrm>
            <a:custGeom>
              <a:avLst/>
              <a:gdLst>
                <a:gd name="textAreaLeft" fmla="*/ 0 w 1669320"/>
                <a:gd name="textAreaRight" fmla="*/ 1669680 w 1669320"/>
                <a:gd name="textAreaTop" fmla="*/ 0 h 799920"/>
                <a:gd name="textAreaBottom" fmla="*/ 800280 h 799920"/>
              </a:gdLst>
              <a:ahLst/>
              <a:cxnLst/>
              <a:rect l="textAreaLeft" t="textAreaTop" r="textAreaRight" b="textAreaBottom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s-ES" sz="1800" b="0" strike="noStrike" spc="-1">
                <a:solidFill>
                  <a:srgbClr val="595959"/>
                </a:solidFill>
                <a:latin typeface="AvenirNext LT Pro Medium"/>
              </a:endParaRPr>
            </a:p>
          </p:txBody>
        </p:sp>
        <p:sp>
          <p:nvSpPr>
            <p:cNvPr id="215" name="Forma libre: Forma 10"/>
            <p:cNvSpPr/>
            <p:nvPr/>
          </p:nvSpPr>
          <p:spPr>
            <a:xfrm>
              <a:off x="21600" y="24480"/>
              <a:ext cx="2757240" cy="446148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4461480"/>
                <a:gd name="textAreaBottom" fmla="*/ 4461840 h 4461480"/>
              </a:gdLst>
              <a:ahLst/>
              <a:cxn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1A6A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16" name="Forma libre: Forma 11"/>
            <p:cNvSpPr/>
            <p:nvPr/>
          </p:nvSpPr>
          <p:spPr>
            <a:xfrm>
              <a:off x="10800" y="24480"/>
              <a:ext cx="2490840" cy="4118040"/>
            </a:xfrm>
            <a:custGeom>
              <a:avLst/>
              <a:gdLst>
                <a:gd name="textAreaLeft" fmla="*/ 0 w 2490840"/>
                <a:gd name="textAreaRight" fmla="*/ 2491200 w 2490840"/>
                <a:gd name="textAreaTop" fmla="*/ 0 h 4118040"/>
                <a:gd name="textAreaBottom" fmla="*/ 4118400 h 4118040"/>
              </a:gdLst>
              <a:ahLst/>
              <a:cxn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1A6A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17" name="Forma libre: Forma 12"/>
            <p:cNvSpPr/>
            <p:nvPr/>
          </p:nvSpPr>
          <p:spPr>
            <a:xfrm>
              <a:off x="28800" y="24480"/>
              <a:ext cx="1971360" cy="3665880"/>
            </a:xfrm>
            <a:custGeom>
              <a:avLst/>
              <a:gdLst>
                <a:gd name="textAreaLeft" fmla="*/ 0 w 1971360"/>
                <a:gd name="textAreaRight" fmla="*/ 1971720 w 1971360"/>
                <a:gd name="textAreaTop" fmla="*/ 0 h 3665880"/>
                <a:gd name="textAreaBottom" fmla="*/ 3666240 h 3665880"/>
              </a:gdLst>
              <a:ahLst/>
              <a:cxn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1A6A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18" name="Forma libre: Forma 13"/>
            <p:cNvSpPr/>
            <p:nvPr/>
          </p:nvSpPr>
          <p:spPr>
            <a:xfrm>
              <a:off x="10800" y="24480"/>
              <a:ext cx="1722600" cy="3542400"/>
            </a:xfrm>
            <a:custGeom>
              <a:avLst/>
              <a:gdLst>
                <a:gd name="textAreaLeft" fmla="*/ 0 w 1722600"/>
                <a:gd name="textAreaRight" fmla="*/ 1722960 w 1722600"/>
                <a:gd name="textAreaTop" fmla="*/ 0 h 3542400"/>
                <a:gd name="textAreaBottom" fmla="*/ 3542760 h 3542400"/>
              </a:gdLst>
              <a:ahLst/>
              <a:cxn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1A6A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19" name="Forma libre: Forma 14"/>
            <p:cNvSpPr/>
            <p:nvPr/>
          </p:nvSpPr>
          <p:spPr>
            <a:xfrm>
              <a:off x="20880" y="732600"/>
              <a:ext cx="622080" cy="2552040"/>
            </a:xfrm>
            <a:custGeom>
              <a:avLst/>
              <a:gdLst>
                <a:gd name="textAreaLeft" fmla="*/ 0 w 622080"/>
                <a:gd name="textAreaRight" fmla="*/ 622440 w 622080"/>
                <a:gd name="textAreaTop" fmla="*/ 0 h 2552040"/>
                <a:gd name="textAreaBottom" fmla="*/ 2552400 h 2552040"/>
              </a:gdLst>
              <a:ahLst/>
              <a:cxn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1A6A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20" name="Forma libre: Forma 15"/>
            <p:cNvSpPr/>
            <p:nvPr/>
          </p:nvSpPr>
          <p:spPr>
            <a:xfrm>
              <a:off x="10800" y="904680"/>
              <a:ext cx="499320" cy="2263680"/>
            </a:xfrm>
            <a:custGeom>
              <a:avLst/>
              <a:gdLst>
                <a:gd name="textAreaLeft" fmla="*/ 0 w 499320"/>
                <a:gd name="textAreaRight" fmla="*/ 499680 w 499320"/>
                <a:gd name="textAreaTop" fmla="*/ 0 h 2263680"/>
                <a:gd name="textAreaBottom" fmla="*/ 2264040 h 2263680"/>
              </a:gdLst>
              <a:ahLst/>
              <a:cxn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1A6A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21" name="Forma libre: Forma 16"/>
            <p:cNvSpPr/>
            <p:nvPr/>
          </p:nvSpPr>
          <p:spPr>
            <a:xfrm>
              <a:off x="26280" y="1184400"/>
              <a:ext cx="325440" cy="1789920"/>
            </a:xfrm>
            <a:custGeom>
              <a:avLst/>
              <a:gdLst>
                <a:gd name="textAreaLeft" fmla="*/ 0 w 325440"/>
                <a:gd name="textAreaRight" fmla="*/ 325800 w 325440"/>
                <a:gd name="textAreaTop" fmla="*/ 0 h 1789920"/>
                <a:gd name="textAreaBottom" fmla="*/ 1790280 h 1789920"/>
              </a:gdLst>
              <a:ahLst/>
              <a:cxn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1A6A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s-E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33076EA-F909-4994-A252-3F7CE4E30A9B}" type="slidenum">
              <a:rPr lang="es-ES" sz="1200" b="0" strike="noStrike" spc="-1" smtClean="0">
                <a:solidFill>
                  <a:srgbClr val="808080"/>
                </a:solidFill>
                <a:latin typeface="Avenir Next LT Pro Light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461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3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list/cs.AI/rec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65" name="Group 17"/>
          <p:cNvGrpSpPr/>
          <p:nvPr/>
        </p:nvGrpSpPr>
        <p:grpSpPr>
          <a:xfrm>
            <a:off x="0" y="0"/>
            <a:ext cx="4723920" cy="6857640"/>
            <a:chOff x="0" y="0"/>
            <a:chExt cx="4723920" cy="6857640"/>
          </a:xfrm>
        </p:grpSpPr>
        <p:sp>
          <p:nvSpPr>
            <p:cNvPr id="266" name="Rectangle 18"/>
            <p:cNvSpPr/>
            <p:nvPr/>
          </p:nvSpPr>
          <p:spPr>
            <a:xfrm>
              <a:off x="0" y="0"/>
              <a:ext cx="4723920" cy="685764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67" name="Rectangle 19"/>
            <p:cNvSpPr/>
            <p:nvPr/>
          </p:nvSpPr>
          <p:spPr>
            <a:xfrm>
              <a:off x="0" y="0"/>
              <a:ext cx="4723920" cy="685764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68" name="Freeform: Shape 21"/>
          <p:cNvSpPr/>
          <p:nvPr/>
        </p:nvSpPr>
        <p:spPr>
          <a:xfrm>
            <a:off x="0" y="0"/>
            <a:ext cx="4723920" cy="6857640"/>
          </a:xfrm>
          <a:custGeom>
            <a:avLst/>
            <a:gdLst>
              <a:gd name="textAreaLeft" fmla="*/ 0 w 4723920"/>
              <a:gd name="textAreaRight" fmla="*/ 4724280 w 4723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9" name="Rectangle 23"/>
          <p:cNvSpPr/>
          <p:nvPr/>
        </p:nvSpPr>
        <p:spPr>
          <a:xfrm>
            <a:off x="6095880" y="990720"/>
            <a:ext cx="6095520" cy="4876560"/>
          </a:xfrm>
          <a:prstGeom prst="rect">
            <a:avLst/>
          </a:prstGeom>
          <a:ln>
            <a:noFill/>
          </a:ln>
          <a:effectLst>
            <a:outerShdw blurRad="31752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200" b="0" strike="noStrike" spc="-1">
                <a:solidFill>
                  <a:srgbClr val="437D98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200" b="0" strike="noStrike" spc="-1">
                <a:solidFill>
                  <a:srgbClr val="437D98"/>
                </a:solidFill>
                <a:latin typeface="Calibri"/>
              </a:rPr>
              <a:t>20XX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000000">
                    <a:alpha val="70000"/>
                  </a:srgbClr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900" b="0" strike="noStrike" spc="-1">
                <a:solidFill>
                  <a:srgbClr val="000000">
                    <a:alpha val="70000"/>
                  </a:srgbClr>
                </a:solidFill>
                <a:latin typeface="Calibri"/>
              </a:rPr>
              <a:t>Título de la presentación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000000">
                    <a:alpha val="70000"/>
                  </a:srgbClr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3738280E-CA62-499F-9B06-34EA82DFA54C}" type="slidenum">
              <a:rPr lang="en-US" sz="1000" b="0" strike="noStrike" spc="-1">
                <a:solidFill>
                  <a:srgbClr val="000000">
                    <a:alpha val="70000"/>
                  </a:srgbClr>
                </a:solidFill>
                <a:latin typeface="Calibri"/>
              </a:rPr>
              <a:t>1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 idx="4294967295"/>
          </p:nvPr>
        </p:nvSpPr>
        <p:spPr>
          <a:xfrm>
            <a:off x="7239000" y="1676400"/>
            <a:ext cx="4953000" cy="121602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000" b="0" strike="noStrike" cap="all" spc="18">
                <a:solidFill>
                  <a:srgbClr val="404040"/>
                </a:solidFill>
                <a:latin typeface="Avenir Next LT Pro Light"/>
                <a:ea typeface="Avenir Next LT Pro Light"/>
              </a:rPr>
              <a:t>Advanced data analysis on research publications</a:t>
            </a:r>
            <a:endParaRPr lang="es-ES" sz="40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idx="4294967295"/>
          </p:nvPr>
        </p:nvSpPr>
        <p:spPr>
          <a:xfrm>
            <a:off x="7239000" y="3814763"/>
            <a:ext cx="4953000" cy="1752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>
                    <a:alpha val="55000"/>
                  </a:srgbClr>
                </a:solidFill>
                <a:latin typeface="Avenir Next LT Pro Light"/>
              </a:rPr>
              <a:t>Gonzalo Romeral, Alonso García, Shengxing Lu, Santiago Sueiras</a:t>
            </a:r>
            <a:endParaRPr lang="es-ES" sz="1800" b="0" strike="noStrike" spc="-1">
              <a:solidFill>
                <a:srgbClr val="404040"/>
              </a:solidFill>
              <a:latin typeface="Avenir Next LT Pro Light"/>
            </a:endParaRPr>
          </a:p>
        </p:txBody>
      </p:sp>
      <p:sp>
        <p:nvSpPr>
          <p:cNvPr id="274" name="Rectangle 25"/>
          <p:cNvSpPr/>
          <p:nvPr/>
        </p:nvSpPr>
        <p:spPr>
          <a:xfrm>
            <a:off x="457200" y="457200"/>
            <a:ext cx="5638320" cy="5943240"/>
          </a:xfrm>
          <a:prstGeom prst="rect">
            <a:avLst/>
          </a:prstGeom>
          <a:ln>
            <a:noFill/>
          </a:ln>
          <a:effectLst>
            <a:outerShdw blurRad="31752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75" name="Imagen 11" descr="Texto&#10;&#10;Descripción generada automáticamente"/>
          <p:cNvPicPr/>
          <p:nvPr/>
        </p:nvPicPr>
        <p:blipFill>
          <a:blip r:embed="rId2"/>
          <a:srcRect l="25778" r="25778"/>
          <a:stretch/>
        </p:blipFill>
        <p:spPr>
          <a:xfrm>
            <a:off x="914400" y="990720"/>
            <a:ext cx="4723920" cy="487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350" name="Freeform: Shape 12"/>
          <p:cNvSpPr/>
          <p:nvPr/>
        </p:nvSpPr>
        <p:spPr>
          <a:xfrm>
            <a:off x="0" y="0"/>
            <a:ext cx="11269080" cy="2008440"/>
          </a:xfrm>
          <a:custGeom>
            <a:avLst/>
            <a:gdLst>
              <a:gd name="textAreaLeft" fmla="*/ 0 w 11269080"/>
              <a:gd name="textAreaRight" fmla="*/ 11269440 w 11269080"/>
              <a:gd name="textAreaTop" fmla="*/ 0 h 2008440"/>
              <a:gd name="textAreaBottom" fmla="*/ 2008800 h 2008440"/>
            </a:gdLst>
            <a:ahLst/>
            <a:cxnLst/>
            <a:rect l="textAreaLeft" t="textAreaTop" r="textAreaRight" b="textAreaBottom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E7E6E6"/>
              </a:solidFill>
              <a:latin typeface="Avenir Next LT Pro Light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2023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Save Our Seas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CC425DA2-DA92-44DD-A54A-9184209FE166}" type="slidenum"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10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PlaceHolder 1"/>
          <p:cNvSpPr>
            <a:spLocks noGrp="1"/>
          </p:cNvSpPr>
          <p:nvPr>
            <p:ph type="title" idx="4294967295"/>
          </p:nvPr>
        </p:nvSpPr>
        <p:spPr>
          <a:xfrm>
            <a:off x="0" y="509588"/>
            <a:ext cx="7648575" cy="7429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cap="all" spc="29">
                <a:solidFill>
                  <a:srgbClr val="000000"/>
                </a:solidFill>
                <a:latin typeface="Century Gothic"/>
              </a:rPr>
              <a:t>BEST PRACTICES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53" name="Freeform: Shape 14"/>
          <p:cNvSpPr/>
          <p:nvPr/>
        </p:nvSpPr>
        <p:spPr>
          <a:xfrm>
            <a:off x="5307120" y="6278040"/>
            <a:ext cx="6884640" cy="579600"/>
          </a:xfrm>
          <a:custGeom>
            <a:avLst/>
            <a:gdLst>
              <a:gd name="textAreaLeft" fmla="*/ 0 w 6884640"/>
              <a:gd name="textAreaRight" fmla="*/ 6885000 w 6884640"/>
              <a:gd name="textAreaTop" fmla="*/ 0 h 579600"/>
              <a:gd name="textAreaBottom" fmla="*/ 579960 h 579600"/>
            </a:gdLst>
            <a:ahLst/>
            <a:cxnLst/>
            <a:rect l="textAreaLeft" t="textAreaTop" r="textAreaRight" b="textAreaBottom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pic>
        <p:nvPicPr>
          <p:cNvPr id="356" name="Picture 2" descr="docker-tutorial/README.md at master · joseluisgs/docker-tutorial · GitHub"/>
          <p:cNvPicPr/>
          <p:nvPr/>
        </p:nvPicPr>
        <p:blipFill>
          <a:blip r:embed="rId3"/>
          <a:stretch/>
        </p:blipFill>
        <p:spPr>
          <a:xfrm>
            <a:off x="-19440" y="2871360"/>
            <a:ext cx="5326200" cy="1804320"/>
          </a:xfrm>
          <a:prstGeom prst="rect">
            <a:avLst/>
          </a:prstGeom>
          <a:ln w="0">
            <a:noFill/>
          </a:ln>
        </p:spPr>
      </p:pic>
      <p:pic>
        <p:nvPicPr>
          <p:cNvPr id="357" name="Imagen 5"/>
          <p:cNvPicPr/>
          <p:nvPr/>
        </p:nvPicPr>
        <p:blipFill>
          <a:blip r:embed="rId4"/>
          <a:stretch/>
        </p:blipFill>
        <p:spPr>
          <a:xfrm>
            <a:off x="5415840" y="2301840"/>
            <a:ext cx="6542640" cy="2616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359" name="Freeform: Shape 12"/>
          <p:cNvSpPr/>
          <p:nvPr/>
        </p:nvSpPr>
        <p:spPr>
          <a:xfrm>
            <a:off x="0" y="0"/>
            <a:ext cx="11269080" cy="2008440"/>
          </a:xfrm>
          <a:custGeom>
            <a:avLst/>
            <a:gdLst>
              <a:gd name="textAreaLeft" fmla="*/ 0 w 11269080"/>
              <a:gd name="textAreaRight" fmla="*/ 11269440 w 11269080"/>
              <a:gd name="textAreaTop" fmla="*/ 0 h 2008440"/>
              <a:gd name="textAreaBottom" fmla="*/ 2008800 h 2008440"/>
            </a:gdLst>
            <a:ahLst/>
            <a:cxnLst/>
            <a:rect l="textAreaLeft" t="textAreaTop" r="textAreaRight" b="textAreaBottom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E7E6E6"/>
              </a:solidFill>
              <a:latin typeface="Avenir Next LT Pro Light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2023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Save Our Seas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2C6F46CB-F014-4159-A09B-30EC66DECBA6}" type="slidenum"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11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Freeform: Shape 14"/>
          <p:cNvSpPr/>
          <p:nvPr/>
        </p:nvSpPr>
        <p:spPr>
          <a:xfrm>
            <a:off x="5307120" y="6278040"/>
            <a:ext cx="6884640" cy="579600"/>
          </a:xfrm>
          <a:custGeom>
            <a:avLst/>
            <a:gdLst>
              <a:gd name="textAreaLeft" fmla="*/ 0 w 6884640"/>
              <a:gd name="textAreaRight" fmla="*/ 6885000 w 6884640"/>
              <a:gd name="textAreaTop" fmla="*/ 0 h 579600"/>
              <a:gd name="textAreaBottom" fmla="*/ 579960 h 579600"/>
            </a:gdLst>
            <a:ahLst/>
            <a:cxnLst/>
            <a:rect l="textAreaLeft" t="textAreaTop" r="textAreaRight" b="textAreaBottom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pic>
        <p:nvPicPr>
          <p:cNvPr id="365" name="Imagen 6"/>
          <p:cNvPicPr/>
          <p:nvPr/>
        </p:nvPicPr>
        <p:blipFill>
          <a:blip r:embed="rId3"/>
          <a:stretch/>
        </p:blipFill>
        <p:spPr>
          <a:xfrm>
            <a:off x="0" y="-37080"/>
            <a:ext cx="12191760" cy="744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841320" y="2606040"/>
            <a:ext cx="392400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s-ES" sz="3600" b="0" strike="noStrike" cap="all" spc="29">
                <a:solidFill>
                  <a:srgbClr val="404040"/>
                </a:solidFill>
                <a:latin typeface="Century Gothic"/>
              </a:rPr>
              <a:t>THANK YOU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dt" idx="41"/>
          </p:nvPr>
        </p:nvSpPr>
        <p:spPr>
          <a:xfrm>
            <a:off x="841320" y="6356520"/>
            <a:ext cx="1828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s-ES" sz="1200" b="0" strike="noStrike" spc="-1">
                <a:solidFill>
                  <a:srgbClr val="808080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ftr" idx="42"/>
          </p:nvPr>
        </p:nvSpPr>
        <p:spPr>
          <a:xfrm>
            <a:off x="31572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808080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Save Our Seas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69" name="Marcador de posición de imagen 15" descr="fotografía de un banco de medusas&#10;"/>
          <p:cNvPicPr/>
          <p:nvPr/>
        </p:nvPicPr>
        <p:blipFill>
          <a:blip r:embed="rId3"/>
          <a:stretch/>
        </p:blipFill>
        <p:spPr>
          <a:xfrm>
            <a:off x="6093000" y="0"/>
            <a:ext cx="6098760" cy="6857640"/>
          </a:xfrm>
          <a:prstGeom prst="rect">
            <a:avLst/>
          </a:prstGeom>
          <a:ln w="0">
            <a:noFill/>
          </a:ln>
        </p:spPr>
      </p:pic>
      <p:sp>
        <p:nvSpPr>
          <p:cNvPr id="370" name="PlaceHolder 4"/>
          <p:cNvSpPr>
            <a:spLocks noGrp="1"/>
          </p:cNvSpPr>
          <p:nvPr>
            <p:ph type="sldNum" idx="4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808080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C527CB-9F18-48FA-B334-B3BF619AF74D}" type="slidenum">
              <a:rPr lang="es-ES" sz="1200" b="0" strike="noStrike" spc="-1">
                <a:solidFill>
                  <a:srgbClr val="808080"/>
                </a:solidFill>
                <a:latin typeface="Avenir Next LT Pro Light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chemeClr val="lt1"/>
              </a:solidFill>
              <a:highlight>
                <a:srgbClr val="FFFF00"/>
              </a:highlight>
              <a:latin typeface="Avenir Next LT Pro Light"/>
            </a:endParaRPr>
          </a:p>
        </p:txBody>
      </p:sp>
      <p:sp>
        <p:nvSpPr>
          <p:cNvPr id="278" name="Título 1"/>
          <p:cNvSpPr/>
          <p:nvPr/>
        </p:nvSpPr>
        <p:spPr>
          <a:xfrm>
            <a:off x="627840" y="505080"/>
            <a:ext cx="6217920" cy="58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3000" b="0" strike="noStrike" cap="all" spc="29">
                <a:solidFill>
                  <a:srgbClr val="000000"/>
                </a:solidFill>
                <a:latin typeface="Century Gothic"/>
              </a:rPr>
              <a:t>Introduction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9" name="Group 71"/>
          <p:cNvGrpSpPr/>
          <p:nvPr/>
        </p:nvGrpSpPr>
        <p:grpSpPr>
          <a:xfrm>
            <a:off x="10994040" y="554040"/>
            <a:ext cx="573840" cy="1075680"/>
            <a:chOff x="10994040" y="554040"/>
            <a:chExt cx="573840" cy="1075680"/>
          </a:xfrm>
        </p:grpSpPr>
        <p:sp>
          <p:nvSpPr>
            <p:cNvPr id="280" name="Graphic 11"/>
            <p:cNvSpPr/>
            <p:nvPr/>
          </p:nvSpPr>
          <p:spPr>
            <a:xfrm>
              <a:off x="11013480" y="554040"/>
              <a:ext cx="171000" cy="1710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81" name="Graphic 10"/>
            <p:cNvSpPr/>
            <p:nvPr/>
          </p:nvSpPr>
          <p:spPr>
            <a:xfrm>
              <a:off x="11455920" y="837000"/>
              <a:ext cx="111960" cy="111960"/>
            </a:xfrm>
            <a:custGeom>
              <a:avLst/>
              <a:gdLst>
                <a:gd name="textAreaLeft" fmla="*/ 0 w 111960"/>
                <a:gd name="textAreaRight" fmla="*/ 112320 w 111960"/>
                <a:gd name="textAreaTop" fmla="*/ 0 h 111960"/>
                <a:gd name="textAreaBottom" fmla="*/ 112320 h 111960"/>
              </a:gdLst>
              <a:ahLst/>
              <a:cxnLst/>
              <a:rect l="textAreaLeft" t="textAreaTop" r="textAreaRight" b="textAreaBottom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82" name="Graphic 12"/>
            <p:cNvSpPr/>
            <p:nvPr/>
          </p:nvSpPr>
          <p:spPr>
            <a:xfrm>
              <a:off x="10994040" y="1472400"/>
              <a:ext cx="157320" cy="157320"/>
            </a:xfrm>
            <a:custGeom>
              <a:avLst/>
              <a:gdLst>
                <a:gd name="textAreaLeft" fmla="*/ 0 w 157320"/>
                <a:gd name="textAreaRight" fmla="*/ 157680 w 1573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</p:grpSp>
      <p:cxnSp>
        <p:nvCxnSpPr>
          <p:cNvPr id="283" name="Straight Connector 76"/>
          <p:cNvCxnSpPr/>
          <p:nvPr/>
        </p:nvCxnSpPr>
        <p:spPr>
          <a:xfrm>
            <a:off x="623520" y="3610080"/>
            <a:ext cx="360" cy="3239280"/>
          </a:xfrm>
          <a:prstGeom prst="straightConnector1">
            <a:avLst/>
          </a:prstGeom>
          <a:ln w="25400" cap="sq">
            <a:solidFill>
              <a:srgbClr val="2A828C"/>
            </a:solidFill>
            <a:bevel/>
          </a:ln>
        </p:spPr>
      </p:cxnSp>
      <p:pic>
        <p:nvPicPr>
          <p:cNvPr id="284" name="Imagen 2" descr="Imagen que contiene 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1143360" y="1899720"/>
            <a:ext cx="4164840" cy="3147840"/>
          </a:xfrm>
          <a:prstGeom prst="rect">
            <a:avLst/>
          </a:prstGeom>
          <a:ln w="0">
            <a:noFill/>
          </a:ln>
        </p:spPr>
      </p:pic>
      <p:pic>
        <p:nvPicPr>
          <p:cNvPr id="285" name="Imagen 2"/>
          <p:cNvPicPr/>
          <p:nvPr/>
        </p:nvPicPr>
        <p:blipFill>
          <a:blip r:embed="rId4"/>
          <a:stretch/>
        </p:blipFill>
        <p:spPr>
          <a:xfrm>
            <a:off x="5469120" y="1899720"/>
            <a:ext cx="6098760" cy="323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7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287" name="Right Triangle 73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288" name="Rectangle 75"/>
          <p:cNvSpPr/>
          <p:nvPr/>
        </p:nvSpPr>
        <p:spPr>
          <a:xfrm>
            <a:off x="4975920" y="623160"/>
            <a:ext cx="6570360" cy="5607360"/>
          </a:xfrm>
          <a:prstGeom prst="rect">
            <a:avLst/>
          </a:prstGeom>
          <a:noFill/>
          <a:ln w="1905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150" b="0" strike="noStrike" spc="-1">
                <a:solidFill>
                  <a:srgbClr val="FFFFFF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150" b="0" strike="noStrike" spc="-1">
                <a:solidFill>
                  <a:srgbClr val="FFFFFF"/>
                </a:solidFill>
                <a:latin typeface="Avenir Next LT Pro Light"/>
              </a:rPr>
              <a:t>2023</a:t>
            </a:r>
            <a:endParaRPr lang="en-US" sz="11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 type="title" idx="4294967295"/>
          </p:nvPr>
        </p:nvSpPr>
        <p:spPr>
          <a:xfrm>
            <a:off x="5904305" y="1180948"/>
            <a:ext cx="5641975" cy="159702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5400" b="0" strike="noStrike" cap="all" spc="29" dirty="0">
                <a:solidFill>
                  <a:srgbClr val="000000"/>
                </a:solidFill>
                <a:latin typeface="Century Gothic"/>
              </a:rPr>
              <a:t>DATA SOURCES</a:t>
            </a:r>
            <a:endParaRPr lang="es-ES" sz="54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idx="4294967295"/>
          </p:nvPr>
        </p:nvSpPr>
        <p:spPr>
          <a:xfrm>
            <a:off x="6675075" y="2927573"/>
            <a:ext cx="4505325" cy="272732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venir Next LT Pro Light"/>
              </a:rPr>
              <a:t>30 papers </a:t>
            </a:r>
            <a:endParaRPr lang="es-ES" sz="2400" b="0" strike="noStrike" spc="-1" dirty="0">
              <a:solidFill>
                <a:srgbClr val="404040"/>
              </a:solidFill>
              <a:latin typeface="Avenir Next LT Pr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Avenir Next LT Pro Light"/>
                <a:hlinkClick r:id="rId3"/>
              </a:rPr>
              <a:t>https://arxiv.org/list/cs.AI/recent</a:t>
            </a:r>
            <a:endParaRPr lang="es-ES" sz="2400" b="0" strike="noStrike" spc="-1" dirty="0">
              <a:solidFill>
                <a:srgbClr val="404040"/>
              </a:solidFill>
              <a:latin typeface="Avenir Next LT Pr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venir Next LT Pro Light"/>
              </a:rPr>
              <a:t>Grobid_Client_Python</a:t>
            </a:r>
            <a:endParaRPr lang="es-ES" sz="2400" b="0" strike="noStrike" spc="-1" dirty="0">
              <a:solidFill>
                <a:srgbClr val="404040"/>
              </a:solidFill>
              <a:latin typeface="Avenir Next LT Pro Light"/>
            </a:endParaRPr>
          </a:p>
        </p:txBody>
      </p:sp>
      <p:pic>
        <p:nvPicPr>
          <p:cNvPr id="292" name="Imagen 1"/>
          <p:cNvPicPr/>
          <p:nvPr/>
        </p:nvPicPr>
        <p:blipFill>
          <a:blip r:embed="rId4"/>
          <a:stretch/>
        </p:blipFill>
        <p:spPr>
          <a:xfrm>
            <a:off x="1294560" y="731880"/>
            <a:ext cx="2290680" cy="2510280"/>
          </a:xfrm>
          <a:prstGeom prst="rect">
            <a:avLst/>
          </a:prstGeom>
          <a:ln w="0">
            <a:noFill/>
          </a:ln>
        </p:spPr>
      </p:pic>
      <p:pic>
        <p:nvPicPr>
          <p:cNvPr id="293" name="Imagen 2"/>
          <p:cNvPicPr/>
          <p:nvPr/>
        </p:nvPicPr>
        <p:blipFill>
          <a:blip r:embed="rId5"/>
          <a:stretch/>
        </p:blipFill>
        <p:spPr>
          <a:xfrm>
            <a:off x="1011600" y="3974400"/>
            <a:ext cx="2857320" cy="128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6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295" name="Título 1"/>
          <p:cNvSpPr/>
          <p:nvPr/>
        </p:nvSpPr>
        <p:spPr>
          <a:xfrm>
            <a:off x="627840" y="505080"/>
            <a:ext cx="6217920" cy="58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3000" b="0" strike="noStrike" cap="all" spc="29">
                <a:solidFill>
                  <a:srgbClr val="000000"/>
                </a:solidFill>
                <a:latin typeface="Century Gothic"/>
              </a:rPr>
              <a:t>OVERVIEW OF THE STEPS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6" name="Group 71"/>
          <p:cNvGrpSpPr/>
          <p:nvPr/>
        </p:nvGrpSpPr>
        <p:grpSpPr>
          <a:xfrm>
            <a:off x="10994040" y="554040"/>
            <a:ext cx="573840" cy="1075680"/>
            <a:chOff x="10994040" y="554040"/>
            <a:chExt cx="573840" cy="1075680"/>
          </a:xfrm>
        </p:grpSpPr>
        <p:sp>
          <p:nvSpPr>
            <p:cNvPr id="297" name="Graphic 11"/>
            <p:cNvSpPr/>
            <p:nvPr/>
          </p:nvSpPr>
          <p:spPr>
            <a:xfrm>
              <a:off x="11013480" y="554040"/>
              <a:ext cx="171000" cy="1710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98" name="Graphic 10"/>
            <p:cNvSpPr/>
            <p:nvPr/>
          </p:nvSpPr>
          <p:spPr>
            <a:xfrm>
              <a:off x="11455920" y="837000"/>
              <a:ext cx="111960" cy="111960"/>
            </a:xfrm>
            <a:custGeom>
              <a:avLst/>
              <a:gdLst>
                <a:gd name="textAreaLeft" fmla="*/ 0 w 111960"/>
                <a:gd name="textAreaRight" fmla="*/ 112320 w 111960"/>
                <a:gd name="textAreaTop" fmla="*/ 0 h 111960"/>
                <a:gd name="textAreaBottom" fmla="*/ 112320 h 111960"/>
              </a:gdLst>
              <a:ahLst/>
              <a:cxnLst/>
              <a:rect l="textAreaLeft" t="textAreaTop" r="textAreaRight" b="textAreaBottom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  <p:sp>
          <p:nvSpPr>
            <p:cNvPr id="299" name="Graphic 12"/>
            <p:cNvSpPr/>
            <p:nvPr/>
          </p:nvSpPr>
          <p:spPr>
            <a:xfrm>
              <a:off x="10994040" y="1472400"/>
              <a:ext cx="157320" cy="157320"/>
            </a:xfrm>
            <a:custGeom>
              <a:avLst/>
              <a:gdLst>
                <a:gd name="textAreaLeft" fmla="*/ 0 w 157320"/>
                <a:gd name="textAreaRight" fmla="*/ 157680 w 1573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venir Next LT Pro Light"/>
              </a:endParaRPr>
            </a:p>
          </p:txBody>
        </p:sp>
      </p:grpSp>
      <p:cxnSp>
        <p:nvCxnSpPr>
          <p:cNvPr id="300" name="Straight Connector 76"/>
          <p:cNvCxnSpPr/>
          <p:nvPr/>
        </p:nvCxnSpPr>
        <p:spPr>
          <a:xfrm>
            <a:off x="623520" y="3610080"/>
            <a:ext cx="360" cy="3239280"/>
          </a:xfrm>
          <a:prstGeom prst="straightConnector1">
            <a:avLst/>
          </a:prstGeom>
          <a:ln w="25400" cap="sq">
            <a:solidFill>
              <a:srgbClr val="2A828C"/>
            </a:solidFill>
            <a:bevel/>
          </a:ln>
        </p:spPr>
      </p:cxnSp>
      <p:pic>
        <p:nvPicPr>
          <p:cNvPr id="301" name="Imagen 3"/>
          <p:cNvPicPr/>
          <p:nvPr/>
        </p:nvPicPr>
        <p:blipFill>
          <a:blip r:embed="rId3"/>
          <a:stretch/>
        </p:blipFill>
        <p:spPr>
          <a:xfrm>
            <a:off x="-239760" y="1630080"/>
            <a:ext cx="5083920" cy="2458800"/>
          </a:xfrm>
          <a:prstGeom prst="rect">
            <a:avLst/>
          </a:prstGeom>
          <a:ln w="0">
            <a:noFill/>
          </a:ln>
        </p:spPr>
      </p:pic>
      <p:pic>
        <p:nvPicPr>
          <p:cNvPr id="302" name="Imagen 4"/>
          <p:cNvPicPr/>
          <p:nvPr/>
        </p:nvPicPr>
        <p:blipFill>
          <a:blip r:embed="rId4"/>
          <a:stretch/>
        </p:blipFill>
        <p:spPr>
          <a:xfrm>
            <a:off x="2302560" y="4089240"/>
            <a:ext cx="7102800" cy="1887840"/>
          </a:xfrm>
          <a:prstGeom prst="rect">
            <a:avLst/>
          </a:prstGeom>
          <a:ln w="0">
            <a:noFill/>
          </a:ln>
        </p:spPr>
      </p:pic>
      <p:pic>
        <p:nvPicPr>
          <p:cNvPr id="303" name="Imagen 5"/>
          <p:cNvPicPr/>
          <p:nvPr/>
        </p:nvPicPr>
        <p:blipFill>
          <a:blip r:embed="rId5"/>
          <a:stretch/>
        </p:blipFill>
        <p:spPr>
          <a:xfrm>
            <a:off x="6230160" y="1551240"/>
            <a:ext cx="4575600" cy="245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305" name="Freeform: Shape 1"/>
          <p:cNvSpPr/>
          <p:nvPr/>
        </p:nvSpPr>
        <p:spPr>
          <a:xfrm>
            <a:off x="0" y="0"/>
            <a:ext cx="11269080" cy="2008440"/>
          </a:xfrm>
          <a:custGeom>
            <a:avLst/>
            <a:gdLst>
              <a:gd name="textAreaLeft" fmla="*/ 0 w 11269080"/>
              <a:gd name="textAreaRight" fmla="*/ 11269440 w 11269080"/>
              <a:gd name="textAreaTop" fmla="*/ 0 h 2008440"/>
              <a:gd name="textAreaBottom" fmla="*/ 2008800 h 2008440"/>
            </a:gdLst>
            <a:ahLst/>
            <a:cxnLst/>
            <a:rect l="textAreaLeft" t="textAreaTop" r="textAreaRight" b="textAreaBottom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E7E6E6"/>
              </a:solidFill>
              <a:latin typeface="Avenir Next LT Pro Light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2023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Save Our Seas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D543F5D5-0322-4752-ACB4-542906B16B64}" type="slidenum"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5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title" idx="4294967295"/>
          </p:nvPr>
        </p:nvSpPr>
        <p:spPr>
          <a:xfrm>
            <a:off x="0" y="509588"/>
            <a:ext cx="7648575" cy="7429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cap="all" spc="29">
                <a:solidFill>
                  <a:srgbClr val="000000"/>
                </a:solidFill>
                <a:latin typeface="Century Gothic"/>
              </a:rPr>
              <a:t>KNOWLEDGE GRAPH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08" name="Freeform: Shape 2"/>
          <p:cNvSpPr/>
          <p:nvPr/>
        </p:nvSpPr>
        <p:spPr>
          <a:xfrm>
            <a:off x="5307120" y="6278040"/>
            <a:ext cx="6884640" cy="579600"/>
          </a:xfrm>
          <a:custGeom>
            <a:avLst/>
            <a:gdLst>
              <a:gd name="textAreaLeft" fmla="*/ 0 w 6884640"/>
              <a:gd name="textAreaRight" fmla="*/ 6885000 w 6884640"/>
              <a:gd name="textAreaTop" fmla="*/ 0 h 579600"/>
              <a:gd name="textAreaBottom" fmla="*/ 579960 h 579600"/>
            </a:gdLst>
            <a:ahLst/>
            <a:cxnLst/>
            <a:rect l="textAreaLeft" t="textAreaTop" r="textAreaRight" b="textAreaBottom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pic>
        <p:nvPicPr>
          <p:cNvPr id="311" name="Imagen 310"/>
          <p:cNvPicPr/>
          <p:nvPr/>
        </p:nvPicPr>
        <p:blipFill>
          <a:blip r:embed="rId3"/>
          <a:stretch/>
        </p:blipFill>
        <p:spPr>
          <a:xfrm rot="4800">
            <a:off x="1101960" y="1784160"/>
            <a:ext cx="9639000" cy="438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313" name="Freeform: Shape 3"/>
          <p:cNvSpPr/>
          <p:nvPr/>
        </p:nvSpPr>
        <p:spPr>
          <a:xfrm>
            <a:off x="0" y="0"/>
            <a:ext cx="11269080" cy="2008440"/>
          </a:xfrm>
          <a:custGeom>
            <a:avLst/>
            <a:gdLst>
              <a:gd name="textAreaLeft" fmla="*/ 0 w 11269080"/>
              <a:gd name="textAreaRight" fmla="*/ 11269440 w 11269080"/>
              <a:gd name="textAreaTop" fmla="*/ 0 h 2008440"/>
              <a:gd name="textAreaBottom" fmla="*/ 2008800 h 2008440"/>
            </a:gdLst>
            <a:ahLst/>
            <a:cxnLst/>
            <a:rect l="textAreaLeft" t="textAreaTop" r="textAreaRight" b="textAreaBottom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E7E6E6"/>
              </a:solidFill>
              <a:latin typeface="Avenir Next LT Pro Light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2023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Save Our Seas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41E931D2-A16F-4D58-8144-8F19C961FF4E}" type="slidenum"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6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title" idx="4294967295"/>
          </p:nvPr>
        </p:nvSpPr>
        <p:spPr>
          <a:xfrm>
            <a:off x="0" y="509588"/>
            <a:ext cx="7648575" cy="7429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cap="all" spc="29">
                <a:solidFill>
                  <a:srgbClr val="000000"/>
                </a:solidFill>
                <a:latin typeface="Century Gothic"/>
              </a:rPr>
              <a:t>KNOWLEDGE GRAPH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16" name="Freeform: Shape 4"/>
          <p:cNvSpPr/>
          <p:nvPr/>
        </p:nvSpPr>
        <p:spPr>
          <a:xfrm>
            <a:off x="5307120" y="6278040"/>
            <a:ext cx="6884640" cy="579600"/>
          </a:xfrm>
          <a:custGeom>
            <a:avLst/>
            <a:gdLst>
              <a:gd name="textAreaLeft" fmla="*/ 0 w 6884640"/>
              <a:gd name="textAreaRight" fmla="*/ 6885000 w 6884640"/>
              <a:gd name="textAreaTop" fmla="*/ 0 h 579600"/>
              <a:gd name="textAreaBottom" fmla="*/ 579960 h 579600"/>
            </a:gdLst>
            <a:ahLst/>
            <a:cxnLst/>
            <a:rect l="textAreaLeft" t="textAreaTop" r="textAreaRight" b="textAreaBottom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pic>
        <p:nvPicPr>
          <p:cNvPr id="319" name="Imagen 318"/>
          <p:cNvPicPr/>
          <p:nvPr/>
        </p:nvPicPr>
        <p:blipFill>
          <a:blip r:embed="rId3"/>
          <a:stretch/>
        </p:blipFill>
        <p:spPr>
          <a:xfrm>
            <a:off x="1143000" y="1808280"/>
            <a:ext cx="9601200" cy="436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321" name="Freeform: Shape 5"/>
          <p:cNvSpPr/>
          <p:nvPr/>
        </p:nvSpPr>
        <p:spPr>
          <a:xfrm>
            <a:off x="0" y="0"/>
            <a:ext cx="11269080" cy="2008440"/>
          </a:xfrm>
          <a:custGeom>
            <a:avLst/>
            <a:gdLst>
              <a:gd name="textAreaLeft" fmla="*/ 0 w 11269080"/>
              <a:gd name="textAreaRight" fmla="*/ 11269440 w 11269080"/>
              <a:gd name="textAreaTop" fmla="*/ 0 h 2008440"/>
              <a:gd name="textAreaBottom" fmla="*/ 2008800 h 2008440"/>
            </a:gdLst>
            <a:ahLst/>
            <a:cxnLst/>
            <a:rect l="textAreaLeft" t="textAreaTop" r="textAreaRight" b="textAreaBottom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E7E6E6"/>
              </a:solidFill>
              <a:latin typeface="Avenir Next LT Pro Light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2023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Save Our Seas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7C530E50-7DBB-43D3-AFBB-D3A7336A2DDE}" type="slidenum"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7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title" idx="4294967295"/>
          </p:nvPr>
        </p:nvSpPr>
        <p:spPr>
          <a:xfrm>
            <a:off x="0" y="509588"/>
            <a:ext cx="7648575" cy="7429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cap="all" spc="29">
                <a:solidFill>
                  <a:srgbClr val="000000"/>
                </a:solidFill>
                <a:latin typeface="Century Gothic"/>
              </a:rPr>
              <a:t>ONTOLOGY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24" name="Freeform: Shape 6"/>
          <p:cNvSpPr/>
          <p:nvPr/>
        </p:nvSpPr>
        <p:spPr>
          <a:xfrm>
            <a:off x="5307120" y="6278040"/>
            <a:ext cx="6884640" cy="579600"/>
          </a:xfrm>
          <a:custGeom>
            <a:avLst/>
            <a:gdLst>
              <a:gd name="textAreaLeft" fmla="*/ 0 w 6884640"/>
              <a:gd name="textAreaRight" fmla="*/ 6885000 w 6884640"/>
              <a:gd name="textAreaTop" fmla="*/ 0 h 579600"/>
              <a:gd name="textAreaBottom" fmla="*/ 579960 h 579600"/>
            </a:gdLst>
            <a:ahLst/>
            <a:cxnLst/>
            <a:rect l="textAreaLeft" t="textAreaTop" r="textAreaRight" b="textAreaBottom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pic>
        <p:nvPicPr>
          <p:cNvPr id="327" name="Imagen 326"/>
          <p:cNvPicPr/>
          <p:nvPr/>
        </p:nvPicPr>
        <p:blipFill>
          <a:blip r:embed="rId3"/>
          <a:stretch/>
        </p:blipFill>
        <p:spPr>
          <a:xfrm>
            <a:off x="228600" y="2971800"/>
            <a:ext cx="4572000" cy="1848600"/>
          </a:xfrm>
          <a:prstGeom prst="rect">
            <a:avLst/>
          </a:prstGeom>
          <a:ln w="0">
            <a:noFill/>
          </a:ln>
        </p:spPr>
      </p:pic>
      <p:pic>
        <p:nvPicPr>
          <p:cNvPr id="328" name="Imagen 327"/>
          <p:cNvPicPr/>
          <p:nvPr/>
        </p:nvPicPr>
        <p:blipFill>
          <a:blip r:embed="rId4"/>
          <a:stretch/>
        </p:blipFill>
        <p:spPr>
          <a:xfrm>
            <a:off x="5029560" y="2514600"/>
            <a:ext cx="2742840" cy="2952360"/>
          </a:xfrm>
          <a:prstGeom prst="rect">
            <a:avLst/>
          </a:prstGeom>
          <a:ln w="0">
            <a:noFill/>
          </a:ln>
        </p:spPr>
      </p:pic>
      <p:pic>
        <p:nvPicPr>
          <p:cNvPr id="329" name="Imagen 328"/>
          <p:cNvPicPr/>
          <p:nvPr/>
        </p:nvPicPr>
        <p:blipFill>
          <a:blip r:embed="rId5"/>
          <a:stretch/>
        </p:blipFill>
        <p:spPr>
          <a:xfrm>
            <a:off x="8915400" y="1037160"/>
            <a:ext cx="2607480" cy="513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331" name="Freeform: Shape 12"/>
          <p:cNvSpPr/>
          <p:nvPr/>
        </p:nvSpPr>
        <p:spPr>
          <a:xfrm>
            <a:off x="0" y="0"/>
            <a:ext cx="11269080" cy="2008440"/>
          </a:xfrm>
          <a:custGeom>
            <a:avLst/>
            <a:gdLst>
              <a:gd name="textAreaLeft" fmla="*/ 0 w 11269080"/>
              <a:gd name="textAreaRight" fmla="*/ 11269440 w 11269080"/>
              <a:gd name="textAreaTop" fmla="*/ 0 h 2008440"/>
              <a:gd name="textAreaBottom" fmla="*/ 2008800 h 2008440"/>
            </a:gdLst>
            <a:ahLst/>
            <a:cxnLst/>
            <a:rect l="textAreaLeft" t="textAreaTop" r="textAreaRight" b="textAreaBottom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E7E6E6"/>
              </a:solidFill>
              <a:latin typeface="Avenir Next LT Pro Light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2023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Save Our Seas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D4B19DC4-6D81-41B1-8079-63780EE8B3DD}" type="slidenum"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8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 idx="4294967295"/>
          </p:nvPr>
        </p:nvSpPr>
        <p:spPr>
          <a:xfrm>
            <a:off x="0" y="509588"/>
            <a:ext cx="7648575" cy="7429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cap="all" spc="29">
                <a:solidFill>
                  <a:srgbClr val="000000"/>
                </a:solidFill>
                <a:latin typeface="Century Gothic"/>
              </a:rPr>
              <a:t>EnRICH THE INFORMATION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34" name="Freeform: Shape 14"/>
          <p:cNvSpPr/>
          <p:nvPr/>
        </p:nvSpPr>
        <p:spPr>
          <a:xfrm>
            <a:off x="5307120" y="6278040"/>
            <a:ext cx="6884640" cy="579600"/>
          </a:xfrm>
          <a:custGeom>
            <a:avLst/>
            <a:gdLst>
              <a:gd name="textAreaLeft" fmla="*/ 0 w 6884640"/>
              <a:gd name="textAreaRight" fmla="*/ 6885000 w 6884640"/>
              <a:gd name="textAreaTop" fmla="*/ 0 h 579600"/>
              <a:gd name="textAreaBottom" fmla="*/ 579960 h 579600"/>
            </a:gdLst>
            <a:ahLst/>
            <a:cxnLst/>
            <a:rect l="textAreaLeft" t="textAreaTop" r="textAreaRight" b="textAreaBottom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pic>
        <p:nvPicPr>
          <p:cNvPr id="337" name="Marcador de contenido 5"/>
          <p:cNvPicPr/>
          <p:nvPr/>
        </p:nvPicPr>
        <p:blipFill>
          <a:blip r:embed="rId3"/>
          <a:stretch/>
        </p:blipFill>
        <p:spPr>
          <a:xfrm>
            <a:off x="6824880" y="2230560"/>
            <a:ext cx="3848760" cy="2724120"/>
          </a:xfrm>
          <a:prstGeom prst="rect">
            <a:avLst/>
          </a:prstGeom>
          <a:ln w="0">
            <a:noFill/>
          </a:ln>
        </p:spPr>
      </p:pic>
      <p:pic>
        <p:nvPicPr>
          <p:cNvPr id="338" name="Imagen 337"/>
          <p:cNvPicPr/>
          <p:nvPr/>
        </p:nvPicPr>
        <p:blipFill>
          <a:blip r:embed="rId4"/>
          <a:stretch/>
        </p:blipFill>
        <p:spPr>
          <a:xfrm>
            <a:off x="1143000" y="2743200"/>
            <a:ext cx="4572000" cy="1600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340" name="Freeform: Shape 12"/>
          <p:cNvSpPr/>
          <p:nvPr/>
        </p:nvSpPr>
        <p:spPr>
          <a:xfrm>
            <a:off x="0" y="0"/>
            <a:ext cx="11269080" cy="2008440"/>
          </a:xfrm>
          <a:custGeom>
            <a:avLst/>
            <a:gdLst>
              <a:gd name="textAreaLeft" fmla="*/ 0 w 11269080"/>
              <a:gd name="textAreaRight" fmla="*/ 11269440 w 11269080"/>
              <a:gd name="textAreaTop" fmla="*/ 0 h 2008440"/>
              <a:gd name="textAreaBottom" fmla="*/ 2008800 h 2008440"/>
            </a:gdLst>
            <a:ahLst/>
            <a:cxnLst/>
            <a:rect l="textAreaLeft" t="textAreaTop" r="textAreaRight" b="textAreaBottom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E7E6E6"/>
              </a:solidFill>
              <a:latin typeface="Avenir Next LT Pro Light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2023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Save Our Seas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lang="en-US" sz="1000" b="0" strike="noStrike" spc="-1">
                <a:solidFill>
                  <a:srgbClr val="8B8B8B"/>
                </a:solidFill>
                <a:latin typeface="Avenir Next LT Pro Light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316DDC0D-E851-45AB-9680-E8223E2725F6}" type="slidenum">
              <a:rPr lang="en-US" sz="1000" b="0" strike="noStrike" spc="-1">
                <a:solidFill>
                  <a:srgbClr val="8B8B8B"/>
                </a:solidFill>
                <a:latin typeface="Avenir Next LT Pro Light"/>
              </a:rPr>
              <a:t>9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title" idx="4294967295"/>
          </p:nvPr>
        </p:nvSpPr>
        <p:spPr>
          <a:xfrm>
            <a:off x="0" y="509588"/>
            <a:ext cx="7648575" cy="7429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cap="all" spc="29">
                <a:solidFill>
                  <a:srgbClr val="000000"/>
                </a:solidFill>
                <a:latin typeface="Century Gothic"/>
              </a:rPr>
              <a:t>VALIDATED THE APPROACH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43" name="Freeform: Shape 14"/>
          <p:cNvSpPr/>
          <p:nvPr/>
        </p:nvSpPr>
        <p:spPr>
          <a:xfrm>
            <a:off x="5307120" y="6278040"/>
            <a:ext cx="6884640" cy="579600"/>
          </a:xfrm>
          <a:custGeom>
            <a:avLst/>
            <a:gdLst>
              <a:gd name="textAreaLeft" fmla="*/ 0 w 6884640"/>
              <a:gd name="textAreaRight" fmla="*/ 6885000 w 6884640"/>
              <a:gd name="textAreaTop" fmla="*/ 0 h 579600"/>
              <a:gd name="textAreaBottom" fmla="*/ 579960 h 579600"/>
            </a:gdLst>
            <a:ahLst/>
            <a:cxnLst/>
            <a:rect l="textAreaLeft" t="textAreaTop" r="textAreaRight" b="textAreaBottom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 Light"/>
            </a:endParaRPr>
          </a:p>
        </p:txBody>
      </p:sp>
      <p:pic>
        <p:nvPicPr>
          <p:cNvPr id="346" name="Picture 2" descr="What is Hierarchical Clustering? - KDnuggets"/>
          <p:cNvPicPr/>
          <p:nvPr/>
        </p:nvPicPr>
        <p:blipFill>
          <a:blip r:embed="rId3"/>
          <a:stretch/>
        </p:blipFill>
        <p:spPr>
          <a:xfrm>
            <a:off x="86400" y="2746440"/>
            <a:ext cx="3811320" cy="2853360"/>
          </a:xfrm>
          <a:prstGeom prst="rect">
            <a:avLst/>
          </a:prstGeom>
          <a:ln w="0">
            <a:noFill/>
          </a:ln>
        </p:spPr>
      </p:pic>
      <p:pic>
        <p:nvPicPr>
          <p:cNvPr id="347" name="Imagen 8"/>
          <p:cNvPicPr/>
          <p:nvPr/>
        </p:nvPicPr>
        <p:blipFill>
          <a:blip r:embed="rId4"/>
          <a:stretch/>
        </p:blipFill>
        <p:spPr>
          <a:xfrm>
            <a:off x="4172400" y="1967040"/>
            <a:ext cx="3751200" cy="3925440"/>
          </a:xfrm>
          <a:prstGeom prst="rect">
            <a:avLst/>
          </a:prstGeom>
          <a:ln w="0">
            <a:noFill/>
          </a:ln>
        </p:spPr>
      </p:pic>
      <p:pic>
        <p:nvPicPr>
          <p:cNvPr id="348" name="Imagen 9"/>
          <p:cNvPicPr/>
          <p:nvPr/>
        </p:nvPicPr>
        <p:blipFill>
          <a:blip r:embed="rId5"/>
          <a:stretch/>
        </p:blipFill>
        <p:spPr>
          <a:xfrm>
            <a:off x="8061120" y="3098880"/>
            <a:ext cx="4116240" cy="201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Custom 81">
      <a:dk1>
        <a:srgbClr val="000000"/>
      </a:dk1>
      <a:lt1>
        <a:srgbClr val="FFFFFF"/>
      </a:lt1>
      <a:dk2>
        <a:srgbClr val="025373"/>
      </a:dk2>
      <a:lt2>
        <a:srgbClr val="E7E6E6"/>
      </a:lt2>
      <a:accent1>
        <a:srgbClr val="2A828C"/>
      </a:accent1>
      <a:accent2>
        <a:srgbClr val="41A6A6"/>
      </a:accent2>
      <a:accent3>
        <a:srgbClr val="D99B77"/>
      </a:accent3>
      <a:accent4>
        <a:srgbClr val="D9B6A3"/>
      </a:accent4>
      <a:accent5>
        <a:srgbClr val="F2A74B"/>
      </a:accent5>
      <a:accent6>
        <a:srgbClr val="4D748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1_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2A828C"/>
      </a:accent1>
      <a:accent2>
        <a:srgbClr val="41A6A6"/>
      </a:accent2>
      <a:accent3>
        <a:srgbClr val="D99B77"/>
      </a:accent3>
      <a:accent4>
        <a:srgbClr val="D9B6A3"/>
      </a:accent4>
      <a:accent5>
        <a:srgbClr val="F2A74B"/>
      </a:accent5>
      <a:accent6>
        <a:srgbClr val="4D748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océano</Template>
  <TotalTime>86</TotalTime>
  <Words>117</Words>
  <Application>Microsoft Office PowerPoint</Application>
  <PresentationFormat>Panorámica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</vt:lpstr>
      <vt:lpstr>Avenir Next LT Pro Light</vt:lpstr>
      <vt:lpstr>AvenirNext LT Pro Medium</vt:lpstr>
      <vt:lpstr>Calibri</vt:lpstr>
      <vt:lpstr>Century Gothic</vt:lpstr>
      <vt:lpstr>Times New Roman</vt:lpstr>
      <vt:lpstr>Wingdings 2</vt:lpstr>
      <vt:lpstr>Tema de Office</vt:lpstr>
      <vt:lpstr>Citable</vt:lpstr>
      <vt:lpstr>1_Citable</vt:lpstr>
      <vt:lpstr>Advanced data analysis on research publications</vt:lpstr>
      <vt:lpstr>Presentación de PowerPoint</vt:lpstr>
      <vt:lpstr>DATA SOURCES</vt:lpstr>
      <vt:lpstr>Presentación de PowerPoint</vt:lpstr>
      <vt:lpstr>KNOWLEDGE GRAPH</vt:lpstr>
      <vt:lpstr>KNOWLEDGE GRAPH</vt:lpstr>
      <vt:lpstr>ONTOLOGY</vt:lpstr>
      <vt:lpstr>EnRICH THE INFORMATION</vt:lpstr>
      <vt:lpstr>VALIDATED THE APPROACH</vt:lpstr>
      <vt:lpstr>BEST PRACTICES</vt:lpstr>
      <vt:lpstr>Presentación de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OUR SEAS</dc:title>
  <dc:subject/>
  <dc:creator>MARIA ISABEL MARTIN GONZALEZ</dc:creator>
  <dc:description/>
  <cp:lastModifiedBy>Jose Luis Romeral</cp:lastModifiedBy>
  <cp:revision>55</cp:revision>
  <dcterms:created xsi:type="dcterms:W3CDTF">2023-05-03T18:53:36Z</dcterms:created>
  <dcterms:modified xsi:type="dcterms:W3CDTF">2023-05-17T14:04:00Z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9</vt:i4>
  </property>
  <property fmtid="{D5CDD505-2E9C-101B-9397-08002B2CF9AE}" pid="4" name="PresentationFormat">
    <vt:lpwstr>Panorámica</vt:lpwstr>
  </property>
  <property fmtid="{D5CDD505-2E9C-101B-9397-08002B2CF9AE}" pid="5" name="Slides">
    <vt:i4>10</vt:i4>
  </property>
</Properties>
</file>