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7" r:id="rId3"/>
    <p:sldId id="279" r:id="rId4"/>
    <p:sldId id="269" r:id="rId5"/>
    <p:sldId id="262" r:id="rId6"/>
    <p:sldId id="276" r:id="rId7"/>
    <p:sldId id="277" r:id="rId8"/>
    <p:sldId id="278" r:id="rId9"/>
    <p:sldId id="270" r:id="rId10"/>
    <p:sldId id="271" r:id="rId11"/>
    <p:sldId id="272" r:id="rId12"/>
    <p:sldId id="273" r:id="rId13"/>
    <p:sldId id="274"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5D70CB-B2FE-4671-985D-100B3ACCE633}" v="3" dt="2022-03-29T19:41:22.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48"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Serrano" userId="d59ba74ccbcecfed" providerId="LiveId" clId="{3D5D70CB-B2FE-4671-985D-100B3ACCE633}"/>
    <pc:docChg chg="undo custSel addSld delSld modSld sldOrd">
      <pc:chgData name="Eduardo Serrano" userId="d59ba74ccbcecfed" providerId="LiveId" clId="{3D5D70CB-B2FE-4671-985D-100B3ACCE633}" dt="2022-04-01T00:38:30.924" v="229" actId="1076"/>
      <pc:docMkLst>
        <pc:docMk/>
      </pc:docMkLst>
      <pc:sldChg chg="modSp mod">
        <pc:chgData name="Eduardo Serrano" userId="d59ba74ccbcecfed" providerId="LiveId" clId="{3D5D70CB-B2FE-4671-985D-100B3ACCE633}" dt="2022-03-29T19:33:39.772" v="48" actId="20577"/>
        <pc:sldMkLst>
          <pc:docMk/>
          <pc:sldMk cId="3092783327" sldId="256"/>
        </pc:sldMkLst>
        <pc:spChg chg="mod">
          <ac:chgData name="Eduardo Serrano" userId="d59ba74ccbcecfed" providerId="LiveId" clId="{3D5D70CB-B2FE-4671-985D-100B3ACCE633}" dt="2022-03-29T19:33:39.772" v="48" actId="20577"/>
          <ac:spMkLst>
            <pc:docMk/>
            <pc:sldMk cId="3092783327" sldId="256"/>
            <ac:spMk id="2" creationId="{00000000-0000-0000-0000-000000000000}"/>
          </ac:spMkLst>
        </pc:spChg>
      </pc:sldChg>
      <pc:sldChg chg="modSp mod">
        <pc:chgData name="Eduardo Serrano" userId="d59ba74ccbcecfed" providerId="LiveId" clId="{3D5D70CB-B2FE-4671-985D-100B3ACCE633}" dt="2022-04-01T00:28:49.195" v="216" actId="20577"/>
        <pc:sldMkLst>
          <pc:docMk/>
          <pc:sldMk cId="1537808156" sldId="267"/>
        </pc:sldMkLst>
        <pc:spChg chg="mod">
          <ac:chgData name="Eduardo Serrano" userId="d59ba74ccbcecfed" providerId="LiveId" clId="{3D5D70CB-B2FE-4671-985D-100B3ACCE633}" dt="2022-04-01T00:28:49.195" v="216" actId="20577"/>
          <ac:spMkLst>
            <pc:docMk/>
            <pc:sldMk cId="1537808156" sldId="267"/>
            <ac:spMk id="3" creationId="{00000000-0000-0000-0000-000000000000}"/>
          </ac:spMkLst>
        </pc:spChg>
      </pc:sldChg>
      <pc:sldChg chg="add del">
        <pc:chgData name="Eduardo Serrano" userId="d59ba74ccbcecfed" providerId="LiveId" clId="{3D5D70CB-B2FE-4671-985D-100B3ACCE633}" dt="2022-03-29T19:33:43.732" v="49" actId="47"/>
        <pc:sldMkLst>
          <pc:docMk/>
          <pc:sldMk cId="1753018999" sldId="275"/>
        </pc:sldMkLst>
      </pc:sldChg>
      <pc:sldChg chg="addSp modSp new mod ord">
        <pc:chgData name="Eduardo Serrano" userId="d59ba74ccbcecfed" providerId="LiveId" clId="{3D5D70CB-B2FE-4671-985D-100B3ACCE633}" dt="2022-03-29T19:36:02.870" v="53" actId="20577"/>
        <pc:sldMkLst>
          <pc:docMk/>
          <pc:sldMk cId="2888341663" sldId="276"/>
        </pc:sldMkLst>
        <pc:spChg chg="mod">
          <ac:chgData name="Eduardo Serrano" userId="d59ba74ccbcecfed" providerId="LiveId" clId="{3D5D70CB-B2FE-4671-985D-100B3ACCE633}" dt="2022-03-29T19:33:08.951" v="45" actId="20577"/>
          <ac:spMkLst>
            <pc:docMk/>
            <pc:sldMk cId="2888341663" sldId="276"/>
            <ac:spMk id="2" creationId="{27AD4B37-6E8C-4EF9-9AD7-E8D1A6550354}"/>
          </ac:spMkLst>
        </pc:spChg>
        <pc:spChg chg="add mod">
          <ac:chgData name="Eduardo Serrano" userId="d59ba74ccbcecfed" providerId="LiveId" clId="{3D5D70CB-B2FE-4671-985D-100B3ACCE633}" dt="2022-03-29T19:36:02.870" v="53" actId="20577"/>
          <ac:spMkLst>
            <pc:docMk/>
            <pc:sldMk cId="2888341663" sldId="276"/>
            <ac:spMk id="4" creationId="{820714D8-B0A8-43C5-A95B-02562B95B4BE}"/>
          </ac:spMkLst>
        </pc:spChg>
      </pc:sldChg>
      <pc:sldChg chg="addSp modSp new mod modNotesTx">
        <pc:chgData name="Eduardo Serrano" userId="d59ba74ccbcecfed" providerId="LiveId" clId="{3D5D70CB-B2FE-4671-985D-100B3ACCE633}" dt="2022-03-29T19:40:07.870" v="134" actId="207"/>
        <pc:sldMkLst>
          <pc:docMk/>
          <pc:sldMk cId="3843455901" sldId="277"/>
        </pc:sldMkLst>
        <pc:spChg chg="mod">
          <ac:chgData name="Eduardo Serrano" userId="d59ba74ccbcecfed" providerId="LiveId" clId="{3D5D70CB-B2FE-4671-985D-100B3ACCE633}" dt="2022-03-29T19:36:14.645" v="79" actId="20577"/>
          <ac:spMkLst>
            <pc:docMk/>
            <pc:sldMk cId="3843455901" sldId="277"/>
            <ac:spMk id="2" creationId="{E065B31D-DFA2-4BB1-AE5A-DCC8ABCBB883}"/>
          </ac:spMkLst>
        </pc:spChg>
        <pc:spChg chg="add mod">
          <ac:chgData name="Eduardo Serrano" userId="d59ba74ccbcecfed" providerId="LiveId" clId="{3D5D70CB-B2FE-4671-985D-100B3ACCE633}" dt="2022-03-29T19:36:46.588" v="82" actId="14100"/>
          <ac:spMkLst>
            <pc:docMk/>
            <pc:sldMk cId="3843455901" sldId="277"/>
            <ac:spMk id="4" creationId="{E504484B-664D-441E-AFB2-AADDECD10363}"/>
          </ac:spMkLst>
        </pc:spChg>
        <pc:spChg chg="add mod">
          <ac:chgData name="Eduardo Serrano" userId="d59ba74ccbcecfed" providerId="LiveId" clId="{3D5D70CB-B2FE-4671-985D-100B3ACCE633}" dt="2022-03-29T19:37:47.141" v="91" actId="20577"/>
          <ac:spMkLst>
            <pc:docMk/>
            <pc:sldMk cId="3843455901" sldId="277"/>
            <ac:spMk id="6" creationId="{4FD389BF-BB3C-4882-B291-EE24848F5EEE}"/>
          </ac:spMkLst>
        </pc:spChg>
        <pc:spChg chg="add mod">
          <ac:chgData name="Eduardo Serrano" userId="d59ba74ccbcecfed" providerId="LiveId" clId="{3D5D70CB-B2FE-4671-985D-100B3ACCE633}" dt="2022-03-29T19:40:01.190" v="133" actId="207"/>
          <ac:spMkLst>
            <pc:docMk/>
            <pc:sldMk cId="3843455901" sldId="277"/>
            <ac:spMk id="8" creationId="{DAE40D96-CC6B-41C6-A83A-E8EB63EB1620}"/>
          </ac:spMkLst>
        </pc:spChg>
        <pc:spChg chg="add mod">
          <ac:chgData name="Eduardo Serrano" userId="d59ba74ccbcecfed" providerId="LiveId" clId="{3D5D70CB-B2FE-4671-985D-100B3ACCE633}" dt="2022-03-29T19:40:07.870" v="134" actId="207"/>
          <ac:spMkLst>
            <pc:docMk/>
            <pc:sldMk cId="3843455901" sldId="277"/>
            <ac:spMk id="10" creationId="{D33BCAF7-410E-42A5-85BB-599A71B8A27D}"/>
          </ac:spMkLst>
        </pc:spChg>
      </pc:sldChg>
      <pc:sldChg chg="addSp delSp modSp new mod modNotesTx">
        <pc:chgData name="Eduardo Serrano" userId="d59ba74ccbcecfed" providerId="LiveId" clId="{3D5D70CB-B2FE-4671-985D-100B3ACCE633}" dt="2022-03-29T19:41:54.678" v="178" actId="207"/>
        <pc:sldMkLst>
          <pc:docMk/>
          <pc:sldMk cId="3106002512" sldId="278"/>
        </pc:sldMkLst>
        <pc:spChg chg="mod">
          <ac:chgData name="Eduardo Serrano" userId="d59ba74ccbcecfed" providerId="LiveId" clId="{3D5D70CB-B2FE-4671-985D-100B3ACCE633}" dt="2022-03-29T19:40:17.841" v="136"/>
          <ac:spMkLst>
            <pc:docMk/>
            <pc:sldMk cId="3106002512" sldId="278"/>
            <ac:spMk id="2" creationId="{4AADCDD3-17B0-4700-9062-38048FD1E778}"/>
          </ac:spMkLst>
        </pc:spChg>
        <pc:spChg chg="add mod">
          <ac:chgData name="Eduardo Serrano" userId="d59ba74ccbcecfed" providerId="LiveId" clId="{3D5D70CB-B2FE-4671-985D-100B3ACCE633}" dt="2022-03-29T19:40:29.411" v="138" actId="1076"/>
          <ac:spMkLst>
            <pc:docMk/>
            <pc:sldMk cId="3106002512" sldId="278"/>
            <ac:spMk id="4" creationId="{A02A769C-4FD1-4FC0-95E8-6F4FCEC68A18}"/>
          </ac:spMkLst>
        </pc:spChg>
        <pc:spChg chg="add mod">
          <ac:chgData name="Eduardo Serrano" userId="d59ba74ccbcecfed" providerId="LiveId" clId="{3D5D70CB-B2FE-4671-985D-100B3ACCE633}" dt="2022-03-29T19:41:49.926" v="177" actId="207"/>
          <ac:spMkLst>
            <pc:docMk/>
            <pc:sldMk cId="3106002512" sldId="278"/>
            <ac:spMk id="6" creationId="{D861AB77-2EF5-4A53-A3E9-A56F9C6E7964}"/>
          </ac:spMkLst>
        </pc:spChg>
        <pc:spChg chg="add del">
          <ac:chgData name="Eduardo Serrano" userId="d59ba74ccbcecfed" providerId="LiveId" clId="{3D5D70CB-B2FE-4671-985D-100B3ACCE633}" dt="2022-03-29T19:41:22.664" v="170"/>
          <ac:spMkLst>
            <pc:docMk/>
            <pc:sldMk cId="3106002512" sldId="278"/>
            <ac:spMk id="7" creationId="{B9A752AF-98D2-4D5F-A164-6712DB00ABFC}"/>
          </ac:spMkLst>
        </pc:spChg>
        <pc:spChg chg="add mod">
          <ac:chgData name="Eduardo Serrano" userId="d59ba74ccbcecfed" providerId="LiveId" clId="{3D5D70CB-B2FE-4671-985D-100B3ACCE633}" dt="2022-03-29T19:41:54.678" v="178" actId="207"/>
          <ac:spMkLst>
            <pc:docMk/>
            <pc:sldMk cId="3106002512" sldId="278"/>
            <ac:spMk id="9" creationId="{96402C80-5360-4132-B4CE-DD359BBB2369}"/>
          </ac:spMkLst>
        </pc:spChg>
      </pc:sldChg>
      <pc:sldChg chg="addSp modSp new mod ord">
        <pc:chgData name="Eduardo Serrano" userId="d59ba74ccbcecfed" providerId="LiveId" clId="{3D5D70CB-B2FE-4671-985D-100B3ACCE633}" dt="2022-04-01T00:38:30.924" v="229" actId="1076"/>
        <pc:sldMkLst>
          <pc:docMk/>
          <pc:sldMk cId="1015013159" sldId="279"/>
        </pc:sldMkLst>
        <pc:spChg chg="mod">
          <ac:chgData name="Eduardo Serrano" userId="d59ba74ccbcecfed" providerId="LiveId" clId="{3D5D70CB-B2FE-4671-985D-100B3ACCE633}" dt="2022-04-01T00:28:37.499" v="196" actId="20577"/>
          <ac:spMkLst>
            <pc:docMk/>
            <pc:sldMk cId="1015013159" sldId="279"/>
            <ac:spMk id="2" creationId="{C0674D1C-4AA5-453F-8D4B-BEE1D00A3B35}"/>
          </ac:spMkLst>
        </pc:spChg>
        <pc:spChg chg="add mod">
          <ac:chgData name="Eduardo Serrano" userId="d59ba74ccbcecfed" providerId="LiveId" clId="{3D5D70CB-B2FE-4671-985D-100B3ACCE633}" dt="2022-04-01T00:38:30.924" v="229" actId="1076"/>
          <ac:spMkLst>
            <pc:docMk/>
            <pc:sldMk cId="1015013159" sldId="279"/>
            <ac:spMk id="4" creationId="{C474A026-CC16-4A4A-9737-38762C7F25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31EBE-6021-47B6-9920-D1693C6F0CBB}" type="datetimeFigureOut">
              <a:rPr lang="en-US" smtClean="0"/>
              <a:t>3/30/2022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C1642-D0C6-4A0A-9E28-C188F2643D46}" type="slidenum">
              <a:rPr lang="en-US" smtClean="0"/>
              <a:t>‹Nº›</a:t>
            </a:fld>
            <a:endParaRPr lang="en-US"/>
          </a:p>
        </p:txBody>
      </p:sp>
    </p:spTree>
    <p:extLst>
      <p:ext uri="{BB962C8B-B14F-4D97-AF65-F5344CB8AC3E}">
        <p14:creationId xmlns:p14="http://schemas.microsoft.com/office/powerpoint/2010/main" val="3974235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Referential transparency, referred to a function, indicates that you can determine the result of applying that function only by looking at the values of its arguments. It means that the function should operate only on the values that we pass and it shouldn’t refer to the global state. </a:t>
            </a:r>
          </a:p>
        </p:txBody>
      </p:sp>
      <p:sp>
        <p:nvSpPr>
          <p:cNvPr id="4" name="Marcador de número de diapositiva 3"/>
          <p:cNvSpPr>
            <a:spLocks noGrp="1"/>
          </p:cNvSpPr>
          <p:nvPr>
            <p:ph type="sldNum" sz="quarter" idx="5"/>
          </p:nvPr>
        </p:nvSpPr>
        <p:spPr/>
        <p:txBody>
          <a:bodyPr/>
          <a:lstStyle/>
          <a:p>
            <a:fld id="{178C1642-D0C6-4A0A-9E28-C188F2643D46}" type="slidenum">
              <a:rPr lang="en-US" smtClean="0"/>
              <a:t>7</a:t>
            </a:fld>
            <a:endParaRPr lang="en-US"/>
          </a:p>
        </p:txBody>
      </p:sp>
    </p:spTree>
    <p:extLst>
      <p:ext uri="{BB962C8B-B14F-4D97-AF65-F5344CB8AC3E}">
        <p14:creationId xmlns:p14="http://schemas.microsoft.com/office/powerpoint/2010/main" val="2475196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b="0" i="0" dirty="0">
                <a:solidFill>
                  <a:srgbClr val="292929"/>
                </a:solidFill>
                <a:effectLst/>
                <a:latin typeface="charter"/>
              </a:rPr>
              <a:t>Function honesty states that a mathematical function should convey all information about the possible input that it takes and the possible output that it produces. Refer to the below example:</a:t>
            </a:r>
          </a:p>
          <a:p>
            <a:br>
              <a:rPr lang="en-US" dirty="0"/>
            </a:br>
            <a:endParaRPr lang="en-US" dirty="0"/>
          </a:p>
        </p:txBody>
      </p:sp>
      <p:sp>
        <p:nvSpPr>
          <p:cNvPr id="4" name="Marcador de número de diapositiva 3"/>
          <p:cNvSpPr>
            <a:spLocks noGrp="1"/>
          </p:cNvSpPr>
          <p:nvPr>
            <p:ph type="sldNum" sz="quarter" idx="5"/>
          </p:nvPr>
        </p:nvSpPr>
        <p:spPr/>
        <p:txBody>
          <a:bodyPr/>
          <a:lstStyle/>
          <a:p>
            <a:fld id="{178C1642-D0C6-4A0A-9E28-C188F2643D46}" type="slidenum">
              <a:rPr lang="en-US" smtClean="0"/>
              <a:t>8</a:t>
            </a:fld>
            <a:endParaRPr lang="en-US"/>
          </a:p>
        </p:txBody>
      </p:sp>
    </p:spTree>
    <p:extLst>
      <p:ext uri="{BB962C8B-B14F-4D97-AF65-F5344CB8AC3E}">
        <p14:creationId xmlns:p14="http://schemas.microsoft.com/office/powerpoint/2010/main" val="981293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30/03/2022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08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30/03/2022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202824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30/03/2022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09290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30/03/2022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205624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2E61F22-D0EC-4F18-B3D9-DF56FAD24281}" type="datetimeFigureOut">
              <a:rPr lang="es-MX" smtClean="0"/>
              <a:t>30/03/2022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11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2E61F22-D0EC-4F18-B3D9-DF56FAD24281}" type="datetimeFigureOut">
              <a:rPr lang="es-MX" smtClean="0"/>
              <a:t>30/03/2022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183227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2E61F22-D0EC-4F18-B3D9-DF56FAD24281}" type="datetimeFigureOut">
              <a:rPr lang="es-MX" smtClean="0"/>
              <a:t>30/03/2022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93289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2E61F22-D0EC-4F18-B3D9-DF56FAD24281}" type="datetimeFigureOut">
              <a:rPr lang="es-MX" smtClean="0"/>
              <a:t>30/03/2022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126533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E61F22-D0EC-4F18-B3D9-DF56FAD24281}" type="datetimeFigureOut">
              <a:rPr lang="es-MX" smtClean="0"/>
              <a:t>30/03/2022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69351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E61F22-D0EC-4F18-B3D9-DF56FAD24281}" type="datetimeFigureOut">
              <a:rPr lang="es-MX" smtClean="0"/>
              <a:t>30/03/2022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C0AD5A-F5A9-4AD3-9590-BE16E2FCEA61}" type="slidenum">
              <a:rPr lang="es-MX" smtClean="0"/>
              <a:t>‹Nº›</a:t>
            </a:fld>
            <a:endParaRPr lang="es-MX"/>
          </a:p>
        </p:txBody>
      </p:sp>
    </p:spTree>
    <p:extLst>
      <p:ext uri="{BB962C8B-B14F-4D97-AF65-F5344CB8AC3E}">
        <p14:creationId xmlns:p14="http://schemas.microsoft.com/office/powerpoint/2010/main" val="92279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2E61F22-D0EC-4F18-B3D9-DF56FAD24281}" type="datetimeFigureOut">
              <a:rPr lang="es-MX" smtClean="0"/>
              <a:t>30/03/2022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56208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E61F22-D0EC-4F18-B3D9-DF56FAD24281}" type="datetimeFigureOut">
              <a:rPr lang="es-MX" smtClean="0"/>
              <a:t>30/03/2022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C0AD5A-F5A9-4AD3-9590-BE16E2FCEA61}"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453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Session 2. Functions</a:t>
            </a:r>
            <a:endParaRPr lang="es-MX" dirty="0"/>
          </a:p>
        </p:txBody>
      </p:sp>
      <p:sp>
        <p:nvSpPr>
          <p:cNvPr id="3" name="Subtítulo 2"/>
          <p:cNvSpPr>
            <a:spLocks noGrp="1"/>
          </p:cNvSpPr>
          <p:nvPr>
            <p:ph type="subTitle" idx="1"/>
          </p:nvPr>
        </p:nvSpPr>
        <p:spPr/>
        <p:txBody>
          <a:bodyPr/>
          <a:lstStyle/>
          <a:p>
            <a:r>
              <a:rPr lang="en-US"/>
              <a:t>TRSF</a:t>
            </a:r>
            <a:endParaRPr lang="es-MX" dirty="0"/>
          </a:p>
        </p:txBody>
      </p:sp>
    </p:spTree>
    <p:extLst>
      <p:ext uri="{BB962C8B-B14F-4D97-AF65-F5344CB8AC3E}">
        <p14:creationId xmlns:p14="http://schemas.microsoft.com/office/powerpoint/2010/main" val="3092783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a:t>
            </a:r>
            <a:endParaRPr lang="es-MX" dirty="0"/>
          </a:p>
        </p:txBody>
      </p:sp>
      <p:sp>
        <p:nvSpPr>
          <p:cNvPr id="3" name="Marcador de contenido 2"/>
          <p:cNvSpPr>
            <a:spLocks noGrp="1"/>
          </p:cNvSpPr>
          <p:nvPr>
            <p:ph idx="1"/>
          </p:nvPr>
        </p:nvSpPr>
        <p:spPr/>
        <p:txBody>
          <a:bodyPr>
            <a:normAutofit fontScale="85000" lnSpcReduction="20000"/>
          </a:bodyPr>
          <a:lstStyle/>
          <a:p>
            <a:r>
              <a:rPr lang="en-US" dirty="0"/>
              <a:t>2. Create a function named "Swap" to swap the values of two integer numbers, which are passed by reference.</a:t>
            </a:r>
          </a:p>
          <a:p>
            <a:br>
              <a:rPr lang="en-US" dirty="0"/>
            </a:br>
            <a:endParaRPr lang="en-US" dirty="0"/>
          </a:p>
          <a:p>
            <a:r>
              <a:rPr lang="en-US" dirty="0"/>
              <a:t>An example of use might be:</a:t>
            </a:r>
          </a:p>
          <a:p>
            <a:br>
              <a:rPr lang="en-US" dirty="0"/>
            </a:br>
            <a:endParaRPr lang="en-US" dirty="0"/>
          </a:p>
          <a:p>
            <a:r>
              <a:rPr lang="en-US" dirty="0" err="1"/>
              <a:t>int</a:t>
            </a:r>
            <a:r>
              <a:rPr lang="en-US" dirty="0"/>
              <a:t> x=5, y=3;</a:t>
            </a:r>
          </a:p>
          <a:p>
            <a:r>
              <a:rPr lang="en-US" dirty="0"/>
              <a:t>Swap(ref x, ref y);</a:t>
            </a:r>
          </a:p>
          <a:p>
            <a:r>
              <a:rPr lang="en-US" dirty="0" err="1"/>
              <a:t>Console.WriteLine</a:t>
            </a:r>
            <a:r>
              <a:rPr lang="en-US" dirty="0"/>
              <a:t>("x={0}, y={1}", x, y);</a:t>
            </a:r>
          </a:p>
          <a:p>
            <a:br>
              <a:rPr lang="en-US" dirty="0"/>
            </a:br>
            <a:endParaRPr lang="en-US" dirty="0"/>
          </a:p>
          <a:p>
            <a:r>
              <a:rPr lang="en-US" dirty="0"/>
              <a:t>(which should write "x=3, y=5").</a:t>
            </a:r>
          </a:p>
          <a:p>
            <a:endParaRPr lang="es-MX" dirty="0"/>
          </a:p>
        </p:txBody>
      </p:sp>
    </p:spTree>
    <p:extLst>
      <p:ext uri="{BB962C8B-B14F-4D97-AF65-F5344CB8AC3E}">
        <p14:creationId xmlns:p14="http://schemas.microsoft.com/office/powerpoint/2010/main" val="330898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 </a:t>
            </a:r>
            <a:endParaRPr lang="es-MX" dirty="0"/>
          </a:p>
        </p:txBody>
      </p:sp>
      <p:sp>
        <p:nvSpPr>
          <p:cNvPr id="3" name="Marcador de contenido 2"/>
          <p:cNvSpPr>
            <a:spLocks noGrp="1"/>
          </p:cNvSpPr>
          <p:nvPr>
            <p:ph idx="1"/>
          </p:nvPr>
        </p:nvSpPr>
        <p:spPr/>
        <p:txBody>
          <a:bodyPr/>
          <a:lstStyle/>
          <a:p>
            <a:r>
              <a:rPr lang="en-US" dirty="0"/>
              <a:t>3. Create a function named "Power" to calculate the result of raising an integer number to another (positive integer) number. It must return another integer number. For example. Power(2,3) should return 8.</a:t>
            </a:r>
          </a:p>
          <a:p>
            <a:br>
              <a:rPr lang="en-US" dirty="0"/>
            </a:br>
            <a:endParaRPr lang="en-US" dirty="0"/>
          </a:p>
          <a:p>
            <a:r>
              <a:rPr lang="en-US" dirty="0"/>
              <a:t>Note: You MUST use a repetitive structure, such as "for " or "while", you cannot use </a:t>
            </a:r>
            <a:r>
              <a:rPr lang="en-US" dirty="0" err="1"/>
              <a:t>Math.Pow</a:t>
            </a:r>
            <a:r>
              <a:rPr lang="en-US" dirty="0"/>
              <a:t>.</a:t>
            </a:r>
          </a:p>
          <a:p>
            <a:br>
              <a:rPr lang="en-US" dirty="0"/>
            </a:br>
            <a:endParaRPr lang="es-MX" dirty="0"/>
          </a:p>
        </p:txBody>
      </p:sp>
    </p:spTree>
    <p:extLst>
      <p:ext uri="{BB962C8B-B14F-4D97-AF65-F5344CB8AC3E}">
        <p14:creationId xmlns:p14="http://schemas.microsoft.com/office/powerpoint/2010/main" val="425598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a:t>
            </a:r>
            <a:endParaRPr lang="es-MX" dirty="0"/>
          </a:p>
        </p:txBody>
      </p:sp>
      <p:sp>
        <p:nvSpPr>
          <p:cNvPr id="3" name="Marcador de contenido 2"/>
          <p:cNvSpPr>
            <a:spLocks noGrp="1"/>
          </p:cNvSpPr>
          <p:nvPr>
            <p:ph idx="1"/>
          </p:nvPr>
        </p:nvSpPr>
        <p:spPr/>
        <p:txBody>
          <a:bodyPr/>
          <a:lstStyle/>
          <a:p>
            <a:r>
              <a:rPr lang="en-US" dirty="0"/>
              <a:t>4. Create a program named "sum", which receives two integer numbers in the command line and displays their sum, as in this example:</a:t>
            </a:r>
          </a:p>
          <a:p>
            <a:br>
              <a:rPr lang="en-US" dirty="0"/>
            </a:br>
            <a:endParaRPr lang="es-MX" dirty="0"/>
          </a:p>
        </p:txBody>
      </p:sp>
    </p:spTree>
    <p:extLst>
      <p:ext uri="{BB962C8B-B14F-4D97-AF65-F5344CB8AC3E}">
        <p14:creationId xmlns:p14="http://schemas.microsoft.com/office/powerpoint/2010/main" val="134357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a:t>
            </a:r>
            <a:endParaRPr lang="es-MX" dirty="0"/>
          </a:p>
        </p:txBody>
      </p:sp>
      <p:sp>
        <p:nvSpPr>
          <p:cNvPr id="3" name="Marcador de contenido 2"/>
          <p:cNvSpPr>
            <a:spLocks noGrp="1"/>
          </p:cNvSpPr>
          <p:nvPr>
            <p:ph idx="1"/>
          </p:nvPr>
        </p:nvSpPr>
        <p:spPr/>
        <p:txBody>
          <a:bodyPr/>
          <a:lstStyle/>
          <a:p>
            <a:r>
              <a:rPr lang="en-US"/>
              <a:t>5. Create </a:t>
            </a:r>
            <a:r>
              <a:rPr lang="en-US" dirty="0"/>
              <a:t>a function named "</a:t>
            </a:r>
            <a:r>
              <a:rPr lang="en-US" dirty="0" err="1"/>
              <a:t>ChangeChar</a:t>
            </a:r>
            <a:r>
              <a:rPr lang="en-US" dirty="0"/>
              <a:t>" to modify a letter in a certain position (0 based) of a string, replacing it with a different letter:</a:t>
            </a:r>
          </a:p>
          <a:p>
            <a:br>
              <a:rPr lang="en-US" dirty="0"/>
            </a:br>
            <a:endParaRPr lang="en-US" dirty="0"/>
          </a:p>
          <a:p>
            <a:r>
              <a:rPr lang="en-US" dirty="0"/>
              <a:t>string sentence = "Tomato";</a:t>
            </a:r>
          </a:p>
          <a:p>
            <a:r>
              <a:rPr lang="en-US" dirty="0" err="1"/>
              <a:t>ChangeChar</a:t>
            </a:r>
            <a:r>
              <a:rPr lang="en-US" dirty="0"/>
              <a:t>(ref sentence, 5, 'a');</a:t>
            </a:r>
          </a:p>
          <a:p>
            <a:endParaRPr lang="es-MX" dirty="0"/>
          </a:p>
        </p:txBody>
      </p:sp>
    </p:spTree>
    <p:extLst>
      <p:ext uri="{BB962C8B-B14F-4D97-AF65-F5344CB8AC3E}">
        <p14:creationId xmlns:p14="http://schemas.microsoft.com/office/powerpoint/2010/main" val="419358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Functions</a:t>
            </a:r>
            <a:endParaRPr lang="es-MX" dirty="0"/>
          </a:p>
        </p:txBody>
      </p:sp>
      <p:sp>
        <p:nvSpPr>
          <p:cNvPr id="3" name="Marcador de contenido 2"/>
          <p:cNvSpPr>
            <a:spLocks noGrp="1"/>
          </p:cNvSpPr>
          <p:nvPr>
            <p:ph idx="1"/>
          </p:nvPr>
        </p:nvSpPr>
        <p:spPr/>
        <p:txBody>
          <a:bodyPr/>
          <a:lstStyle/>
          <a:p>
            <a:r>
              <a:rPr lang="en-US" dirty="0"/>
              <a:t>Parameters of a function. </a:t>
            </a:r>
          </a:p>
          <a:p>
            <a:pPr lvl="1"/>
            <a:r>
              <a:rPr lang="en-US" dirty="0"/>
              <a:t>* By Value</a:t>
            </a:r>
          </a:p>
          <a:p>
            <a:pPr lvl="1"/>
            <a:r>
              <a:rPr lang="en-US" dirty="0"/>
              <a:t>* By Reference</a:t>
            </a:r>
          </a:p>
          <a:p>
            <a:pPr lvl="1"/>
            <a:r>
              <a:rPr lang="en-US" dirty="0"/>
              <a:t>* out parameters</a:t>
            </a:r>
          </a:p>
          <a:p>
            <a:pPr lvl="1"/>
            <a:r>
              <a:rPr lang="en-US" dirty="0"/>
              <a:t>* Default or optional parameters</a:t>
            </a:r>
          </a:p>
          <a:p>
            <a:pPr lvl="1"/>
            <a:r>
              <a:rPr lang="en-US" dirty="0"/>
              <a:t>*dynamic parameters</a:t>
            </a:r>
          </a:p>
          <a:p>
            <a:pPr lvl="1"/>
            <a:r>
              <a:rPr lang="en-US" dirty="0"/>
              <a:t>* Params</a:t>
            </a:r>
          </a:p>
          <a:p>
            <a:pPr lvl="1"/>
            <a:r>
              <a:rPr lang="en-US" dirty="0"/>
              <a:t>* Returning Tuple</a:t>
            </a:r>
            <a:endParaRPr lang="es-MX" dirty="0"/>
          </a:p>
        </p:txBody>
      </p:sp>
    </p:spTree>
    <p:extLst>
      <p:ext uri="{BB962C8B-B14F-4D97-AF65-F5344CB8AC3E}">
        <p14:creationId xmlns:p14="http://schemas.microsoft.com/office/powerpoint/2010/main" val="153780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674D1C-4AA5-453F-8D4B-BEE1D00A3B35}"/>
              </a:ext>
            </a:extLst>
          </p:cNvPr>
          <p:cNvSpPr>
            <a:spLocks noGrp="1"/>
          </p:cNvSpPr>
          <p:nvPr>
            <p:ph type="title"/>
          </p:nvPr>
        </p:nvSpPr>
        <p:spPr/>
        <p:txBody>
          <a:bodyPr/>
          <a:lstStyle/>
          <a:p>
            <a:r>
              <a:rPr lang="en-US" dirty="0"/>
              <a:t>Tuple functions</a:t>
            </a:r>
          </a:p>
        </p:txBody>
      </p:sp>
      <p:sp>
        <p:nvSpPr>
          <p:cNvPr id="4" name="CuadroTexto 3">
            <a:extLst>
              <a:ext uri="{FF2B5EF4-FFF2-40B4-BE49-F238E27FC236}">
                <a16:creationId xmlns:a16="http://schemas.microsoft.com/office/drawing/2014/main" id="{C474A026-CC16-4A4A-9737-38762C7F2533}"/>
              </a:ext>
            </a:extLst>
          </p:cNvPr>
          <p:cNvSpPr txBox="1"/>
          <p:nvPr/>
        </p:nvSpPr>
        <p:spPr>
          <a:xfrm>
            <a:off x="1614310" y="2136338"/>
            <a:ext cx="8263467" cy="2585323"/>
          </a:xfrm>
          <a:prstGeom prst="rect">
            <a:avLst/>
          </a:prstGeom>
          <a:noFill/>
        </p:spPr>
        <p:txBody>
          <a:bodyPr wrap="square">
            <a:spAutoFit/>
          </a:bodyPr>
          <a:lstStyle/>
          <a:p>
            <a:r>
              <a:rPr lang="en-US" dirty="0"/>
              <a:t>     public static void Main() {</a:t>
            </a:r>
          </a:p>
          <a:p>
            <a:r>
              <a:rPr lang="en-US" dirty="0"/>
              <a:t>        (string val1, string val2, int val3) = </a:t>
            </a:r>
            <a:r>
              <a:rPr lang="en-US" dirty="0" err="1"/>
              <a:t>ReturnMultipleValues</a:t>
            </a:r>
            <a:r>
              <a:rPr lang="en-US" dirty="0"/>
              <a:t>();</a:t>
            </a:r>
          </a:p>
          <a:p>
            <a:r>
              <a:rPr lang="en-US" dirty="0"/>
              <a:t>        </a:t>
            </a:r>
            <a:r>
              <a:rPr lang="en-US" dirty="0" err="1"/>
              <a:t>Console.WriteLine</a:t>
            </a:r>
            <a:r>
              <a:rPr lang="en-US" dirty="0"/>
              <a:t>("{0} {1} {2}",val1,val2,val3);</a:t>
            </a:r>
          </a:p>
          <a:p>
            <a:r>
              <a:rPr lang="en-US" dirty="0"/>
              <a:t>    }</a:t>
            </a:r>
          </a:p>
          <a:p>
            <a:endParaRPr lang="en-US" dirty="0"/>
          </a:p>
          <a:p>
            <a:r>
              <a:rPr lang="en-US" dirty="0"/>
              <a:t>public static (string, string, int) </a:t>
            </a:r>
            <a:r>
              <a:rPr lang="en-US" dirty="0" err="1"/>
              <a:t>ReturnMultipleValues</a:t>
            </a:r>
            <a:r>
              <a:rPr lang="en-US" dirty="0"/>
              <a:t>()</a:t>
            </a:r>
          </a:p>
          <a:p>
            <a:r>
              <a:rPr lang="en-US" dirty="0"/>
              <a:t>    {</a:t>
            </a:r>
          </a:p>
          <a:p>
            <a:r>
              <a:rPr lang="en-US" dirty="0"/>
              <a:t>        return ("value1", "value2",3);;</a:t>
            </a:r>
          </a:p>
          <a:p>
            <a:r>
              <a:rPr lang="en-US" dirty="0"/>
              <a:t>    }</a:t>
            </a:r>
          </a:p>
        </p:txBody>
      </p:sp>
    </p:spTree>
    <p:extLst>
      <p:ext uri="{BB962C8B-B14F-4D97-AF65-F5344CB8AC3E}">
        <p14:creationId xmlns:p14="http://schemas.microsoft.com/office/powerpoint/2010/main" val="101501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Functions</a:t>
            </a:r>
            <a:endParaRPr lang="es-MX" dirty="0"/>
          </a:p>
        </p:txBody>
      </p:sp>
      <p:sp>
        <p:nvSpPr>
          <p:cNvPr id="3" name="Marcador de contenido 2"/>
          <p:cNvSpPr>
            <a:spLocks noGrp="1"/>
          </p:cNvSpPr>
          <p:nvPr>
            <p:ph idx="1"/>
          </p:nvPr>
        </p:nvSpPr>
        <p:spPr/>
        <p:txBody>
          <a:bodyPr/>
          <a:lstStyle/>
          <a:p>
            <a:r>
              <a:rPr lang="es-MX" dirty="0" err="1"/>
              <a:t>Bool</a:t>
            </a:r>
            <a:r>
              <a:rPr lang="es-MX" dirty="0"/>
              <a:t> </a:t>
            </a:r>
            <a:r>
              <a:rPr lang="es-MX" dirty="0" err="1"/>
              <a:t>success</a:t>
            </a:r>
            <a:r>
              <a:rPr lang="es-MX" dirty="0"/>
              <a:t>  = Int32.TryParse(</a:t>
            </a:r>
            <a:r>
              <a:rPr lang="es-MX" dirty="0" err="1"/>
              <a:t>value</a:t>
            </a:r>
            <a:r>
              <a:rPr lang="es-MX" dirty="0"/>
              <a:t>, </a:t>
            </a:r>
            <a:r>
              <a:rPr lang="es-MX" dirty="0" err="1"/>
              <a:t>out</a:t>
            </a:r>
            <a:r>
              <a:rPr lang="es-MX" dirty="0"/>
              <a:t> </a:t>
            </a:r>
            <a:r>
              <a:rPr lang="es-MX" dirty="0" err="1"/>
              <a:t>number</a:t>
            </a:r>
            <a:r>
              <a:rPr lang="es-MX" dirty="0"/>
              <a:t>);</a:t>
            </a:r>
          </a:p>
        </p:txBody>
      </p:sp>
    </p:spTree>
    <p:extLst>
      <p:ext uri="{BB962C8B-B14F-4D97-AF65-F5344CB8AC3E}">
        <p14:creationId xmlns:p14="http://schemas.microsoft.com/office/powerpoint/2010/main" val="83240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Functions</a:t>
            </a:r>
            <a:endParaRPr lang="es-MX" dirty="0"/>
          </a:p>
        </p:txBody>
      </p:sp>
      <p:sp>
        <p:nvSpPr>
          <p:cNvPr id="5" name="Rectangle 2"/>
          <p:cNvSpPr>
            <a:spLocks noGrp="1" noChangeArrowheads="1"/>
          </p:cNvSpPr>
          <p:nvPr>
            <p:ph idx="1"/>
          </p:nvPr>
        </p:nvSpPr>
        <p:spPr bwMode="auto">
          <a:xfrm>
            <a:off x="1097280" y="1945351"/>
            <a:ext cx="7859716"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n-US" dirty="0"/>
              <a:t>Write a function to get multiplication table</a:t>
            </a:r>
          </a:p>
          <a:p>
            <a:pPr marL="0" indent="0">
              <a:buNone/>
            </a:pPr>
            <a:endParaRPr lang="en-US" dirty="0"/>
          </a:p>
          <a:p>
            <a:pPr marL="0" indent="0">
              <a:buNone/>
            </a:pPr>
            <a:r>
              <a:rPr lang="en-US" dirty="0"/>
              <a:t>static void </a:t>
            </a:r>
            <a:r>
              <a:rPr lang="en-US" dirty="0" err="1"/>
              <a:t>TimesTable</a:t>
            </a:r>
            <a:r>
              <a:rPr lang="en-US" dirty="0"/>
              <a:t>(byte number)    </a:t>
            </a:r>
          </a:p>
          <a:p>
            <a:pPr marL="0" indent="0">
              <a:buNone/>
            </a:pPr>
            <a:r>
              <a:rPr lang="en-US" dirty="0"/>
              <a:t>{      </a:t>
            </a:r>
          </a:p>
          <a:p>
            <a:pPr marL="0" indent="0">
              <a:buNone/>
            </a:pPr>
            <a:r>
              <a:rPr lang="en-US" dirty="0"/>
              <a:t>	</a:t>
            </a:r>
            <a:r>
              <a:rPr lang="en-US" dirty="0" err="1"/>
              <a:t>WriteLine</a:t>
            </a:r>
            <a:r>
              <a:rPr lang="en-US" dirty="0"/>
              <a:t>($"This is the {number} times table:");      </a:t>
            </a:r>
          </a:p>
          <a:p>
            <a:pPr marL="0" indent="0">
              <a:buNone/>
            </a:pPr>
            <a:r>
              <a:rPr lang="en-US" dirty="0"/>
              <a:t>	for (</a:t>
            </a:r>
            <a:r>
              <a:rPr lang="en-US" dirty="0" err="1"/>
              <a:t>int</a:t>
            </a:r>
            <a:r>
              <a:rPr lang="en-US" dirty="0"/>
              <a:t> row = 1; row &lt;= 12; row++)      </a:t>
            </a:r>
          </a:p>
          <a:p>
            <a:pPr marL="0" indent="0">
              <a:buNone/>
            </a:pPr>
            <a:r>
              <a:rPr lang="en-US" dirty="0"/>
              <a:t>	{        </a:t>
            </a:r>
          </a:p>
          <a:p>
            <a:pPr marL="0" indent="0">
              <a:buNone/>
            </a:pPr>
            <a:r>
              <a:rPr lang="en-US" dirty="0"/>
              <a:t>		</a:t>
            </a:r>
            <a:r>
              <a:rPr lang="en-US" dirty="0" err="1"/>
              <a:t>WriteLine</a:t>
            </a:r>
            <a:r>
              <a:rPr lang="en-US" dirty="0"/>
              <a:t>( $"{row} x {number} = {row * number}");      </a:t>
            </a:r>
          </a:p>
          <a:p>
            <a:pPr marL="0" indent="0">
              <a:buNone/>
            </a:pPr>
            <a:r>
              <a:rPr lang="en-US" dirty="0"/>
              <a:t>	}      </a:t>
            </a:r>
            <a:r>
              <a:rPr lang="en-US" dirty="0" err="1"/>
              <a:t>WriteLine</a:t>
            </a:r>
            <a:r>
              <a:rPr lang="en-US" dirty="0"/>
              <a:t>();    </a:t>
            </a:r>
          </a:p>
          <a:p>
            <a:pPr marL="0" indent="0">
              <a:buNone/>
            </a:pPr>
            <a:r>
              <a:rPr lang="en-US" dirty="0"/>
              <a:t>}</a:t>
            </a:r>
          </a:p>
        </p:txBody>
      </p:sp>
    </p:spTree>
    <p:extLst>
      <p:ext uri="{BB962C8B-B14F-4D97-AF65-F5344CB8AC3E}">
        <p14:creationId xmlns:p14="http://schemas.microsoft.com/office/powerpoint/2010/main" val="269532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D4B37-6E8C-4EF9-9AD7-E8D1A6550354}"/>
              </a:ext>
            </a:extLst>
          </p:cNvPr>
          <p:cNvSpPr>
            <a:spLocks noGrp="1"/>
          </p:cNvSpPr>
          <p:nvPr>
            <p:ph type="title"/>
          </p:nvPr>
        </p:nvSpPr>
        <p:spPr/>
        <p:txBody>
          <a:bodyPr/>
          <a:lstStyle/>
          <a:p>
            <a:r>
              <a:rPr lang="en-US" dirty="0"/>
              <a:t>Functional programming</a:t>
            </a:r>
          </a:p>
        </p:txBody>
      </p:sp>
      <p:sp>
        <p:nvSpPr>
          <p:cNvPr id="4" name="CuadroTexto 3">
            <a:extLst>
              <a:ext uri="{FF2B5EF4-FFF2-40B4-BE49-F238E27FC236}">
                <a16:creationId xmlns:a16="http://schemas.microsoft.com/office/drawing/2014/main" id="{820714D8-B0A8-43C5-A95B-02562B95B4BE}"/>
              </a:ext>
            </a:extLst>
          </p:cNvPr>
          <p:cNvSpPr txBox="1"/>
          <p:nvPr/>
        </p:nvSpPr>
        <p:spPr>
          <a:xfrm>
            <a:off x="1171852" y="2277057"/>
            <a:ext cx="9845336" cy="1477328"/>
          </a:xfrm>
          <a:prstGeom prst="rect">
            <a:avLst/>
          </a:prstGeom>
          <a:noFill/>
        </p:spPr>
        <p:txBody>
          <a:bodyPr wrap="square">
            <a:spAutoFit/>
          </a:bodyPr>
          <a:lstStyle/>
          <a:p>
            <a:r>
              <a:rPr lang="en-US" b="0" i="0" dirty="0">
                <a:solidFill>
                  <a:srgbClr val="111111"/>
                </a:solidFill>
                <a:effectLst/>
                <a:latin typeface="Segoe UI" panose="020B0502040204020203" pitchFamily="34" charset="0"/>
              </a:rPr>
              <a:t>Functional programming is a programming paradigm in C# that is frequently combined with object oriented programming. C# enables you to use imperative programming using object-oriented concepts, but you can also use declarative programming. In declarative programming, you are using a more descriptive way to define </a:t>
            </a:r>
            <a:r>
              <a:rPr lang="en-US" b="1" i="0" dirty="0">
                <a:solidFill>
                  <a:srgbClr val="111111"/>
                </a:solidFill>
                <a:effectLst/>
                <a:latin typeface="Segoe UI" panose="020B0502040204020203" pitchFamily="34" charset="0"/>
              </a:rPr>
              <a:t>what</a:t>
            </a:r>
            <a:r>
              <a:rPr lang="en-US" b="0" i="0" dirty="0">
                <a:solidFill>
                  <a:srgbClr val="111111"/>
                </a:solidFill>
                <a:effectLst/>
                <a:latin typeface="Segoe UI" panose="020B0502040204020203" pitchFamily="34" charset="0"/>
              </a:rPr>
              <a:t> you want to do and not </a:t>
            </a:r>
            <a:r>
              <a:rPr lang="en-US" b="1" i="0" dirty="0">
                <a:solidFill>
                  <a:srgbClr val="111111"/>
                </a:solidFill>
                <a:effectLst/>
                <a:latin typeface="Segoe UI" panose="020B0502040204020203" pitchFamily="34" charset="0"/>
              </a:rPr>
              <a:t>how</a:t>
            </a:r>
            <a:r>
              <a:rPr lang="en-US" b="0" i="0" dirty="0">
                <a:solidFill>
                  <a:srgbClr val="111111"/>
                </a:solidFill>
                <a:effectLst/>
                <a:latin typeface="Segoe UI" panose="020B0502040204020203" pitchFamily="34" charset="0"/>
              </a:rPr>
              <a:t> you want to do some action.</a:t>
            </a:r>
            <a:endParaRPr lang="en-US" dirty="0"/>
          </a:p>
        </p:txBody>
      </p:sp>
    </p:spTree>
    <p:extLst>
      <p:ext uri="{BB962C8B-B14F-4D97-AF65-F5344CB8AC3E}">
        <p14:creationId xmlns:p14="http://schemas.microsoft.com/office/powerpoint/2010/main" val="288834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65B31D-DFA2-4BB1-AE5A-DCC8ABCBB883}"/>
              </a:ext>
            </a:extLst>
          </p:cNvPr>
          <p:cNvSpPr>
            <a:spLocks noGrp="1"/>
          </p:cNvSpPr>
          <p:nvPr>
            <p:ph type="title"/>
          </p:nvPr>
        </p:nvSpPr>
        <p:spPr/>
        <p:txBody>
          <a:bodyPr/>
          <a:lstStyle/>
          <a:p>
            <a:r>
              <a:rPr lang="en-US" dirty="0"/>
              <a:t>Functional programming</a:t>
            </a:r>
          </a:p>
        </p:txBody>
      </p:sp>
      <p:sp>
        <p:nvSpPr>
          <p:cNvPr id="4" name="CuadroTexto 3">
            <a:extLst>
              <a:ext uri="{FF2B5EF4-FFF2-40B4-BE49-F238E27FC236}">
                <a16:creationId xmlns:a16="http://schemas.microsoft.com/office/drawing/2014/main" id="{E504484B-664D-441E-AFB2-AADDECD10363}"/>
              </a:ext>
            </a:extLst>
          </p:cNvPr>
          <p:cNvSpPr txBox="1"/>
          <p:nvPr/>
        </p:nvSpPr>
        <p:spPr>
          <a:xfrm>
            <a:off x="1209583" y="1948622"/>
            <a:ext cx="2838634" cy="923330"/>
          </a:xfrm>
          <a:prstGeom prst="rect">
            <a:avLst/>
          </a:prstGeom>
          <a:noFill/>
        </p:spPr>
        <p:txBody>
          <a:bodyPr wrap="square">
            <a:spAutoFit/>
          </a:bodyPr>
          <a:lstStyle/>
          <a:p>
            <a:pPr algn="l"/>
            <a:r>
              <a:rPr lang="en-US" b="1" i="0" dirty="0">
                <a:solidFill>
                  <a:srgbClr val="292929"/>
                </a:solidFill>
                <a:effectLst/>
                <a:latin typeface="sohne"/>
              </a:rPr>
              <a:t>Fundamental principles:</a:t>
            </a:r>
          </a:p>
          <a:p>
            <a:br>
              <a:rPr lang="en-US" dirty="0"/>
            </a:br>
            <a:endParaRPr lang="en-US" dirty="0"/>
          </a:p>
        </p:txBody>
      </p:sp>
      <p:sp>
        <p:nvSpPr>
          <p:cNvPr id="6" name="CuadroTexto 5">
            <a:extLst>
              <a:ext uri="{FF2B5EF4-FFF2-40B4-BE49-F238E27FC236}">
                <a16:creationId xmlns:a16="http://schemas.microsoft.com/office/drawing/2014/main" id="{4FD389BF-BB3C-4882-B291-EE24848F5EEE}"/>
              </a:ext>
            </a:extLst>
          </p:cNvPr>
          <p:cNvSpPr txBox="1"/>
          <p:nvPr/>
        </p:nvSpPr>
        <p:spPr>
          <a:xfrm>
            <a:off x="1413769" y="2410287"/>
            <a:ext cx="6094520" cy="369332"/>
          </a:xfrm>
          <a:prstGeom prst="rect">
            <a:avLst/>
          </a:prstGeom>
          <a:noFill/>
        </p:spPr>
        <p:txBody>
          <a:bodyPr wrap="square">
            <a:spAutoFit/>
          </a:bodyPr>
          <a:lstStyle/>
          <a:p>
            <a:r>
              <a:rPr lang="en-US" dirty="0"/>
              <a:t>1.Referential Transparency.</a:t>
            </a:r>
          </a:p>
        </p:txBody>
      </p:sp>
      <p:sp>
        <p:nvSpPr>
          <p:cNvPr id="8" name="CuadroTexto 7">
            <a:extLst>
              <a:ext uri="{FF2B5EF4-FFF2-40B4-BE49-F238E27FC236}">
                <a16:creationId xmlns:a16="http://schemas.microsoft.com/office/drawing/2014/main" id="{DAE40D96-CC6B-41C6-A83A-E8EB63EB1620}"/>
              </a:ext>
            </a:extLst>
          </p:cNvPr>
          <p:cNvSpPr txBox="1"/>
          <p:nvPr/>
        </p:nvSpPr>
        <p:spPr>
          <a:xfrm>
            <a:off x="1535289" y="2990882"/>
            <a:ext cx="6096000" cy="1754326"/>
          </a:xfrm>
          <a:prstGeom prst="rect">
            <a:avLst/>
          </a:prstGeom>
          <a:noFill/>
        </p:spPr>
        <p:txBody>
          <a:bodyPr wrap="square">
            <a:spAutoFit/>
          </a:bodyPr>
          <a:lstStyle/>
          <a:p>
            <a:r>
              <a:rPr lang="en-US" b="0" i="0" dirty="0">
                <a:solidFill>
                  <a:srgbClr val="292929"/>
                </a:solidFill>
                <a:effectLst/>
                <a:latin typeface="Menlo"/>
              </a:rPr>
              <a:t>// Not referential transparent</a:t>
            </a:r>
          </a:p>
          <a:p>
            <a:r>
              <a:rPr lang="en-US" b="0" i="0" dirty="0">
                <a:solidFill>
                  <a:srgbClr val="FF0000"/>
                </a:solidFill>
                <a:effectLst/>
                <a:latin typeface="Menlo"/>
              </a:rPr>
              <a:t>public int </a:t>
            </a:r>
            <a:r>
              <a:rPr lang="en-US" b="0" i="0" dirty="0" err="1">
                <a:solidFill>
                  <a:srgbClr val="FF0000"/>
                </a:solidFill>
                <a:effectLst/>
                <a:latin typeface="Menlo"/>
              </a:rPr>
              <a:t>CalculateElapsedDays</a:t>
            </a:r>
            <a:r>
              <a:rPr lang="en-US" b="0" i="0" dirty="0">
                <a:solidFill>
                  <a:srgbClr val="FF0000"/>
                </a:solidFill>
                <a:effectLst/>
                <a:latin typeface="Menlo"/>
              </a:rPr>
              <a:t>(</a:t>
            </a:r>
            <a:r>
              <a:rPr lang="en-US" b="0" i="0" dirty="0" err="1">
                <a:solidFill>
                  <a:srgbClr val="FF0000"/>
                </a:solidFill>
                <a:effectLst/>
                <a:latin typeface="Menlo"/>
              </a:rPr>
              <a:t>DateTime</a:t>
            </a:r>
            <a:r>
              <a:rPr lang="en-US" b="0" i="0" dirty="0">
                <a:solidFill>
                  <a:srgbClr val="FF0000"/>
                </a:solidFill>
                <a:effectLst/>
                <a:latin typeface="Menlo"/>
              </a:rPr>
              <a:t> from)</a:t>
            </a:r>
            <a:br>
              <a:rPr lang="en-US" dirty="0">
                <a:solidFill>
                  <a:srgbClr val="FF0000"/>
                </a:solidFill>
              </a:rPr>
            </a:br>
            <a:r>
              <a:rPr lang="en-US" b="0" i="0" dirty="0">
                <a:solidFill>
                  <a:srgbClr val="FF0000"/>
                </a:solidFill>
                <a:effectLst/>
                <a:latin typeface="Menlo"/>
              </a:rPr>
              <a:t>{</a:t>
            </a:r>
            <a:br>
              <a:rPr lang="en-US" dirty="0">
                <a:solidFill>
                  <a:srgbClr val="FF0000"/>
                </a:solidFill>
              </a:rPr>
            </a:br>
            <a:r>
              <a:rPr lang="en-US" b="0" i="0" dirty="0" err="1">
                <a:solidFill>
                  <a:srgbClr val="FF0000"/>
                </a:solidFill>
                <a:effectLst/>
                <a:latin typeface="Menlo"/>
              </a:rPr>
              <a:t>DateTime</a:t>
            </a:r>
            <a:r>
              <a:rPr lang="en-US" b="0" i="0" dirty="0">
                <a:solidFill>
                  <a:srgbClr val="FF0000"/>
                </a:solidFill>
                <a:effectLst/>
                <a:latin typeface="Menlo"/>
              </a:rPr>
              <a:t> now = </a:t>
            </a:r>
            <a:r>
              <a:rPr lang="en-US" b="0" i="0" dirty="0" err="1">
                <a:solidFill>
                  <a:srgbClr val="FF0000"/>
                </a:solidFill>
                <a:effectLst/>
                <a:latin typeface="Menlo"/>
              </a:rPr>
              <a:t>DateTime.Now</a:t>
            </a:r>
            <a:r>
              <a:rPr lang="en-US" b="0" i="0" dirty="0">
                <a:solidFill>
                  <a:srgbClr val="FF0000"/>
                </a:solidFill>
                <a:effectLst/>
                <a:latin typeface="Menlo"/>
              </a:rPr>
              <a:t>;</a:t>
            </a:r>
            <a:br>
              <a:rPr lang="en-US" dirty="0">
                <a:solidFill>
                  <a:srgbClr val="FF0000"/>
                </a:solidFill>
              </a:rPr>
            </a:br>
            <a:r>
              <a:rPr lang="en-US" b="0" i="0" dirty="0">
                <a:solidFill>
                  <a:srgbClr val="FF0000"/>
                </a:solidFill>
                <a:effectLst/>
                <a:latin typeface="Menlo"/>
              </a:rPr>
              <a:t>return (now - from).Days;</a:t>
            </a:r>
            <a:br>
              <a:rPr lang="en-US" dirty="0">
                <a:solidFill>
                  <a:srgbClr val="FF0000"/>
                </a:solidFill>
              </a:rPr>
            </a:br>
            <a:r>
              <a:rPr lang="en-US" b="0" i="0" dirty="0">
                <a:solidFill>
                  <a:srgbClr val="FF0000"/>
                </a:solidFill>
                <a:effectLst/>
                <a:latin typeface="Menlo"/>
              </a:rPr>
              <a:t>}</a:t>
            </a:r>
            <a:endParaRPr lang="en-US" dirty="0">
              <a:solidFill>
                <a:srgbClr val="FF0000"/>
              </a:solidFill>
            </a:endParaRPr>
          </a:p>
        </p:txBody>
      </p:sp>
      <p:sp>
        <p:nvSpPr>
          <p:cNvPr id="10" name="CuadroTexto 9">
            <a:extLst>
              <a:ext uri="{FF2B5EF4-FFF2-40B4-BE49-F238E27FC236}">
                <a16:creationId xmlns:a16="http://schemas.microsoft.com/office/drawing/2014/main" id="{D33BCAF7-410E-42A5-85BB-599A71B8A27D}"/>
              </a:ext>
            </a:extLst>
          </p:cNvPr>
          <p:cNvSpPr txBox="1"/>
          <p:nvPr/>
        </p:nvSpPr>
        <p:spPr>
          <a:xfrm>
            <a:off x="1535289" y="4977676"/>
            <a:ext cx="6096000" cy="646331"/>
          </a:xfrm>
          <a:prstGeom prst="rect">
            <a:avLst/>
          </a:prstGeom>
          <a:noFill/>
        </p:spPr>
        <p:txBody>
          <a:bodyPr wrap="square">
            <a:spAutoFit/>
          </a:bodyPr>
          <a:lstStyle/>
          <a:p>
            <a:r>
              <a:rPr lang="en-US" b="0" i="0" dirty="0">
                <a:solidFill>
                  <a:srgbClr val="00B050"/>
                </a:solidFill>
                <a:effectLst/>
                <a:latin typeface="Menlo"/>
              </a:rPr>
              <a:t>public static int </a:t>
            </a:r>
            <a:r>
              <a:rPr lang="en-US" b="0" i="0" dirty="0" err="1">
                <a:solidFill>
                  <a:srgbClr val="00B050"/>
                </a:solidFill>
                <a:effectLst/>
                <a:latin typeface="Menlo"/>
              </a:rPr>
              <a:t>CalculateElapsedDays</a:t>
            </a:r>
            <a:r>
              <a:rPr lang="en-US" b="0" i="0" dirty="0">
                <a:solidFill>
                  <a:srgbClr val="00B050"/>
                </a:solidFill>
                <a:effectLst/>
                <a:latin typeface="Menlo"/>
              </a:rPr>
              <a:t>(</a:t>
            </a:r>
            <a:r>
              <a:rPr lang="en-US" b="0" i="0" dirty="0" err="1">
                <a:solidFill>
                  <a:srgbClr val="00B050"/>
                </a:solidFill>
                <a:effectLst/>
                <a:latin typeface="Menlo"/>
              </a:rPr>
              <a:t>DateTime</a:t>
            </a:r>
            <a:r>
              <a:rPr lang="en-US" b="0" i="0" dirty="0">
                <a:solidFill>
                  <a:srgbClr val="00B050"/>
                </a:solidFill>
                <a:effectLst/>
                <a:latin typeface="Menlo"/>
              </a:rPr>
              <a:t> from, </a:t>
            </a:r>
            <a:r>
              <a:rPr lang="en-US" b="0" i="0" dirty="0" err="1">
                <a:solidFill>
                  <a:srgbClr val="00B050"/>
                </a:solidFill>
                <a:effectLst/>
                <a:latin typeface="Menlo"/>
              </a:rPr>
              <a:t>DateTime</a:t>
            </a:r>
            <a:r>
              <a:rPr lang="en-US" b="0" i="0" dirty="0">
                <a:solidFill>
                  <a:srgbClr val="00B050"/>
                </a:solidFill>
                <a:effectLst/>
                <a:latin typeface="Menlo"/>
              </a:rPr>
              <a:t> now) =&gt; (now - from).Days;</a:t>
            </a:r>
            <a:endParaRPr lang="en-US" dirty="0">
              <a:solidFill>
                <a:srgbClr val="00B050"/>
              </a:solidFill>
            </a:endParaRPr>
          </a:p>
        </p:txBody>
      </p:sp>
    </p:spTree>
    <p:extLst>
      <p:ext uri="{BB962C8B-B14F-4D97-AF65-F5344CB8AC3E}">
        <p14:creationId xmlns:p14="http://schemas.microsoft.com/office/powerpoint/2010/main" val="384345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DCDD3-17B0-4700-9062-38048FD1E778}"/>
              </a:ext>
            </a:extLst>
          </p:cNvPr>
          <p:cNvSpPr>
            <a:spLocks noGrp="1"/>
          </p:cNvSpPr>
          <p:nvPr>
            <p:ph type="title"/>
          </p:nvPr>
        </p:nvSpPr>
        <p:spPr/>
        <p:txBody>
          <a:bodyPr/>
          <a:lstStyle/>
          <a:p>
            <a:r>
              <a:rPr lang="en-US" dirty="0"/>
              <a:t>Functional programming</a:t>
            </a:r>
          </a:p>
        </p:txBody>
      </p:sp>
      <p:sp>
        <p:nvSpPr>
          <p:cNvPr id="4" name="CuadroTexto 3">
            <a:extLst>
              <a:ext uri="{FF2B5EF4-FFF2-40B4-BE49-F238E27FC236}">
                <a16:creationId xmlns:a16="http://schemas.microsoft.com/office/drawing/2014/main" id="{A02A769C-4FD1-4FC0-95E8-6F4FCEC68A18}"/>
              </a:ext>
            </a:extLst>
          </p:cNvPr>
          <p:cNvSpPr txBox="1"/>
          <p:nvPr/>
        </p:nvSpPr>
        <p:spPr>
          <a:xfrm>
            <a:off x="1264356" y="2134779"/>
            <a:ext cx="6096000" cy="923330"/>
          </a:xfrm>
          <a:prstGeom prst="rect">
            <a:avLst/>
          </a:prstGeom>
          <a:noFill/>
        </p:spPr>
        <p:txBody>
          <a:bodyPr wrap="square">
            <a:spAutoFit/>
          </a:bodyPr>
          <a:lstStyle/>
          <a:p>
            <a:pPr algn="l"/>
            <a:r>
              <a:rPr lang="en-US" b="1" i="1" dirty="0">
                <a:solidFill>
                  <a:srgbClr val="292929"/>
                </a:solidFill>
                <a:effectLst/>
                <a:latin typeface="charter"/>
              </a:rPr>
              <a:t>2.Function honesty:</a:t>
            </a:r>
            <a:endParaRPr lang="en-US" b="0" i="0" dirty="0">
              <a:solidFill>
                <a:srgbClr val="292929"/>
              </a:solidFill>
              <a:effectLst/>
              <a:latin typeface="charter"/>
            </a:endParaRPr>
          </a:p>
          <a:p>
            <a:br>
              <a:rPr lang="en-US" dirty="0"/>
            </a:br>
            <a:endParaRPr lang="en-US" dirty="0"/>
          </a:p>
        </p:txBody>
      </p:sp>
      <p:sp>
        <p:nvSpPr>
          <p:cNvPr id="6" name="CuadroTexto 5">
            <a:extLst>
              <a:ext uri="{FF2B5EF4-FFF2-40B4-BE49-F238E27FC236}">
                <a16:creationId xmlns:a16="http://schemas.microsoft.com/office/drawing/2014/main" id="{D861AB77-2EF5-4A53-A3E9-A56F9C6E7964}"/>
              </a:ext>
            </a:extLst>
          </p:cNvPr>
          <p:cNvSpPr txBox="1"/>
          <p:nvPr/>
        </p:nvSpPr>
        <p:spPr>
          <a:xfrm>
            <a:off x="1388533" y="2708608"/>
            <a:ext cx="6096000" cy="1477328"/>
          </a:xfrm>
          <a:prstGeom prst="rect">
            <a:avLst/>
          </a:prstGeom>
          <a:noFill/>
        </p:spPr>
        <p:txBody>
          <a:bodyPr wrap="square">
            <a:spAutoFit/>
          </a:bodyPr>
          <a:lstStyle/>
          <a:p>
            <a:r>
              <a:rPr lang="en-US" b="0" i="0" dirty="0">
                <a:solidFill>
                  <a:srgbClr val="292929"/>
                </a:solidFill>
                <a:effectLst/>
                <a:latin typeface="Menlo"/>
              </a:rPr>
              <a:t>// Not functional honesty</a:t>
            </a:r>
          </a:p>
          <a:p>
            <a:r>
              <a:rPr lang="en-US" b="0" i="0" dirty="0">
                <a:solidFill>
                  <a:srgbClr val="FF0000"/>
                </a:solidFill>
                <a:effectLst/>
                <a:latin typeface="Menlo"/>
              </a:rPr>
              <a:t>public int Divide(int numerator, int denominator)</a:t>
            </a:r>
            <a:br>
              <a:rPr lang="en-US" dirty="0">
                <a:solidFill>
                  <a:srgbClr val="FF0000"/>
                </a:solidFill>
              </a:rPr>
            </a:br>
            <a:r>
              <a:rPr lang="en-US" b="0" i="0" dirty="0">
                <a:solidFill>
                  <a:srgbClr val="FF0000"/>
                </a:solidFill>
                <a:effectLst/>
                <a:latin typeface="Menlo"/>
              </a:rPr>
              <a:t>{</a:t>
            </a:r>
            <a:br>
              <a:rPr lang="en-US" dirty="0">
                <a:solidFill>
                  <a:srgbClr val="FF0000"/>
                </a:solidFill>
              </a:rPr>
            </a:br>
            <a:r>
              <a:rPr lang="en-US" b="0" i="0" dirty="0">
                <a:solidFill>
                  <a:srgbClr val="FF0000"/>
                </a:solidFill>
                <a:effectLst/>
                <a:latin typeface="Menlo"/>
              </a:rPr>
              <a:t>return numerator / denominator;</a:t>
            </a:r>
            <a:br>
              <a:rPr lang="en-US" dirty="0">
                <a:solidFill>
                  <a:srgbClr val="FF0000"/>
                </a:solidFill>
              </a:rPr>
            </a:br>
            <a:r>
              <a:rPr lang="en-US" b="0" i="0" dirty="0">
                <a:solidFill>
                  <a:srgbClr val="FF0000"/>
                </a:solidFill>
                <a:effectLst/>
                <a:latin typeface="Menlo"/>
              </a:rPr>
              <a:t>}</a:t>
            </a:r>
            <a:endParaRPr lang="en-US" dirty="0">
              <a:solidFill>
                <a:srgbClr val="FF0000"/>
              </a:solidFill>
            </a:endParaRPr>
          </a:p>
        </p:txBody>
      </p:sp>
      <p:sp>
        <p:nvSpPr>
          <p:cNvPr id="9" name="CuadroTexto 8">
            <a:extLst>
              <a:ext uri="{FF2B5EF4-FFF2-40B4-BE49-F238E27FC236}">
                <a16:creationId xmlns:a16="http://schemas.microsoft.com/office/drawing/2014/main" id="{96402C80-5360-4132-B4CE-DD359BBB2369}"/>
              </a:ext>
            </a:extLst>
          </p:cNvPr>
          <p:cNvSpPr txBox="1"/>
          <p:nvPr/>
        </p:nvSpPr>
        <p:spPr>
          <a:xfrm>
            <a:off x="1388533" y="4612269"/>
            <a:ext cx="6096000" cy="1754326"/>
          </a:xfrm>
          <a:prstGeom prst="rect">
            <a:avLst/>
          </a:prstGeom>
          <a:noFill/>
        </p:spPr>
        <p:txBody>
          <a:bodyPr wrap="square">
            <a:spAutoFit/>
          </a:bodyPr>
          <a:lstStyle/>
          <a:p>
            <a:r>
              <a:rPr lang="en-US" b="0" i="0" dirty="0">
                <a:solidFill>
                  <a:srgbClr val="292929"/>
                </a:solidFill>
                <a:effectLst/>
                <a:latin typeface="Menlo"/>
              </a:rPr>
              <a:t>// Functional honesty</a:t>
            </a:r>
            <a:endParaRPr lang="en-US" dirty="0"/>
          </a:p>
          <a:p>
            <a:r>
              <a:rPr lang="en-US" dirty="0">
                <a:solidFill>
                  <a:srgbClr val="00B050"/>
                </a:solidFill>
              </a:rPr>
              <a:t>public static int Divide(int numerator, </a:t>
            </a:r>
            <a:r>
              <a:rPr lang="en-US" dirty="0" err="1">
                <a:solidFill>
                  <a:srgbClr val="00B050"/>
                </a:solidFill>
              </a:rPr>
              <a:t>NonZeroInt</a:t>
            </a:r>
            <a:r>
              <a:rPr lang="en-US" dirty="0">
                <a:solidFill>
                  <a:srgbClr val="00B050"/>
                </a:solidFill>
              </a:rPr>
              <a:t> denominator)</a:t>
            </a:r>
          </a:p>
          <a:p>
            <a:r>
              <a:rPr lang="en-US" dirty="0">
                <a:solidFill>
                  <a:srgbClr val="00B050"/>
                </a:solidFill>
              </a:rPr>
              <a:t>{</a:t>
            </a:r>
          </a:p>
          <a:p>
            <a:r>
              <a:rPr lang="en-US" dirty="0">
                <a:solidFill>
                  <a:srgbClr val="00B050"/>
                </a:solidFill>
              </a:rPr>
              <a:t>    return numerator / </a:t>
            </a:r>
            <a:r>
              <a:rPr lang="en-US" dirty="0" err="1">
                <a:solidFill>
                  <a:srgbClr val="00B050"/>
                </a:solidFill>
              </a:rPr>
              <a:t>denominator.Value</a:t>
            </a:r>
            <a:r>
              <a:rPr lang="en-US" dirty="0">
                <a:solidFill>
                  <a:srgbClr val="00B050"/>
                </a:solidFill>
              </a:rPr>
              <a:t>;</a:t>
            </a:r>
          </a:p>
          <a:p>
            <a:r>
              <a:rPr lang="en-US" dirty="0">
                <a:solidFill>
                  <a:srgbClr val="00B050"/>
                </a:solidFill>
              </a:rPr>
              <a:t>}</a:t>
            </a:r>
          </a:p>
          <a:p>
            <a:endParaRPr lang="en-US" dirty="0"/>
          </a:p>
        </p:txBody>
      </p:sp>
    </p:spTree>
    <p:extLst>
      <p:ext uri="{BB962C8B-B14F-4D97-AF65-F5344CB8AC3E}">
        <p14:creationId xmlns:p14="http://schemas.microsoft.com/office/powerpoint/2010/main" val="310600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Excercise</a:t>
            </a:r>
            <a:endParaRPr lang="es-MX" dirty="0"/>
          </a:p>
        </p:txBody>
      </p:sp>
      <p:sp>
        <p:nvSpPr>
          <p:cNvPr id="3" name="Marcador de contenido 2"/>
          <p:cNvSpPr>
            <a:spLocks noGrp="1"/>
          </p:cNvSpPr>
          <p:nvPr>
            <p:ph idx="1"/>
          </p:nvPr>
        </p:nvSpPr>
        <p:spPr/>
        <p:txBody>
          <a:bodyPr>
            <a:normAutofit fontScale="92500" lnSpcReduction="20000"/>
          </a:bodyPr>
          <a:lstStyle/>
          <a:p>
            <a:r>
              <a:rPr lang="en-US" dirty="0"/>
              <a:t>1. Create a function named "Double" to calculate the double of an integer number, and modify the data passed as an argument. It must be a "void" function and you must use "</a:t>
            </a:r>
            <a:r>
              <a:rPr lang="en-US" dirty="0" err="1"/>
              <a:t>refererence</a:t>
            </a:r>
            <a:r>
              <a:rPr lang="en-US" dirty="0"/>
              <a:t> parameters". For example. </a:t>
            </a:r>
          </a:p>
          <a:p>
            <a:br>
              <a:rPr lang="en-US" dirty="0"/>
            </a:br>
            <a:br>
              <a:rPr lang="en-US" dirty="0"/>
            </a:br>
            <a:r>
              <a:rPr lang="en-US" dirty="0"/>
              <a:t>x = 5;</a:t>
            </a:r>
          </a:p>
          <a:p>
            <a:r>
              <a:rPr lang="en-US" dirty="0"/>
              <a:t>Double(ref x);</a:t>
            </a:r>
          </a:p>
          <a:p>
            <a:r>
              <a:rPr lang="en-US" dirty="0" err="1"/>
              <a:t>Console.Write</a:t>
            </a:r>
            <a:r>
              <a:rPr lang="en-US" dirty="0"/>
              <a:t>(x);</a:t>
            </a:r>
          </a:p>
          <a:p>
            <a:br>
              <a:rPr lang="en-US" dirty="0"/>
            </a:br>
            <a:endParaRPr lang="en-US" dirty="0"/>
          </a:p>
          <a:p>
            <a:r>
              <a:rPr lang="en-US" dirty="0"/>
              <a:t>would display 10</a:t>
            </a:r>
          </a:p>
          <a:p>
            <a:br>
              <a:rPr lang="en-US" dirty="0"/>
            </a:br>
            <a:endParaRPr lang="es-MX" dirty="0"/>
          </a:p>
        </p:txBody>
      </p:sp>
    </p:spTree>
    <p:extLst>
      <p:ext uri="{BB962C8B-B14F-4D97-AF65-F5344CB8AC3E}">
        <p14:creationId xmlns:p14="http://schemas.microsoft.com/office/powerpoint/2010/main" val="3248980732"/>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F866A484F42E4A8930A56AB3BE1ECE" ma:contentTypeVersion="4" ma:contentTypeDescription="Create a new document." ma:contentTypeScope="" ma:versionID="f550566b50c27f3a8f869dd52dc2239e">
  <xsd:schema xmlns:xsd="http://www.w3.org/2001/XMLSchema" xmlns:xs="http://www.w3.org/2001/XMLSchema" xmlns:p="http://schemas.microsoft.com/office/2006/metadata/properties" xmlns:ns2="91c13cfa-8c30-411d-967f-1096c7047584" targetNamespace="http://schemas.microsoft.com/office/2006/metadata/properties" ma:root="true" ma:fieldsID="3ebdcaa245c563dc8a3f5cdd5ccdcf3e" ns2:_="">
    <xsd:import namespace="91c13cfa-8c30-411d-967f-1096c704758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c13cfa-8c30-411d-967f-1096c7047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A47826-C627-43EA-9B79-77C0967E67F8}"/>
</file>

<file path=customXml/itemProps2.xml><?xml version="1.0" encoding="utf-8"?>
<ds:datastoreItem xmlns:ds="http://schemas.openxmlformats.org/officeDocument/2006/customXml" ds:itemID="{852078D7-EEC8-43C0-85D9-C7DE47C296B5}"/>
</file>

<file path=customXml/itemProps3.xml><?xml version="1.0" encoding="utf-8"?>
<ds:datastoreItem xmlns:ds="http://schemas.openxmlformats.org/officeDocument/2006/customXml" ds:itemID="{B9E7F852-2887-4AEE-B18E-15EC88E45986}"/>
</file>

<file path=docProps/app.xml><?xml version="1.0" encoding="utf-8"?>
<Properties xmlns="http://schemas.openxmlformats.org/officeDocument/2006/extended-properties" xmlns:vt="http://schemas.openxmlformats.org/officeDocument/2006/docPropsVTypes">
  <Template>Retrospect</Template>
  <TotalTime>3077</TotalTime>
  <Words>755</Words>
  <Application>Microsoft Office PowerPoint</Application>
  <PresentationFormat>Panorámica</PresentationFormat>
  <Paragraphs>89</Paragraphs>
  <Slides>13</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vt:lpstr>
      <vt:lpstr>Calibri Light</vt:lpstr>
      <vt:lpstr>charter</vt:lpstr>
      <vt:lpstr>Menlo</vt:lpstr>
      <vt:lpstr>Segoe UI</vt:lpstr>
      <vt:lpstr>sohne</vt:lpstr>
      <vt:lpstr>Retrospección</vt:lpstr>
      <vt:lpstr>Session 2. Functions</vt:lpstr>
      <vt:lpstr>Functions</vt:lpstr>
      <vt:lpstr>Tuple functions</vt:lpstr>
      <vt:lpstr>Functions</vt:lpstr>
      <vt:lpstr>Functions</vt:lpstr>
      <vt:lpstr>Functional programming</vt:lpstr>
      <vt:lpstr>Functional programming</vt:lpstr>
      <vt:lpstr>Functional programming</vt:lpstr>
      <vt:lpstr>Excercise</vt:lpstr>
      <vt:lpstr>Exercise</vt:lpstr>
      <vt:lpstr>Exercise </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dc:title>
  <dc:creator>Eduardo Serrano</dc:creator>
  <cp:lastModifiedBy>Eduardo Serrano</cp:lastModifiedBy>
  <cp:revision>19</cp:revision>
  <dcterms:created xsi:type="dcterms:W3CDTF">2020-06-03T20:55:28Z</dcterms:created>
  <dcterms:modified xsi:type="dcterms:W3CDTF">2022-04-01T00:38:41Z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0x01010000F866A484F42E4A8930A56AB3BE1ECE</vt:lpwstr>
  </property>
</Properties>
</file>