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1377ea3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1377ea3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1377ea3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1377ea3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1377ea3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1377ea3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1377ea3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1377ea3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1377ea3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1377ea3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1377ea3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1377ea3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1377ea3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1377ea3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1377ea3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1377ea3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1377ea34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1377ea34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1377ea3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1377ea3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143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000">
                <a:solidFill>
                  <a:schemeClr val="lt1"/>
                </a:solidFill>
              </a:rPr>
              <a:t>CSRF</a:t>
            </a:r>
            <a:r>
              <a:rPr lang="en-GB" sz="4000">
                <a:solidFill>
                  <a:schemeClr val="lt1"/>
                </a:solidFill>
              </a:rPr>
              <a:t>(Cross-Site Request Forgery)</a:t>
            </a:r>
            <a:endParaRPr sz="4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solidFill>
                  <a:schemeClr val="lt1"/>
                </a:solidFill>
              </a:rPr>
              <a:t>How to prevent this with CSRF tokens?</a:t>
            </a:r>
            <a:endParaRPr b="1" u="sng">
              <a:solidFill>
                <a:schemeClr val="lt1"/>
              </a:solidFill>
            </a:endParaRPr>
          </a:p>
        </p:txBody>
      </p:sp>
      <p:sp>
        <p:nvSpPr>
          <p:cNvPr id="105" name="Google Shape;105;p22"/>
          <p:cNvSpPr txBox="1"/>
          <p:nvPr>
            <p:ph idx="1" type="body"/>
          </p:nvPr>
        </p:nvSpPr>
        <p:spPr>
          <a:xfrm>
            <a:off x="311700" y="1152475"/>
            <a:ext cx="8520600" cy="3883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7417">
                <a:solidFill>
                  <a:schemeClr val="lt1"/>
                </a:solidFill>
              </a:rPr>
              <a:t>To prevent this, the bank can add a CSRF token to the email change form:</a:t>
            </a:r>
            <a:endParaRPr sz="7417">
              <a:solidFill>
                <a:schemeClr val="lt1"/>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&lt;!-- Protected change_email.html on the bank's website --&gt;</a:t>
            </a:r>
            <a:endParaRPr sz="7417">
              <a:solidFill>
                <a:srgbClr val="00FF00"/>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&lt;form action="https://mybank.com/change-email" method="POST"&gt;</a:t>
            </a:r>
            <a:endParaRPr sz="7417">
              <a:solidFill>
                <a:srgbClr val="00FF00"/>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    &lt;label&gt;New Email Address:&lt;/label&gt;</a:t>
            </a:r>
            <a:endParaRPr sz="7417">
              <a:solidFill>
                <a:srgbClr val="00FF00"/>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    &lt;input type="email" name="email" required&gt;</a:t>
            </a:r>
            <a:endParaRPr sz="7417">
              <a:solidFill>
                <a:srgbClr val="00FF00"/>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    &lt;input type="hidden" name="csrf_token" value="unique_random_token"&gt;</a:t>
            </a:r>
            <a:endParaRPr sz="7417">
              <a:solidFill>
                <a:srgbClr val="00FF00"/>
              </a:solidFill>
            </a:endParaRPr>
          </a:p>
          <a:p>
            <a:pPr indent="0" lvl="0" marL="0" rtl="0" algn="l">
              <a:spcBef>
                <a:spcPts val="1200"/>
              </a:spcBef>
              <a:spcAft>
                <a:spcPts val="0"/>
              </a:spcAft>
              <a:buClr>
                <a:schemeClr val="dk1"/>
              </a:buClr>
              <a:buSzPts val="275"/>
              <a:buFont typeface="Arial"/>
              <a:buNone/>
            </a:pPr>
            <a:r>
              <a:rPr lang="en-GB" sz="7417">
                <a:solidFill>
                  <a:srgbClr val="00FF00"/>
                </a:solidFill>
              </a:rPr>
              <a:t>    &lt;button type="submit"&gt;Update Email&lt;/button&gt;</a:t>
            </a:r>
            <a:endParaRPr sz="7417">
              <a:solidFill>
                <a:srgbClr val="00FF00"/>
              </a:solidFill>
            </a:endParaRPr>
          </a:p>
          <a:p>
            <a:pPr indent="0" lvl="0" marL="0" rtl="0" algn="l">
              <a:spcBef>
                <a:spcPts val="1200"/>
              </a:spcBef>
              <a:spcAft>
                <a:spcPts val="1200"/>
              </a:spcAft>
              <a:buNone/>
            </a:pPr>
            <a:r>
              <a:rPr lang="en-GB" sz="7417">
                <a:solidFill>
                  <a:srgbClr val="00FF00"/>
                </a:solidFill>
              </a:rPr>
              <a:t>&lt;/form&gt;</a:t>
            </a:r>
            <a:endParaRPr sz="3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333850"/>
            <a:ext cx="8520600" cy="4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68300" lvl="0" marL="457200" rtl="0" algn="l">
              <a:spcBef>
                <a:spcPts val="1200"/>
              </a:spcBef>
              <a:spcAft>
                <a:spcPts val="0"/>
              </a:spcAft>
              <a:buClr>
                <a:schemeClr val="lt1"/>
              </a:buClr>
              <a:buSzPts val="2200"/>
              <a:buChar char="●"/>
            </a:pPr>
            <a:r>
              <a:rPr lang="en-GB" sz="2200">
                <a:solidFill>
                  <a:schemeClr val="lt1"/>
                </a:solidFill>
              </a:rPr>
              <a:t>The server generates a unique token for the user’s session and includes it in the form. When the user submits the form, the server checks if the CSRF token is valid.</a:t>
            </a:r>
            <a:endParaRPr sz="2200">
              <a:solidFill>
                <a:schemeClr val="lt1"/>
              </a:solidFill>
            </a:endParaRPr>
          </a:p>
          <a:p>
            <a:pPr indent="0" lvl="0" marL="0" rtl="0" algn="l">
              <a:spcBef>
                <a:spcPts val="1200"/>
              </a:spcBef>
              <a:spcAft>
                <a:spcPts val="0"/>
              </a:spcAft>
              <a:buNone/>
            </a:pPr>
            <a:r>
              <a:t/>
            </a:r>
            <a:endParaRPr sz="2200">
              <a:solidFill>
                <a:schemeClr val="lt1"/>
              </a:solidFill>
            </a:endParaRPr>
          </a:p>
          <a:p>
            <a:pPr indent="-368300" lvl="0" marL="457200" rtl="0" algn="l">
              <a:spcBef>
                <a:spcPts val="1200"/>
              </a:spcBef>
              <a:spcAft>
                <a:spcPts val="0"/>
              </a:spcAft>
              <a:buClr>
                <a:schemeClr val="lt1"/>
              </a:buClr>
              <a:buSzPts val="2200"/>
              <a:buChar char="●"/>
            </a:pPr>
            <a:r>
              <a:rPr lang="en-GB" sz="2200">
                <a:solidFill>
                  <a:schemeClr val="lt1"/>
                </a:solidFill>
              </a:rPr>
              <a:t>With this token in place, the attacker’s form submission would fail, as they cannot guess or access the unique token, effectively preventing the attack.</a:t>
            </a:r>
            <a:endParaRPr sz="2200">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u="sng">
                <a:solidFill>
                  <a:schemeClr val="lt1"/>
                </a:solidFill>
              </a:rPr>
              <a:t>What is CSRF?</a:t>
            </a:r>
            <a:endParaRPr b="1" sz="3620" u="sng">
              <a:solidFill>
                <a:schemeClr val="lt1"/>
              </a:solidFill>
            </a:endParaRPr>
          </a:p>
        </p:txBody>
      </p:sp>
      <p:sp>
        <p:nvSpPr>
          <p:cNvPr id="60" name="Google Shape;60;p14"/>
          <p:cNvSpPr txBox="1"/>
          <p:nvPr>
            <p:ph idx="1" type="body"/>
          </p:nvPr>
        </p:nvSpPr>
        <p:spPr>
          <a:xfrm>
            <a:off x="311700" y="1492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solidFill>
                  <a:schemeClr val="lt1"/>
                </a:solidFill>
              </a:rPr>
              <a:t>CSRF stands for Cross-Site Request Forgery. It is a type of security vulnerability where an attacker tricks a user into performing actions on a website without their knowledge or consent.</a:t>
            </a:r>
            <a:endParaRPr sz="3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u="sng">
                <a:solidFill>
                  <a:schemeClr val="lt1"/>
                </a:solidFill>
              </a:rPr>
              <a:t>How to prevent CSRF Attacks?</a:t>
            </a:r>
            <a:endParaRPr b="1" sz="2920" u="sng">
              <a:solidFill>
                <a:schemeClr val="lt1"/>
              </a:solidFill>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AutoNum type="arabicPeriod"/>
            </a:pPr>
            <a:r>
              <a:rPr lang="en-GB">
                <a:solidFill>
                  <a:schemeClr val="lt1"/>
                </a:solidFill>
              </a:rPr>
              <a:t>CSRF Tokens</a:t>
            </a:r>
            <a:endParaRPr>
              <a:solidFill>
                <a:schemeClr val="lt1"/>
              </a:solidFill>
            </a:endParaRPr>
          </a:p>
          <a:p>
            <a:pPr indent="0" lvl="0" marL="0" rtl="0" algn="l">
              <a:spcBef>
                <a:spcPts val="1200"/>
              </a:spcBef>
              <a:spcAft>
                <a:spcPts val="1200"/>
              </a:spcAft>
              <a:buNone/>
            </a:pPr>
            <a:r>
              <a:rPr lang="en-GB">
                <a:solidFill>
                  <a:schemeClr val="lt1"/>
                </a:solidFill>
              </a:rPr>
              <a:t>        </a:t>
            </a:r>
            <a:r>
              <a:rPr lang="en-GB" sz="2300">
                <a:solidFill>
                  <a:schemeClr val="lt1"/>
                </a:solidFill>
              </a:rPr>
              <a:t>A </a:t>
            </a:r>
            <a:r>
              <a:rPr b="1" lang="en-GB" sz="2300">
                <a:solidFill>
                  <a:schemeClr val="lt1"/>
                </a:solidFill>
              </a:rPr>
              <a:t>CSRF token</a:t>
            </a:r>
            <a:r>
              <a:rPr lang="en-GB" sz="2300">
                <a:solidFill>
                  <a:schemeClr val="lt1"/>
                </a:solidFill>
              </a:rPr>
              <a:t> is a unique, random value that a server generates and includes in forms or sensitive links on a website. Think of it as a “one-time password” for that specific action. This token is required for the request to go through successfully, and it is checked by the server before processing any critical actions, like changing a password or making a purchase.</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solidFill>
                  <a:schemeClr val="lt1"/>
                </a:solidFill>
              </a:rPr>
              <a:t>Here is how CSRF tokens works:</a:t>
            </a:r>
            <a:endParaRPr b="1" u="sng">
              <a:solidFill>
                <a:schemeClr val="lt1"/>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Clr>
                <a:schemeClr val="lt1"/>
              </a:buClr>
              <a:buSzPts val="2100"/>
              <a:buAutoNum type="arabicPeriod"/>
            </a:pPr>
            <a:r>
              <a:rPr b="1" lang="en-GB" sz="2100">
                <a:solidFill>
                  <a:schemeClr val="lt1"/>
                </a:solidFill>
              </a:rPr>
              <a:t>Token Generation</a:t>
            </a:r>
            <a:r>
              <a:rPr lang="en-GB" sz="2100">
                <a:solidFill>
                  <a:schemeClr val="lt1"/>
                </a:solidFill>
              </a:rPr>
              <a:t>: When a user logs in, the server generates a unique CSRF token and adds it to the user's session.</a:t>
            </a:r>
            <a:endParaRPr sz="2100">
              <a:solidFill>
                <a:schemeClr val="lt1"/>
              </a:solidFill>
            </a:endParaRPr>
          </a:p>
          <a:p>
            <a:pPr indent="-361950" lvl="0" marL="457200" rtl="0" algn="l">
              <a:spcBef>
                <a:spcPts val="0"/>
              </a:spcBef>
              <a:spcAft>
                <a:spcPts val="0"/>
              </a:spcAft>
              <a:buClr>
                <a:schemeClr val="lt1"/>
              </a:buClr>
              <a:buSzPts val="2100"/>
              <a:buAutoNum type="arabicPeriod"/>
            </a:pPr>
            <a:r>
              <a:rPr b="1" lang="en-GB" sz="2100">
                <a:solidFill>
                  <a:schemeClr val="lt1"/>
                </a:solidFill>
              </a:rPr>
              <a:t>Token Placement</a:t>
            </a:r>
            <a:r>
              <a:rPr lang="en-GB" sz="2100">
                <a:solidFill>
                  <a:schemeClr val="lt1"/>
                </a:solidFill>
              </a:rPr>
              <a:t>: This token is included as a hidden field in forms or appended to sensitive links on the page.</a:t>
            </a:r>
            <a:endParaRPr sz="2100">
              <a:solidFill>
                <a:schemeClr val="lt1"/>
              </a:solidFill>
            </a:endParaRPr>
          </a:p>
          <a:p>
            <a:pPr indent="-361950" lvl="0" marL="457200" rtl="0" algn="l">
              <a:spcBef>
                <a:spcPts val="0"/>
              </a:spcBef>
              <a:spcAft>
                <a:spcPts val="0"/>
              </a:spcAft>
              <a:buClr>
                <a:schemeClr val="lt1"/>
              </a:buClr>
              <a:buSzPts val="2100"/>
              <a:buAutoNum type="arabicPeriod"/>
            </a:pPr>
            <a:r>
              <a:rPr b="1" lang="en-GB" sz="2100">
                <a:solidFill>
                  <a:schemeClr val="lt1"/>
                </a:solidFill>
              </a:rPr>
              <a:t>Verification</a:t>
            </a:r>
            <a:r>
              <a:rPr lang="en-GB" sz="2100">
                <a:solidFill>
                  <a:schemeClr val="lt1"/>
                </a:solidFill>
              </a:rPr>
              <a:t>: When the user submits a form, the server checks if the token in the request matches the one it generated.</a:t>
            </a:r>
            <a:endParaRPr sz="2100">
              <a:solidFill>
                <a:schemeClr val="lt1"/>
              </a:solidFill>
            </a:endParaRPr>
          </a:p>
          <a:p>
            <a:pPr indent="-361950" lvl="0" marL="457200" rtl="0" algn="l">
              <a:spcBef>
                <a:spcPts val="0"/>
              </a:spcBef>
              <a:spcAft>
                <a:spcPts val="0"/>
              </a:spcAft>
              <a:buClr>
                <a:schemeClr val="lt1"/>
              </a:buClr>
              <a:buSzPts val="2100"/>
              <a:buAutoNum type="arabicPeriod"/>
            </a:pPr>
            <a:r>
              <a:rPr b="1" lang="en-GB" sz="2100">
                <a:solidFill>
                  <a:schemeClr val="lt1"/>
                </a:solidFill>
              </a:rPr>
              <a:t>Blocking Unauthorized Requests</a:t>
            </a:r>
            <a:r>
              <a:rPr lang="en-GB" sz="2100">
                <a:solidFill>
                  <a:schemeClr val="lt1"/>
                </a:solidFill>
              </a:rPr>
              <a:t>: If an attacker tries to forge a request from a different site, they won’t know the unique token, so the server rejects the request.</a:t>
            </a:r>
            <a:endParaRPr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7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320" u="sng">
                <a:solidFill>
                  <a:schemeClr val="lt1"/>
                </a:solidFill>
              </a:rPr>
              <a:t>Example :Changing a User's Email Address via CSRF Attack</a:t>
            </a:r>
            <a:endParaRPr b="1" sz="2320" u="sng">
              <a:solidFill>
                <a:schemeClr val="lt1"/>
              </a:solidFill>
            </a:endParaRPr>
          </a:p>
        </p:txBody>
      </p:sp>
      <p:sp>
        <p:nvSpPr>
          <p:cNvPr id="78" name="Google Shape;78;p17"/>
          <p:cNvSpPr txBox="1"/>
          <p:nvPr>
            <p:ph idx="1" type="body"/>
          </p:nvPr>
        </p:nvSpPr>
        <p:spPr>
          <a:xfrm>
            <a:off x="311700" y="1152475"/>
            <a:ext cx="8520600" cy="383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GB" sz="6725">
                <a:solidFill>
                  <a:schemeClr val="lt1"/>
                </a:solidFill>
              </a:rPr>
              <a:t>Let’s say we have a banking website where users can change their email address after logging in. The form for changing an email address might look like this:</a:t>
            </a:r>
            <a:endParaRPr sz="6725">
              <a:solidFill>
                <a:schemeClr val="lt1"/>
              </a:solidFill>
            </a:endParaRPr>
          </a:p>
          <a:p>
            <a:pPr indent="0" lvl="0" marL="0" rtl="0" algn="l">
              <a:spcBef>
                <a:spcPts val="1200"/>
              </a:spcBef>
              <a:spcAft>
                <a:spcPts val="0"/>
              </a:spcAft>
              <a:buClr>
                <a:schemeClr val="dk1"/>
              </a:buClr>
              <a:buSzPts val="275"/>
              <a:buFont typeface="Arial"/>
              <a:buNone/>
            </a:pPr>
            <a:r>
              <a:rPr lang="en-GB" sz="6725">
                <a:solidFill>
                  <a:srgbClr val="00FF00"/>
                </a:solidFill>
              </a:rPr>
              <a:t>&lt;!-- change_email.html on the bank's website --&gt;</a:t>
            </a:r>
            <a:endParaRPr sz="6725">
              <a:solidFill>
                <a:srgbClr val="00FF00"/>
              </a:solidFill>
            </a:endParaRPr>
          </a:p>
          <a:p>
            <a:pPr indent="0" lvl="0" marL="0" rtl="0" algn="l">
              <a:spcBef>
                <a:spcPts val="1200"/>
              </a:spcBef>
              <a:spcAft>
                <a:spcPts val="0"/>
              </a:spcAft>
              <a:buClr>
                <a:schemeClr val="dk1"/>
              </a:buClr>
              <a:buSzPts val="275"/>
              <a:buFont typeface="Arial"/>
              <a:buNone/>
            </a:pPr>
            <a:r>
              <a:rPr lang="en-GB" sz="6725">
                <a:solidFill>
                  <a:srgbClr val="00FF00"/>
                </a:solidFill>
              </a:rPr>
              <a:t>&lt;form action="https://mybank.com/change-email" method="POST"&gt;</a:t>
            </a:r>
            <a:endParaRPr sz="6725">
              <a:solidFill>
                <a:srgbClr val="00FF00"/>
              </a:solidFill>
            </a:endParaRPr>
          </a:p>
          <a:p>
            <a:pPr indent="0" lvl="0" marL="0" rtl="0" algn="l">
              <a:spcBef>
                <a:spcPts val="1200"/>
              </a:spcBef>
              <a:spcAft>
                <a:spcPts val="0"/>
              </a:spcAft>
              <a:buClr>
                <a:schemeClr val="dk1"/>
              </a:buClr>
              <a:buSzPts val="275"/>
              <a:buFont typeface="Arial"/>
              <a:buNone/>
            </a:pPr>
            <a:r>
              <a:rPr lang="en-GB" sz="6725">
                <a:solidFill>
                  <a:srgbClr val="00FF00"/>
                </a:solidFill>
              </a:rPr>
              <a:t>    &lt;label&gt;New Email Address:&lt;/label&gt;</a:t>
            </a:r>
            <a:endParaRPr sz="6725">
              <a:solidFill>
                <a:srgbClr val="00FF00"/>
              </a:solidFill>
            </a:endParaRPr>
          </a:p>
          <a:p>
            <a:pPr indent="0" lvl="0" marL="0" rtl="0" algn="l">
              <a:spcBef>
                <a:spcPts val="1200"/>
              </a:spcBef>
              <a:spcAft>
                <a:spcPts val="0"/>
              </a:spcAft>
              <a:buClr>
                <a:schemeClr val="dk1"/>
              </a:buClr>
              <a:buSzPts val="275"/>
              <a:buFont typeface="Arial"/>
              <a:buNone/>
            </a:pPr>
            <a:r>
              <a:rPr lang="en-GB" sz="6725">
                <a:solidFill>
                  <a:srgbClr val="00FF00"/>
                </a:solidFill>
              </a:rPr>
              <a:t>    &lt;input type="email" name="email" required&gt;</a:t>
            </a:r>
            <a:endParaRPr sz="6725">
              <a:solidFill>
                <a:srgbClr val="00FF00"/>
              </a:solidFill>
            </a:endParaRPr>
          </a:p>
          <a:p>
            <a:pPr indent="0" lvl="0" marL="0" rtl="0" algn="l">
              <a:spcBef>
                <a:spcPts val="1200"/>
              </a:spcBef>
              <a:spcAft>
                <a:spcPts val="0"/>
              </a:spcAft>
              <a:buNone/>
            </a:pPr>
            <a:r>
              <a:rPr lang="en-GB" sz="6725">
                <a:solidFill>
                  <a:srgbClr val="00FF00"/>
                </a:solidFill>
              </a:rPr>
              <a:t>    &lt;button type="submit"&gt;Update Email&lt;/button&gt;</a:t>
            </a:r>
            <a:endParaRPr sz="6725">
              <a:solidFill>
                <a:srgbClr val="00FF00"/>
              </a:solidFill>
            </a:endParaRPr>
          </a:p>
          <a:p>
            <a:pPr indent="0" lvl="0" marL="0" rtl="0" algn="l">
              <a:spcBef>
                <a:spcPts val="1200"/>
              </a:spcBef>
              <a:spcAft>
                <a:spcPts val="0"/>
              </a:spcAft>
              <a:buClr>
                <a:schemeClr val="dk1"/>
              </a:buClr>
              <a:buSzPts val="275"/>
              <a:buFont typeface="Arial"/>
              <a:buNone/>
            </a:pPr>
            <a:r>
              <a:rPr lang="en-GB" sz="6725">
                <a:solidFill>
                  <a:srgbClr val="00FF00"/>
                </a:solidFill>
              </a:rPr>
              <a:t>&lt;/form&gt;</a:t>
            </a:r>
            <a:endParaRPr sz="6725">
              <a:solidFill>
                <a:srgbClr val="00FF00"/>
              </a:solidFill>
            </a:endParaRPr>
          </a:p>
          <a:p>
            <a:pPr indent="0" lvl="0" marL="0" rtl="0" algn="l">
              <a:spcBef>
                <a:spcPts val="1200"/>
              </a:spcBef>
              <a:spcAft>
                <a:spcPts val="0"/>
              </a:spcAft>
              <a:buClr>
                <a:schemeClr val="dk1"/>
              </a:buClr>
              <a:buSzPts val="275"/>
              <a:buFont typeface="Arial"/>
              <a:buNone/>
            </a:pPr>
            <a:r>
              <a:rPr lang="en-GB" sz="6725">
                <a:solidFill>
                  <a:schemeClr val="lt1"/>
                </a:solidFill>
              </a:rPr>
              <a:t>In this case, there is no CSRF protection, meaning there’s nothing to prevent a malicious website from submitting this form on behalf of a logged-in user.</a:t>
            </a:r>
            <a:endParaRPr sz="6725">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u="sng">
                <a:solidFill>
                  <a:schemeClr val="lt1"/>
                </a:solidFill>
              </a:rPr>
              <a:t>The Attack:-</a:t>
            </a:r>
            <a:endParaRPr b="1" sz="3900" u="sng">
              <a:solidFill>
                <a:schemeClr val="lt1"/>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lt1"/>
              </a:buClr>
              <a:buSzPts val="2600"/>
              <a:buAutoNum type="arabicPeriod"/>
            </a:pPr>
            <a:r>
              <a:rPr b="1" lang="en-GB" sz="2600">
                <a:solidFill>
                  <a:schemeClr val="lt1"/>
                </a:solidFill>
              </a:rPr>
              <a:t>Attacker Prepares a Malicious Form</a:t>
            </a:r>
            <a:r>
              <a:rPr lang="en-GB" sz="2600">
                <a:solidFill>
                  <a:schemeClr val="lt1"/>
                </a:solidFill>
              </a:rPr>
              <a:t>: The attacker sets up a webpage that has a hidden form targeting the same /change-email endpoint of the bank. Here’s what the attacker's code might look like:</a:t>
            </a:r>
            <a:endParaRPr sz="2600">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420300"/>
            <a:ext cx="8520600" cy="430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GB" sz="6718">
                <a:solidFill>
                  <a:srgbClr val="00FF00"/>
                </a:solidFill>
              </a:rPr>
              <a:t>&lt;!-- attack_page.html on the attacker's website --&gt;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&lt;html&gt;&lt;body&gt;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&lt;h1&gt;Special Offer! Click here!&lt;/h1&gt;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&lt;form action="https://mybank.com/change-email" method="POST" id="csrfForm"&gt;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&lt;input type="hidden" name="email" value="attacker@example.com"&gt;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&lt;/form&gt;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&lt;script&gt;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document.getElementById("csrfForm").submit(); // Submits the form automatically</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    &lt;/script&gt;</a:t>
            </a:r>
            <a:endParaRPr sz="6718">
              <a:solidFill>
                <a:srgbClr val="00FF00"/>
              </a:solidFill>
            </a:endParaRPr>
          </a:p>
          <a:p>
            <a:pPr indent="0" lvl="0" marL="0" rtl="0" algn="l">
              <a:spcBef>
                <a:spcPts val="1200"/>
              </a:spcBef>
              <a:spcAft>
                <a:spcPts val="0"/>
              </a:spcAft>
              <a:buClr>
                <a:schemeClr val="dk1"/>
              </a:buClr>
              <a:buSzPts val="275"/>
              <a:buFont typeface="Arial"/>
              <a:buNone/>
            </a:pPr>
            <a:r>
              <a:rPr lang="en-GB" sz="6718">
                <a:solidFill>
                  <a:srgbClr val="00FF00"/>
                </a:solidFill>
              </a:rPr>
              <a:t>&lt;/body&gt;&lt;/html&gt;</a:t>
            </a:r>
            <a:endParaRPr sz="6718">
              <a:solidFill>
                <a:srgbClr val="00FF00"/>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265950"/>
            <a:ext cx="8520600" cy="430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100">
                <a:solidFill>
                  <a:schemeClr val="lt1"/>
                </a:solidFill>
              </a:rPr>
              <a:t>2. User Visits the Malicious Site While Logged In</a:t>
            </a:r>
            <a:endParaRPr b="1" sz="2100">
              <a:solidFill>
                <a:schemeClr val="lt1"/>
              </a:solidFill>
            </a:endParaRPr>
          </a:p>
          <a:p>
            <a:pPr indent="0" lvl="0" marL="457200" rtl="0" algn="l">
              <a:spcBef>
                <a:spcPts val="1200"/>
              </a:spcBef>
              <a:spcAft>
                <a:spcPts val="0"/>
              </a:spcAft>
              <a:buNone/>
            </a:pPr>
            <a:r>
              <a:t/>
            </a:r>
            <a:endParaRPr>
              <a:solidFill>
                <a:schemeClr val="lt1"/>
              </a:solidFill>
            </a:endParaRPr>
          </a:p>
          <a:p>
            <a:pPr indent="0" lvl="0" marL="457200" rtl="0" algn="l">
              <a:spcBef>
                <a:spcPts val="1200"/>
              </a:spcBef>
              <a:spcAft>
                <a:spcPts val="0"/>
              </a:spcAft>
              <a:buNone/>
            </a:pPr>
            <a:r>
              <a:rPr lang="en-GB" sz="2200">
                <a:solidFill>
                  <a:schemeClr val="lt1"/>
                </a:solidFill>
              </a:rPr>
              <a:t>The user, while logged into the banking website, unknowingly visits the attacker's page (for example, through a misleading link or ad).</a:t>
            </a:r>
            <a:endParaRPr sz="2200">
              <a:solidFill>
                <a:schemeClr val="lt1"/>
              </a:solidFill>
            </a:endParaRPr>
          </a:p>
          <a:p>
            <a:pPr indent="0" lvl="0" marL="457200" rtl="0" algn="l">
              <a:spcBef>
                <a:spcPts val="1200"/>
              </a:spcBef>
              <a:spcAft>
                <a:spcPts val="0"/>
              </a:spcAft>
              <a:buNone/>
            </a:pPr>
            <a:r>
              <a:rPr lang="en-GB" sz="2200">
                <a:solidFill>
                  <a:schemeClr val="lt1"/>
                </a:solidFill>
              </a:rPr>
              <a:t>As soon as the page loads, the form in attack_page.html automatically submits, sending a request to </a:t>
            </a:r>
            <a:r>
              <a:rPr lang="en-GB" sz="2200">
                <a:solidFill>
                  <a:srgbClr val="00FF00"/>
                </a:solidFill>
              </a:rPr>
              <a:t>https://mybank.com/change-email</a:t>
            </a:r>
            <a:r>
              <a:rPr lang="en-GB" sz="2200">
                <a:solidFill>
                  <a:schemeClr val="lt1"/>
                </a:solidFill>
              </a:rPr>
              <a:t> to update the email to </a:t>
            </a:r>
            <a:r>
              <a:rPr lang="en-GB" sz="2200">
                <a:solidFill>
                  <a:srgbClr val="00FF00"/>
                </a:solidFill>
              </a:rPr>
              <a:t>attacker@example.com</a:t>
            </a:r>
            <a:endParaRPr sz="2200">
              <a:solidFill>
                <a:srgbClr val="00FF00"/>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248975"/>
            <a:ext cx="8520600" cy="43200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GB" sz="8389">
                <a:solidFill>
                  <a:schemeClr val="lt1"/>
                </a:solidFill>
              </a:rPr>
              <a:t>3. Bank Processes the Request</a:t>
            </a:r>
            <a:endParaRPr sz="8497">
              <a:solidFill>
                <a:schemeClr val="lt1"/>
              </a:solidFill>
            </a:endParaRPr>
          </a:p>
          <a:p>
            <a:pPr indent="-363503" lvl="0" marL="457200" rtl="0" algn="l">
              <a:spcBef>
                <a:spcPts val="1200"/>
              </a:spcBef>
              <a:spcAft>
                <a:spcPts val="0"/>
              </a:spcAft>
              <a:buClr>
                <a:schemeClr val="lt1"/>
              </a:buClr>
              <a:buSzPct val="100000"/>
              <a:buChar char="●"/>
            </a:pPr>
            <a:r>
              <a:rPr lang="en-GB" sz="8497">
                <a:solidFill>
                  <a:schemeClr val="lt1"/>
                </a:solidFill>
              </a:rPr>
              <a:t>Because the user is already logged in to the bank, their browser includes their session cookies with the request.</a:t>
            </a:r>
            <a:endParaRPr sz="8497">
              <a:solidFill>
                <a:schemeClr val="lt1"/>
              </a:solidFill>
            </a:endParaRPr>
          </a:p>
          <a:p>
            <a:pPr indent="-363503" lvl="0" marL="457200" rtl="0" algn="l">
              <a:spcBef>
                <a:spcPts val="0"/>
              </a:spcBef>
              <a:spcAft>
                <a:spcPts val="0"/>
              </a:spcAft>
              <a:buClr>
                <a:schemeClr val="lt1"/>
              </a:buClr>
              <a:buSzPct val="100000"/>
              <a:buChar char="●"/>
            </a:pPr>
            <a:r>
              <a:rPr lang="en-GB" sz="8497">
                <a:solidFill>
                  <a:schemeClr val="lt1"/>
                </a:solidFill>
              </a:rPr>
              <a:t>The bank’s server sees a valid session and processes the email change request, unknowingly updating the user’s email to the attacker’s email.</a:t>
            </a:r>
            <a:endParaRPr sz="8497">
              <a:solidFill>
                <a:schemeClr val="lt1"/>
              </a:solidFill>
            </a:endParaRPr>
          </a:p>
          <a:p>
            <a:pPr indent="0" lvl="0" marL="0" rtl="0" algn="l">
              <a:spcBef>
                <a:spcPts val="1200"/>
              </a:spcBef>
              <a:spcAft>
                <a:spcPts val="0"/>
              </a:spcAft>
              <a:buNone/>
            </a:pPr>
            <a:r>
              <a:rPr b="1" lang="en-GB" sz="8497">
                <a:solidFill>
                  <a:schemeClr val="lt1"/>
                </a:solidFill>
              </a:rPr>
              <a:t>4. Attack Success</a:t>
            </a:r>
            <a:endParaRPr b="1" sz="8497">
              <a:solidFill>
                <a:schemeClr val="lt1"/>
              </a:solidFill>
            </a:endParaRPr>
          </a:p>
          <a:p>
            <a:pPr indent="-367239" lvl="0" marL="457200" rtl="0" algn="l">
              <a:spcBef>
                <a:spcPts val="1200"/>
              </a:spcBef>
              <a:spcAft>
                <a:spcPts val="0"/>
              </a:spcAft>
              <a:buClr>
                <a:schemeClr val="lt1"/>
              </a:buClr>
              <a:buSzPct val="100000"/>
              <a:buChar char="●"/>
            </a:pPr>
            <a:r>
              <a:rPr lang="en-GB" sz="8733">
                <a:solidFill>
                  <a:schemeClr val="lt1"/>
                </a:solidFill>
              </a:rPr>
              <a:t>Now the attacker has access to any communications or password reset emails sent to the user’s new (hijacked) email.</a:t>
            </a:r>
            <a:endParaRPr sz="8733">
              <a:solidFill>
                <a:schemeClr val="lt1"/>
              </a:solidFill>
            </a:endParaRPr>
          </a:p>
          <a:p>
            <a:pPr indent="0" lvl="0" marL="0" rtl="0" algn="l">
              <a:spcBef>
                <a:spcPts val="1200"/>
              </a:spcBef>
              <a:spcAft>
                <a:spcPts val="0"/>
              </a:spcAft>
              <a:buNone/>
            </a:pPr>
            <a:r>
              <a:t/>
            </a:r>
            <a:endParaRPr b="1" sz="2300">
              <a:solidFill>
                <a:schemeClr val="lt1"/>
              </a:solidFill>
            </a:endParaRPr>
          </a:p>
          <a:p>
            <a:pPr indent="0" lvl="0" marL="0" rtl="0" algn="l">
              <a:spcBef>
                <a:spcPts val="1200"/>
              </a:spcBef>
              <a:spcAft>
                <a:spcPts val="1200"/>
              </a:spcAft>
              <a:buNone/>
            </a:pP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