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844" r:id="rId2"/>
    <p:sldId id="971" r:id="rId3"/>
    <p:sldId id="972" r:id="rId4"/>
    <p:sldId id="1002" r:id="rId5"/>
    <p:sldId id="975" r:id="rId6"/>
    <p:sldId id="1001" r:id="rId7"/>
    <p:sldId id="995" r:id="rId8"/>
    <p:sldId id="1005" r:id="rId9"/>
    <p:sldId id="1006" r:id="rId10"/>
    <p:sldId id="1007" r:id="rId11"/>
    <p:sldId id="100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295"/>
    <a:srgbClr val="000066"/>
    <a:srgbClr val="262626"/>
    <a:srgbClr val="000032"/>
    <a:srgbClr val="00003E"/>
    <a:srgbClr val="000024"/>
    <a:srgbClr val="E6E6E6"/>
    <a:srgbClr val="0A0A0A"/>
    <a:srgbClr val="146D28"/>
    <a:srgbClr val="80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7CAB2-38E0-4AB9-B5FC-33FB30EEFF8C}" type="datetimeFigureOut">
              <a:rPr lang="fr-FR" smtClean="0"/>
              <a:t>22/03/2023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99727-2794-4CDA-80C1-206378A71ADF}" type="slidenum">
              <a:rPr lang="fr-FR" smtClean="0"/>
              <a:t>‹N°›</a:t>
            </a:fld>
            <a:endParaRPr lang="fr-FR"/>
          </a:p>
        </p:txBody>
      </p:sp>
    </p:spTree>
    <p:extLst>
      <p:ext uri="{BB962C8B-B14F-4D97-AF65-F5344CB8AC3E}">
        <p14:creationId xmlns:p14="http://schemas.microsoft.com/office/powerpoint/2010/main" val="393730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D2CAE-50A2-4EF2-9A3E-CB1112FE29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M"/>
          </a:p>
        </p:txBody>
      </p:sp>
      <p:sp>
        <p:nvSpPr>
          <p:cNvPr id="3" name="Sous-titre 2">
            <a:extLst>
              <a:ext uri="{FF2B5EF4-FFF2-40B4-BE49-F238E27FC236}">
                <a16:creationId xmlns:a16="http://schemas.microsoft.com/office/drawing/2014/main" id="{9D83255C-8FE9-4D1D-ADC0-273299D6C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M"/>
          </a:p>
        </p:txBody>
      </p:sp>
      <p:sp>
        <p:nvSpPr>
          <p:cNvPr id="4" name="Espace réservé de la date 3">
            <a:extLst>
              <a:ext uri="{FF2B5EF4-FFF2-40B4-BE49-F238E27FC236}">
                <a16:creationId xmlns:a16="http://schemas.microsoft.com/office/drawing/2014/main" id="{098FB6E0-A9A3-4652-B243-E17655A4FC8F}"/>
              </a:ext>
            </a:extLst>
          </p:cNvPr>
          <p:cNvSpPr>
            <a:spLocks noGrp="1"/>
          </p:cNvSpPr>
          <p:nvPr>
            <p:ph type="dt" sz="half" idx="10"/>
          </p:nvPr>
        </p:nvSpPr>
        <p:spPr/>
        <p:txBody>
          <a:bodyPr/>
          <a:lstStyle/>
          <a:p>
            <a:fld id="{6A571E1A-5149-4EB3-BCB9-667027F669F3}" type="datetime1">
              <a:rPr lang="fr-CM" smtClean="0"/>
              <a:t>22/03/2023</a:t>
            </a:fld>
            <a:endParaRPr lang="fr-CM"/>
          </a:p>
        </p:txBody>
      </p:sp>
      <p:sp>
        <p:nvSpPr>
          <p:cNvPr id="5" name="Espace réservé du pied de page 4">
            <a:extLst>
              <a:ext uri="{FF2B5EF4-FFF2-40B4-BE49-F238E27FC236}">
                <a16:creationId xmlns:a16="http://schemas.microsoft.com/office/drawing/2014/main" id="{9E761FE5-BD21-47D4-99C7-CE6245D1C9FE}"/>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BA942918-5DEE-4F61-964B-A65BF80B170F}"/>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337837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C7834-49B2-42C5-82D2-18B0EF50471C}"/>
              </a:ext>
            </a:extLst>
          </p:cNvPr>
          <p:cNvSpPr>
            <a:spLocks noGrp="1"/>
          </p:cNvSpPr>
          <p:nvPr>
            <p:ph type="title"/>
          </p:nvPr>
        </p:nvSpPr>
        <p:spPr/>
        <p:txBody>
          <a:bodyPr/>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863EA68F-A69E-499B-AF9F-F804D9E10B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BF68A5D7-7F15-4D32-B906-144B54E393B3}"/>
              </a:ext>
            </a:extLst>
          </p:cNvPr>
          <p:cNvSpPr>
            <a:spLocks noGrp="1"/>
          </p:cNvSpPr>
          <p:nvPr>
            <p:ph type="dt" sz="half" idx="10"/>
          </p:nvPr>
        </p:nvSpPr>
        <p:spPr/>
        <p:txBody>
          <a:bodyPr/>
          <a:lstStyle/>
          <a:p>
            <a:fld id="{D3BB090E-A869-4A9F-88A4-4006D81CEFF3}" type="datetime1">
              <a:rPr lang="fr-CM" smtClean="0"/>
              <a:t>22/03/2023</a:t>
            </a:fld>
            <a:endParaRPr lang="fr-CM"/>
          </a:p>
        </p:txBody>
      </p:sp>
      <p:sp>
        <p:nvSpPr>
          <p:cNvPr id="5" name="Espace réservé du pied de page 4">
            <a:extLst>
              <a:ext uri="{FF2B5EF4-FFF2-40B4-BE49-F238E27FC236}">
                <a16:creationId xmlns:a16="http://schemas.microsoft.com/office/drawing/2014/main" id="{8C67F09B-E1EE-4908-A20B-849050FDAB88}"/>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7AFB602B-E49A-44E5-B2BB-0DB8CAC446C2}"/>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324597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289DCB5-1A14-407B-B69E-3F9797A4453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33492BD2-D154-4D50-9D86-D32BBF90284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4E1EC01B-E62C-4DCB-B38A-59E71B91DDD8}"/>
              </a:ext>
            </a:extLst>
          </p:cNvPr>
          <p:cNvSpPr>
            <a:spLocks noGrp="1"/>
          </p:cNvSpPr>
          <p:nvPr>
            <p:ph type="dt" sz="half" idx="10"/>
          </p:nvPr>
        </p:nvSpPr>
        <p:spPr/>
        <p:txBody>
          <a:bodyPr/>
          <a:lstStyle/>
          <a:p>
            <a:fld id="{FED4A682-AF6A-4E0F-8EB9-96A2A795C5FA}" type="datetime1">
              <a:rPr lang="fr-CM" smtClean="0"/>
              <a:t>22/03/2023</a:t>
            </a:fld>
            <a:endParaRPr lang="fr-CM"/>
          </a:p>
        </p:txBody>
      </p:sp>
      <p:sp>
        <p:nvSpPr>
          <p:cNvPr id="5" name="Espace réservé du pied de page 4">
            <a:extLst>
              <a:ext uri="{FF2B5EF4-FFF2-40B4-BE49-F238E27FC236}">
                <a16:creationId xmlns:a16="http://schemas.microsoft.com/office/drawing/2014/main" id="{1C2B8D3F-B0AC-43AD-B85D-617FB2D047CB}"/>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F8DB614B-33EC-4402-8E89-3CFEB897EB65}"/>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407371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B8D71-3B12-431E-B2C0-DAF78EDD9821}"/>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428587ED-A4C8-40CA-AD60-28CAFEC578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87E62A80-C140-46A2-AAD3-9AD94E49399C}"/>
              </a:ext>
            </a:extLst>
          </p:cNvPr>
          <p:cNvSpPr>
            <a:spLocks noGrp="1"/>
          </p:cNvSpPr>
          <p:nvPr>
            <p:ph type="dt" sz="half" idx="10"/>
          </p:nvPr>
        </p:nvSpPr>
        <p:spPr/>
        <p:txBody>
          <a:bodyPr/>
          <a:lstStyle/>
          <a:p>
            <a:fld id="{CAE07994-82E4-4BAA-900B-3AC088D992D4}" type="datetime1">
              <a:rPr lang="fr-CM" smtClean="0"/>
              <a:t>22/03/2023</a:t>
            </a:fld>
            <a:endParaRPr lang="fr-CM"/>
          </a:p>
        </p:txBody>
      </p:sp>
      <p:sp>
        <p:nvSpPr>
          <p:cNvPr id="5" name="Espace réservé du pied de page 4">
            <a:extLst>
              <a:ext uri="{FF2B5EF4-FFF2-40B4-BE49-F238E27FC236}">
                <a16:creationId xmlns:a16="http://schemas.microsoft.com/office/drawing/2014/main" id="{26565152-D5DC-47DD-A133-96E09F57380E}"/>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16994F97-01BD-4FB5-BD27-B3BD2D772144}"/>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365375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3F69F-E198-42D4-9A7D-FD15C77982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M"/>
          </a:p>
        </p:txBody>
      </p:sp>
      <p:sp>
        <p:nvSpPr>
          <p:cNvPr id="3" name="Espace réservé du texte 2">
            <a:extLst>
              <a:ext uri="{FF2B5EF4-FFF2-40B4-BE49-F238E27FC236}">
                <a16:creationId xmlns:a16="http://schemas.microsoft.com/office/drawing/2014/main" id="{988C44E3-381A-4701-A687-34E0822A9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ACEAF60-C627-40B8-8D1A-910D5EF13D15}"/>
              </a:ext>
            </a:extLst>
          </p:cNvPr>
          <p:cNvSpPr>
            <a:spLocks noGrp="1"/>
          </p:cNvSpPr>
          <p:nvPr>
            <p:ph type="dt" sz="half" idx="10"/>
          </p:nvPr>
        </p:nvSpPr>
        <p:spPr/>
        <p:txBody>
          <a:bodyPr/>
          <a:lstStyle/>
          <a:p>
            <a:fld id="{6815EFD1-7644-4D08-8CE9-A76F67FDB6B2}" type="datetime1">
              <a:rPr lang="fr-CM" smtClean="0"/>
              <a:t>22/03/2023</a:t>
            </a:fld>
            <a:endParaRPr lang="fr-CM"/>
          </a:p>
        </p:txBody>
      </p:sp>
      <p:sp>
        <p:nvSpPr>
          <p:cNvPr id="5" name="Espace réservé du pied de page 4">
            <a:extLst>
              <a:ext uri="{FF2B5EF4-FFF2-40B4-BE49-F238E27FC236}">
                <a16:creationId xmlns:a16="http://schemas.microsoft.com/office/drawing/2014/main" id="{468516BB-9A1C-4829-B75B-8E720ADBACF8}"/>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2328A004-E6C7-4D89-9564-EEA0B6847599}"/>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37162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219C3-9E4B-4472-8D25-7718FD8C5D68}"/>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D4E7B132-4B19-4D5D-83F9-37DFA4547CD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contenu 3">
            <a:extLst>
              <a:ext uri="{FF2B5EF4-FFF2-40B4-BE49-F238E27FC236}">
                <a16:creationId xmlns:a16="http://schemas.microsoft.com/office/drawing/2014/main" id="{8D5F7D15-F8A1-406B-B16D-8D8BB4BAFF9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e la date 4">
            <a:extLst>
              <a:ext uri="{FF2B5EF4-FFF2-40B4-BE49-F238E27FC236}">
                <a16:creationId xmlns:a16="http://schemas.microsoft.com/office/drawing/2014/main" id="{BF196C31-8FF3-460B-81D6-477CCD406566}"/>
              </a:ext>
            </a:extLst>
          </p:cNvPr>
          <p:cNvSpPr>
            <a:spLocks noGrp="1"/>
          </p:cNvSpPr>
          <p:nvPr>
            <p:ph type="dt" sz="half" idx="10"/>
          </p:nvPr>
        </p:nvSpPr>
        <p:spPr/>
        <p:txBody>
          <a:bodyPr/>
          <a:lstStyle/>
          <a:p>
            <a:fld id="{1FDFD61D-EFD9-430A-9139-D5E4C15F4621}" type="datetime1">
              <a:rPr lang="fr-CM" smtClean="0"/>
              <a:t>22/03/2023</a:t>
            </a:fld>
            <a:endParaRPr lang="fr-CM"/>
          </a:p>
        </p:txBody>
      </p:sp>
      <p:sp>
        <p:nvSpPr>
          <p:cNvPr id="6" name="Espace réservé du pied de page 5">
            <a:extLst>
              <a:ext uri="{FF2B5EF4-FFF2-40B4-BE49-F238E27FC236}">
                <a16:creationId xmlns:a16="http://schemas.microsoft.com/office/drawing/2014/main" id="{61E037AA-A4B6-43A1-B6FF-3212C247CB53}"/>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F0EE021A-377A-47CD-B194-B9A8ED458E67}"/>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1094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9D209-BD19-4849-B58C-030C1D353080}"/>
              </a:ext>
            </a:extLst>
          </p:cNvPr>
          <p:cNvSpPr>
            <a:spLocks noGrp="1"/>
          </p:cNvSpPr>
          <p:nvPr>
            <p:ph type="title"/>
          </p:nvPr>
        </p:nvSpPr>
        <p:spPr>
          <a:xfrm>
            <a:off x="839788" y="365125"/>
            <a:ext cx="10515600" cy="1325563"/>
          </a:xfrm>
        </p:spPr>
        <p:txBody>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DDD07C78-9CEA-4806-A80E-470CB4C49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A6F043-5917-4CA8-89AD-D628B640FD0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u texte 4">
            <a:extLst>
              <a:ext uri="{FF2B5EF4-FFF2-40B4-BE49-F238E27FC236}">
                <a16:creationId xmlns:a16="http://schemas.microsoft.com/office/drawing/2014/main" id="{E30C581A-C96D-4B3A-8811-66084CFBA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7D3A620-F69C-43F9-81C7-FEE4921F14A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7" name="Espace réservé de la date 6">
            <a:extLst>
              <a:ext uri="{FF2B5EF4-FFF2-40B4-BE49-F238E27FC236}">
                <a16:creationId xmlns:a16="http://schemas.microsoft.com/office/drawing/2014/main" id="{FF33DB14-2971-4E38-8476-D4DA646AF6D7}"/>
              </a:ext>
            </a:extLst>
          </p:cNvPr>
          <p:cNvSpPr>
            <a:spLocks noGrp="1"/>
          </p:cNvSpPr>
          <p:nvPr>
            <p:ph type="dt" sz="half" idx="10"/>
          </p:nvPr>
        </p:nvSpPr>
        <p:spPr/>
        <p:txBody>
          <a:bodyPr/>
          <a:lstStyle/>
          <a:p>
            <a:fld id="{097A93F1-D813-49CF-A9C7-F2AA1E0DDB17}" type="datetime1">
              <a:rPr lang="fr-CM" smtClean="0"/>
              <a:t>22/03/2023</a:t>
            </a:fld>
            <a:endParaRPr lang="fr-CM"/>
          </a:p>
        </p:txBody>
      </p:sp>
      <p:sp>
        <p:nvSpPr>
          <p:cNvPr id="8" name="Espace réservé du pied de page 7">
            <a:extLst>
              <a:ext uri="{FF2B5EF4-FFF2-40B4-BE49-F238E27FC236}">
                <a16:creationId xmlns:a16="http://schemas.microsoft.com/office/drawing/2014/main" id="{1559384B-72DC-46C6-88A2-9C1360404E19}"/>
              </a:ext>
            </a:extLst>
          </p:cNvPr>
          <p:cNvSpPr>
            <a:spLocks noGrp="1"/>
          </p:cNvSpPr>
          <p:nvPr>
            <p:ph type="ftr" sz="quarter" idx="11"/>
          </p:nvPr>
        </p:nvSpPr>
        <p:spPr/>
        <p:txBody>
          <a:bodyPr/>
          <a:lstStyle/>
          <a:p>
            <a:endParaRPr lang="fr-CM"/>
          </a:p>
        </p:txBody>
      </p:sp>
      <p:sp>
        <p:nvSpPr>
          <p:cNvPr id="9" name="Espace réservé du numéro de diapositive 8">
            <a:extLst>
              <a:ext uri="{FF2B5EF4-FFF2-40B4-BE49-F238E27FC236}">
                <a16:creationId xmlns:a16="http://schemas.microsoft.com/office/drawing/2014/main" id="{7584C6C9-B276-45A1-B549-BFD98D582AF3}"/>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295124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1BDC4A-0BA2-433C-8712-A869B62E09FF}"/>
              </a:ext>
            </a:extLst>
          </p:cNvPr>
          <p:cNvSpPr>
            <a:spLocks noGrp="1"/>
          </p:cNvSpPr>
          <p:nvPr>
            <p:ph type="title"/>
          </p:nvPr>
        </p:nvSpPr>
        <p:spPr/>
        <p:txBody>
          <a:bodyPr/>
          <a:lstStyle/>
          <a:p>
            <a:r>
              <a:rPr lang="fr-FR"/>
              <a:t>Modifiez le style du titre</a:t>
            </a:r>
            <a:endParaRPr lang="fr-CM"/>
          </a:p>
        </p:txBody>
      </p:sp>
      <p:sp>
        <p:nvSpPr>
          <p:cNvPr id="3" name="Espace réservé de la date 2">
            <a:extLst>
              <a:ext uri="{FF2B5EF4-FFF2-40B4-BE49-F238E27FC236}">
                <a16:creationId xmlns:a16="http://schemas.microsoft.com/office/drawing/2014/main" id="{257251E8-CAB1-49FC-BE95-27C2F4D0DD03}"/>
              </a:ext>
            </a:extLst>
          </p:cNvPr>
          <p:cNvSpPr>
            <a:spLocks noGrp="1"/>
          </p:cNvSpPr>
          <p:nvPr>
            <p:ph type="dt" sz="half" idx="10"/>
          </p:nvPr>
        </p:nvSpPr>
        <p:spPr/>
        <p:txBody>
          <a:bodyPr/>
          <a:lstStyle/>
          <a:p>
            <a:fld id="{A3F5FC3C-543C-4BC3-8F44-D8CAFE22195B}" type="datetime1">
              <a:rPr lang="fr-CM" smtClean="0"/>
              <a:t>22/03/2023</a:t>
            </a:fld>
            <a:endParaRPr lang="fr-CM"/>
          </a:p>
        </p:txBody>
      </p:sp>
      <p:sp>
        <p:nvSpPr>
          <p:cNvPr id="4" name="Espace réservé du pied de page 3">
            <a:extLst>
              <a:ext uri="{FF2B5EF4-FFF2-40B4-BE49-F238E27FC236}">
                <a16:creationId xmlns:a16="http://schemas.microsoft.com/office/drawing/2014/main" id="{8CBC02CC-C477-4A43-85E9-FDACEDAE7C5F}"/>
              </a:ext>
            </a:extLst>
          </p:cNvPr>
          <p:cNvSpPr>
            <a:spLocks noGrp="1"/>
          </p:cNvSpPr>
          <p:nvPr>
            <p:ph type="ftr" sz="quarter" idx="11"/>
          </p:nvPr>
        </p:nvSpPr>
        <p:spPr/>
        <p:txBody>
          <a:bodyPr/>
          <a:lstStyle/>
          <a:p>
            <a:endParaRPr lang="fr-CM"/>
          </a:p>
        </p:txBody>
      </p:sp>
      <p:sp>
        <p:nvSpPr>
          <p:cNvPr id="5" name="Espace réservé du numéro de diapositive 4">
            <a:extLst>
              <a:ext uri="{FF2B5EF4-FFF2-40B4-BE49-F238E27FC236}">
                <a16:creationId xmlns:a16="http://schemas.microsoft.com/office/drawing/2014/main" id="{F97AC499-231C-40E9-B158-A5C5C6169BE3}"/>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48575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976FA9-514E-4891-BC79-C03224B3DB23}"/>
              </a:ext>
            </a:extLst>
          </p:cNvPr>
          <p:cNvSpPr>
            <a:spLocks noGrp="1"/>
          </p:cNvSpPr>
          <p:nvPr>
            <p:ph type="dt" sz="half" idx="10"/>
          </p:nvPr>
        </p:nvSpPr>
        <p:spPr/>
        <p:txBody>
          <a:bodyPr/>
          <a:lstStyle/>
          <a:p>
            <a:fld id="{2968C556-0014-4E5F-9F0F-BBF280F7896F}" type="datetime1">
              <a:rPr lang="fr-CM" smtClean="0"/>
              <a:t>22/03/2023</a:t>
            </a:fld>
            <a:endParaRPr lang="fr-CM"/>
          </a:p>
        </p:txBody>
      </p:sp>
      <p:sp>
        <p:nvSpPr>
          <p:cNvPr id="3" name="Espace réservé du pied de page 2">
            <a:extLst>
              <a:ext uri="{FF2B5EF4-FFF2-40B4-BE49-F238E27FC236}">
                <a16:creationId xmlns:a16="http://schemas.microsoft.com/office/drawing/2014/main" id="{D466F050-8B57-4B45-A9E4-915AEC1CC732}"/>
              </a:ext>
            </a:extLst>
          </p:cNvPr>
          <p:cNvSpPr>
            <a:spLocks noGrp="1"/>
          </p:cNvSpPr>
          <p:nvPr>
            <p:ph type="ftr" sz="quarter" idx="11"/>
          </p:nvPr>
        </p:nvSpPr>
        <p:spPr/>
        <p:txBody>
          <a:bodyPr/>
          <a:lstStyle/>
          <a:p>
            <a:endParaRPr lang="fr-CM"/>
          </a:p>
        </p:txBody>
      </p:sp>
      <p:sp>
        <p:nvSpPr>
          <p:cNvPr id="4" name="Espace réservé du numéro de diapositive 3">
            <a:extLst>
              <a:ext uri="{FF2B5EF4-FFF2-40B4-BE49-F238E27FC236}">
                <a16:creationId xmlns:a16="http://schemas.microsoft.com/office/drawing/2014/main" id="{18C56A42-04F6-496F-A090-F467F218AD5E}"/>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184915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E3215-1CBB-4D3C-8894-371A9B2E311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du contenu 2">
            <a:extLst>
              <a:ext uri="{FF2B5EF4-FFF2-40B4-BE49-F238E27FC236}">
                <a16:creationId xmlns:a16="http://schemas.microsoft.com/office/drawing/2014/main" id="{3DC271A8-0DE7-48F2-AE82-80F1DFF59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texte 3">
            <a:extLst>
              <a:ext uri="{FF2B5EF4-FFF2-40B4-BE49-F238E27FC236}">
                <a16:creationId xmlns:a16="http://schemas.microsoft.com/office/drawing/2014/main" id="{C7EADFBB-C99E-495F-9224-0983A8BC7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C5A550-F6B1-4C46-AA83-0ED3D82C14F8}"/>
              </a:ext>
            </a:extLst>
          </p:cNvPr>
          <p:cNvSpPr>
            <a:spLocks noGrp="1"/>
          </p:cNvSpPr>
          <p:nvPr>
            <p:ph type="dt" sz="half" idx="10"/>
          </p:nvPr>
        </p:nvSpPr>
        <p:spPr/>
        <p:txBody>
          <a:bodyPr/>
          <a:lstStyle/>
          <a:p>
            <a:fld id="{B1F6E05B-C174-4E7F-88B5-C6CFD779CDE5}" type="datetime1">
              <a:rPr lang="fr-CM" smtClean="0"/>
              <a:t>22/03/2023</a:t>
            </a:fld>
            <a:endParaRPr lang="fr-CM"/>
          </a:p>
        </p:txBody>
      </p:sp>
      <p:sp>
        <p:nvSpPr>
          <p:cNvPr id="6" name="Espace réservé du pied de page 5">
            <a:extLst>
              <a:ext uri="{FF2B5EF4-FFF2-40B4-BE49-F238E27FC236}">
                <a16:creationId xmlns:a16="http://schemas.microsoft.com/office/drawing/2014/main" id="{EFE96AA4-A03D-4BEB-BE33-63B78C33E062}"/>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60BBC6D9-3CF1-4B03-B515-47DB19CCCB2C}"/>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300199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9CF9F1-2977-4527-9168-F58C0AFB5D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pour une image  2">
            <a:extLst>
              <a:ext uri="{FF2B5EF4-FFF2-40B4-BE49-F238E27FC236}">
                <a16:creationId xmlns:a16="http://schemas.microsoft.com/office/drawing/2014/main" id="{6BB64898-3E33-4D02-87CC-A7A6DAE51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Espace réservé du texte 3">
            <a:extLst>
              <a:ext uri="{FF2B5EF4-FFF2-40B4-BE49-F238E27FC236}">
                <a16:creationId xmlns:a16="http://schemas.microsoft.com/office/drawing/2014/main" id="{D8943891-E988-4B17-A53A-BCCD9C4F2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87FC749-F513-4206-9E7F-9AB30988B135}"/>
              </a:ext>
            </a:extLst>
          </p:cNvPr>
          <p:cNvSpPr>
            <a:spLocks noGrp="1"/>
          </p:cNvSpPr>
          <p:nvPr>
            <p:ph type="dt" sz="half" idx="10"/>
          </p:nvPr>
        </p:nvSpPr>
        <p:spPr/>
        <p:txBody>
          <a:bodyPr/>
          <a:lstStyle/>
          <a:p>
            <a:fld id="{98185C9B-B159-4196-BBBD-DEC956FBCC1F}" type="datetime1">
              <a:rPr lang="fr-CM" smtClean="0"/>
              <a:t>22/03/2023</a:t>
            </a:fld>
            <a:endParaRPr lang="fr-CM"/>
          </a:p>
        </p:txBody>
      </p:sp>
      <p:sp>
        <p:nvSpPr>
          <p:cNvPr id="6" name="Espace réservé du pied de page 5">
            <a:extLst>
              <a:ext uri="{FF2B5EF4-FFF2-40B4-BE49-F238E27FC236}">
                <a16:creationId xmlns:a16="http://schemas.microsoft.com/office/drawing/2014/main" id="{1F9C9ACD-5A4E-4231-A785-4E352BC3845F}"/>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82B31A19-1CB2-4CE1-ABA0-0BF2E14CF9B7}"/>
              </a:ext>
            </a:extLst>
          </p:cNvPr>
          <p:cNvSpPr>
            <a:spLocks noGrp="1"/>
          </p:cNvSpPr>
          <p:nvPr>
            <p:ph type="sldNum" sz="quarter" idx="12"/>
          </p:nvPr>
        </p:nvSpPr>
        <p:spPr/>
        <p:txBody>
          <a:bodyPr/>
          <a:lstStyle/>
          <a:p>
            <a:fld id="{7FF5D7C3-790F-43DD-B502-8BDDCF565BA0}" type="slidenum">
              <a:rPr lang="fr-CM" smtClean="0"/>
              <a:t>‹N°›</a:t>
            </a:fld>
            <a:endParaRPr lang="fr-CM"/>
          </a:p>
        </p:txBody>
      </p:sp>
    </p:spTree>
    <p:extLst>
      <p:ext uri="{BB962C8B-B14F-4D97-AF65-F5344CB8AC3E}">
        <p14:creationId xmlns:p14="http://schemas.microsoft.com/office/powerpoint/2010/main" val="285297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346A1F7-D730-4988-8464-0EA6531EA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2CB57F44-2A5B-41E5-A3D5-C028B42F1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DEE9A05B-48DD-4E51-99CD-3F8BBCF0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EFB0-66FD-45EF-A226-7547542CDB5C}" type="datetime1">
              <a:rPr lang="fr-CM" smtClean="0"/>
              <a:t>22/03/2023</a:t>
            </a:fld>
            <a:endParaRPr lang="fr-CM"/>
          </a:p>
        </p:txBody>
      </p:sp>
      <p:sp>
        <p:nvSpPr>
          <p:cNvPr id="5" name="Espace réservé du pied de page 4">
            <a:extLst>
              <a:ext uri="{FF2B5EF4-FFF2-40B4-BE49-F238E27FC236}">
                <a16:creationId xmlns:a16="http://schemas.microsoft.com/office/drawing/2014/main" id="{CA0ACCD0-ABD3-4D37-AE83-9A943F332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M"/>
          </a:p>
        </p:txBody>
      </p:sp>
      <p:sp>
        <p:nvSpPr>
          <p:cNvPr id="6" name="Espace réservé du numéro de diapositive 5">
            <a:extLst>
              <a:ext uri="{FF2B5EF4-FFF2-40B4-BE49-F238E27FC236}">
                <a16:creationId xmlns:a16="http://schemas.microsoft.com/office/drawing/2014/main" id="{9223902C-CA9E-45EE-9B9A-62932940F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5D7C3-790F-43DD-B502-8BDDCF565BA0}" type="slidenum">
              <a:rPr lang="fr-CM" smtClean="0"/>
              <a:t>‹N°›</a:t>
            </a:fld>
            <a:endParaRPr lang="fr-CM"/>
          </a:p>
        </p:txBody>
      </p:sp>
    </p:spTree>
    <p:extLst>
      <p:ext uri="{BB962C8B-B14F-4D97-AF65-F5344CB8AC3E}">
        <p14:creationId xmlns:p14="http://schemas.microsoft.com/office/powerpoint/2010/main" val="329766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10E0E9-4806-AC39-8AC6-CEC1AB04A84D}"/>
              </a:ext>
            </a:extLst>
          </p:cNvPr>
          <p:cNvSpPr/>
          <p:nvPr/>
        </p:nvSpPr>
        <p:spPr>
          <a:xfrm>
            <a:off x="0" y="405204"/>
            <a:ext cx="12192000" cy="4345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50F6076F-3F4E-652C-FF46-7D16E0335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96" y="2573141"/>
            <a:ext cx="3044065" cy="2885268"/>
          </a:xfrm>
          <a:prstGeom prst="rect">
            <a:avLst/>
          </a:prstGeom>
        </p:spPr>
      </p:pic>
      <p:sp>
        <p:nvSpPr>
          <p:cNvPr id="8" name="ZoneTexte 7">
            <a:extLst>
              <a:ext uri="{FF2B5EF4-FFF2-40B4-BE49-F238E27FC236}">
                <a16:creationId xmlns:a16="http://schemas.microsoft.com/office/drawing/2014/main" id="{31757F52-63A8-253C-2F48-A2EDCEB78D1E}"/>
              </a:ext>
            </a:extLst>
          </p:cNvPr>
          <p:cNvSpPr txBox="1"/>
          <p:nvPr/>
        </p:nvSpPr>
        <p:spPr>
          <a:xfrm>
            <a:off x="67743" y="405204"/>
            <a:ext cx="12056514" cy="107927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fr-CM" sz="2800" i="0" u="none" strike="noStrike" kern="1200" cap="none" spc="0" normalizeH="0" baseline="0" noProof="0" dirty="0">
                <a:ln>
                  <a:noFill/>
                </a:ln>
                <a:solidFill>
                  <a:schemeClr val="bg1"/>
                </a:solidFill>
                <a:effectLst/>
                <a:uLnTx/>
                <a:uFillTx/>
                <a:latin typeface="Arial" panose="020B0604020202020204" pitchFamily="34" charset="0"/>
                <a:ea typeface="Calibri" panose="020F0502020204030204" pitchFamily="34" charset="0"/>
                <a:cs typeface="Arial" panose="020B0604020202020204" pitchFamily="34" charset="0"/>
              </a:rPr>
              <a:t>PRESENTATION</a:t>
            </a:r>
            <a:r>
              <a:rPr kumimoji="0" lang="fr-CM" sz="2800" b="1" i="0" u="none" strike="noStrike" kern="1200" cap="none" spc="0" normalizeH="0" baseline="0" noProof="0" dirty="0">
                <a:ln>
                  <a:noFill/>
                </a:ln>
                <a:solidFill>
                  <a:schemeClr val="bg1"/>
                </a:solidFill>
                <a:effectLst/>
                <a:uLnTx/>
                <a:uFillTx/>
                <a:latin typeface="Arial Black" panose="020B0A04020102020204" pitchFamily="34" charset="0"/>
                <a:ea typeface="Calibri" panose="020F0502020204030204" pitchFamily="34" charset="0"/>
                <a:cs typeface="Times New Roman" panose="02020603050405020304" pitchFamily="18" charset="0"/>
              </a:rPr>
              <a:t> </a:t>
            </a:r>
          </a:p>
          <a:p>
            <a:pPr marL="0" marR="0" lvl="0" indent="0" algn="ctr" defTabSz="914400" rtl="0" eaLnBrk="1" fontAlgn="auto" latinLnBrk="0" hangingPunct="1">
              <a:lnSpc>
                <a:spcPct val="90000"/>
              </a:lnSpc>
              <a:spcBef>
                <a:spcPts val="1000"/>
              </a:spcBef>
              <a:spcAft>
                <a:spcPts val="0"/>
              </a:spcAft>
              <a:buClrTx/>
              <a:buSzTx/>
              <a:buNone/>
              <a:tabLst/>
              <a:defRPr/>
            </a:pPr>
            <a:r>
              <a:rPr lang="en-US" sz="3400" b="1" dirty="0">
                <a:solidFill>
                  <a:srgbClr val="00B050"/>
                </a:solidFill>
                <a:effectLst/>
                <a:latin typeface="Arial Black" panose="020B0A04020102020204" pitchFamily="34" charset="0"/>
                <a:ea typeface="Calibri" panose="020F0502020204030204" pitchFamily="34" charset="0"/>
                <a:cs typeface="Times New Roman" panose="02020603050405020304" pitchFamily="18" charset="0"/>
              </a:rPr>
              <a:t>VULNERABLE WOMEN’S EMPOWERMENT (</a:t>
            </a:r>
            <a:r>
              <a:rPr lang="en-US" sz="3400" b="1" dirty="0" err="1">
                <a:solidFill>
                  <a:srgbClr val="00B050"/>
                </a:solidFill>
                <a:effectLst/>
                <a:latin typeface="Arial Black" panose="020B0A04020102020204" pitchFamily="34" charset="0"/>
                <a:ea typeface="Calibri" panose="020F0502020204030204" pitchFamily="34" charset="0"/>
                <a:cs typeface="Times New Roman" panose="02020603050405020304" pitchFamily="18" charset="0"/>
              </a:rPr>
              <a:t>VaWE</a:t>
            </a:r>
            <a:r>
              <a:rPr lang="en-US" sz="3400" b="1" dirty="0">
                <a:solidFill>
                  <a:srgbClr val="00B050"/>
                </a:solidFill>
                <a:effectLst/>
                <a:latin typeface="Arial Black" panose="020B0A04020102020204" pitchFamily="34" charset="0"/>
                <a:ea typeface="Calibri" panose="020F0502020204030204" pitchFamily="34" charset="0"/>
                <a:cs typeface="Times New Roman" panose="02020603050405020304" pitchFamily="18" charset="0"/>
              </a:rPr>
              <a:t>)</a:t>
            </a:r>
            <a:endParaRPr lang="fr-FR" sz="3400" b="1" dirty="0">
              <a:solidFill>
                <a:srgbClr val="00B050"/>
              </a:solidFill>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6146" name="Picture 2" descr="Afficher l’image source">
            <a:extLst>
              <a:ext uri="{FF2B5EF4-FFF2-40B4-BE49-F238E27FC236}">
                <a16:creationId xmlns:a16="http://schemas.microsoft.com/office/drawing/2014/main" id="{5D1D2103-C1B9-75FA-0487-CBEC16B5A5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5"/>
          <a:stretch/>
        </p:blipFill>
        <p:spPr bwMode="auto">
          <a:xfrm>
            <a:off x="4033899" y="2040375"/>
            <a:ext cx="8158101" cy="481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3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30594" y="2500001"/>
            <a:ext cx="10761406" cy="36205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9463547" y="6356493"/>
            <a:ext cx="2728453"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26580" y="5823943"/>
            <a:ext cx="1154736" cy="103405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1800705" y="3233694"/>
            <a:ext cx="10021183" cy="1754326"/>
          </a:xfrm>
          <a:prstGeom prst="rect">
            <a:avLst/>
          </a:prstGeom>
          <a:noFill/>
        </p:spPr>
        <p:txBody>
          <a:bodyPr wrap="square" rtlCol="0">
            <a:spAutoFit/>
          </a:bodyPr>
          <a:lstStyle/>
          <a:p>
            <a:pPr algn="just"/>
            <a:r>
              <a:rPr lang="fr-FR" sz="1800" dirty="0" err="1">
                <a:solidFill>
                  <a:schemeClr val="bg1"/>
                </a:solidFill>
                <a:latin typeface="Trebuchet MS" panose="020B0603020202020204" pitchFamily="34" charset="0"/>
              </a:rPr>
              <a:t>Assiatou</a:t>
            </a:r>
            <a:r>
              <a:rPr lang="fr-FR" sz="1800" dirty="0">
                <a:solidFill>
                  <a:schemeClr val="bg1"/>
                </a:solidFill>
                <a:latin typeface="Trebuchet MS" panose="020B0603020202020204" pitchFamily="34" charset="0"/>
              </a:rPr>
              <a:t> est enseignante et responsable administrative au groupe scolaire les Cherubin. Elle est également </a:t>
            </a:r>
            <a:r>
              <a:rPr lang="fr-FR" dirty="0">
                <a:solidFill>
                  <a:schemeClr val="bg1"/>
                </a:solidFill>
                <a:latin typeface="Trebuchet MS" panose="020B0603020202020204" pitchFamily="34" charset="0"/>
              </a:rPr>
              <a:t>membre active de plusieurs associations et est engagée auprès des populations dans le cadre du comite de développement rural. </a:t>
            </a:r>
            <a:r>
              <a:rPr lang="fr-FR" sz="1800" dirty="0">
                <a:solidFill>
                  <a:schemeClr val="bg1"/>
                </a:solidFill>
                <a:latin typeface="Trebuchet MS" panose="020B0603020202020204" pitchFamily="34" charset="0"/>
              </a:rPr>
              <a:t>  </a:t>
            </a:r>
            <a:endParaRPr lang="fr-FR" dirty="0">
              <a:solidFill>
                <a:schemeClr val="bg1"/>
              </a:solidFill>
              <a:latin typeface="Trebuchet MS" panose="020B0603020202020204" pitchFamily="34" charset="0"/>
              <a:cs typeface="Arial" panose="020B0604020202020204" pitchFamily="34" charset="0"/>
            </a:endParaRPr>
          </a:p>
          <a:p>
            <a:pPr algn="just"/>
            <a:endParaRPr lang="fr-FR" dirty="0">
              <a:solidFill>
                <a:schemeClr val="bg1"/>
              </a:solidFill>
              <a:latin typeface="Trebuchet MS" panose="020B0603020202020204" pitchFamily="34" charset="0"/>
              <a:cs typeface="Arial" panose="020B0604020202020204" pitchFamily="34" charset="0"/>
            </a:endParaRPr>
          </a:p>
          <a:p>
            <a:pPr algn="just"/>
            <a:r>
              <a:rPr lang="fr-FR" dirty="0">
                <a:solidFill>
                  <a:schemeClr val="bg1"/>
                </a:solidFill>
                <a:latin typeface="Trebuchet MS" panose="020B0603020202020204" pitchFamily="34" charset="0"/>
              </a:rPr>
              <a:t>Elle est D</a:t>
            </a:r>
            <a:r>
              <a:rPr lang="fr-FR" sz="1800" dirty="0">
                <a:solidFill>
                  <a:schemeClr val="bg1"/>
                </a:solidFill>
                <a:latin typeface="Trebuchet MS" panose="020B0603020202020204" pitchFamily="34" charset="0"/>
              </a:rPr>
              <a:t>iplômée de l’</a:t>
            </a:r>
            <a:r>
              <a:rPr lang="fr-FR" b="0" i="0" dirty="0">
                <a:solidFill>
                  <a:schemeClr val="bg1"/>
                </a:solidFill>
                <a:effectLst/>
                <a:latin typeface="Trebuchet MS" panose="020B0603020202020204" pitchFamily="34" charset="0"/>
              </a:rPr>
              <a:t>École Normale </a:t>
            </a:r>
            <a:r>
              <a:rPr lang="fr-FR" i="0" dirty="0">
                <a:solidFill>
                  <a:schemeClr val="bg1"/>
                </a:solidFill>
                <a:effectLst/>
                <a:latin typeface="Trebuchet MS" panose="020B0603020202020204" pitchFamily="34" charset="0"/>
              </a:rPr>
              <a:t>d’Instituteurs de l’Enseignement Général</a:t>
            </a:r>
            <a:r>
              <a:rPr lang="fr-FR" sz="1800" dirty="0">
                <a:solidFill>
                  <a:schemeClr val="bg1"/>
                </a:solidFill>
                <a:latin typeface="Trebuchet MS" panose="020B0603020202020204" pitchFamily="34" charset="0"/>
              </a:rPr>
              <a:t>, et </a:t>
            </a:r>
            <a:r>
              <a:rPr lang="fr-FR" dirty="0">
                <a:solidFill>
                  <a:schemeClr val="bg1"/>
                </a:solidFill>
                <a:latin typeface="Trebuchet MS" panose="020B0603020202020204" pitchFamily="34" charset="0"/>
              </a:rPr>
              <a:t>détient  la  certification notamment dans le domaine </a:t>
            </a:r>
            <a:r>
              <a:rPr lang="fr-FR" sz="1800" dirty="0">
                <a:solidFill>
                  <a:schemeClr val="bg1"/>
                </a:solidFill>
                <a:latin typeface="Trebuchet MS" panose="020B0603020202020204" pitchFamily="34" charset="0"/>
              </a:rPr>
              <a:t>de l’entrepreneuriat artisanal. </a:t>
            </a:r>
            <a:endParaRPr lang="fr-FR" dirty="0">
              <a:solidFill>
                <a:schemeClr val="bg1"/>
              </a:solidFill>
              <a:latin typeface="Trebuchet MS" panose="020B0603020202020204" pitchFamily="34" charset="0"/>
              <a:cs typeface="Arial" panose="020B0604020202020204" pitchFamily="34" charset="0"/>
            </a:endParaRPr>
          </a:p>
        </p:txBody>
      </p:sp>
      <p:sp>
        <p:nvSpPr>
          <p:cNvPr id="21" name="Rectangle 20"/>
          <p:cNvSpPr/>
          <p:nvPr/>
        </p:nvSpPr>
        <p:spPr>
          <a:xfrm>
            <a:off x="3853213" y="1081815"/>
            <a:ext cx="4485573" cy="830997"/>
          </a:xfrm>
          <a:prstGeom prst="rect">
            <a:avLst/>
          </a:prstGeom>
        </p:spPr>
        <p:txBody>
          <a:bodyPr wrap="square">
            <a:spAutoFit/>
          </a:bodyPr>
          <a:lstStyle/>
          <a:p>
            <a:r>
              <a:rPr lang="fr-FR" sz="2400" dirty="0" err="1">
                <a:solidFill>
                  <a:srgbClr val="CA3295"/>
                </a:solidFill>
                <a:latin typeface="Arial Black" panose="020B0A04020102020204" pitchFamily="34" charset="0"/>
              </a:rPr>
              <a:t>Assiatou</a:t>
            </a:r>
            <a:r>
              <a:rPr lang="fr-FR" sz="2400" dirty="0">
                <a:solidFill>
                  <a:srgbClr val="CA3295"/>
                </a:solidFill>
                <a:latin typeface="Arial Black" panose="020B0A04020102020204" pitchFamily="34" charset="0"/>
              </a:rPr>
              <a:t> </a:t>
            </a:r>
            <a:r>
              <a:rPr lang="fr-FR" sz="2400" dirty="0" err="1">
                <a:solidFill>
                  <a:srgbClr val="CA3295"/>
                </a:solidFill>
                <a:latin typeface="Arial Black" panose="020B0A04020102020204" pitchFamily="34" charset="0"/>
              </a:rPr>
              <a:t>Youape</a:t>
            </a:r>
            <a:r>
              <a:rPr lang="fr-FR" sz="2400" dirty="0">
                <a:solidFill>
                  <a:srgbClr val="CA3295"/>
                </a:solidFill>
                <a:latin typeface="Arial Black" panose="020B0A04020102020204" pitchFamily="34" charset="0"/>
              </a:rPr>
              <a:t> </a:t>
            </a:r>
            <a:r>
              <a:rPr lang="fr-FR" sz="2400" dirty="0" err="1">
                <a:solidFill>
                  <a:srgbClr val="CA3295"/>
                </a:solidFill>
                <a:latin typeface="Arial Black" panose="020B0A04020102020204" pitchFamily="34" charset="0"/>
              </a:rPr>
              <a:t>Njoya</a:t>
            </a:r>
            <a:r>
              <a:rPr lang="fr-FR" sz="2400" dirty="0">
                <a:solidFill>
                  <a:srgbClr val="CA3295"/>
                </a:solidFill>
                <a:latin typeface="Arial Black" panose="020B0A04020102020204" pitchFamily="34" charset="0"/>
              </a:rPr>
              <a:t> </a:t>
            </a:r>
            <a:endParaRPr lang="fr-FR" sz="2400" b="1" dirty="0">
              <a:solidFill>
                <a:srgbClr val="CA3295"/>
              </a:solidFill>
              <a:latin typeface="Arial Black" panose="020B0A04020102020204" pitchFamily="34" charset="0"/>
            </a:endParaRPr>
          </a:p>
          <a:p>
            <a:r>
              <a:rPr lang="fr-FR" sz="2400" dirty="0">
                <a:solidFill>
                  <a:srgbClr val="CA3295"/>
                </a:solidFill>
                <a:latin typeface="Arial" panose="020B0604020202020204" pitchFamily="34" charset="0"/>
                <a:cs typeface="Arial" panose="020B0604020202020204" pitchFamily="34" charset="0"/>
              </a:rPr>
              <a:t>Trésorière</a:t>
            </a:r>
          </a:p>
        </p:txBody>
      </p:sp>
      <p:sp>
        <p:nvSpPr>
          <p:cNvPr id="11" name="Rectangle 10"/>
          <p:cNvSpPr/>
          <p:nvPr/>
        </p:nvSpPr>
        <p:spPr>
          <a:xfrm rot="16200000">
            <a:off x="-1913652" y="3425360"/>
            <a:ext cx="4795539" cy="461665"/>
          </a:xfrm>
          <a:prstGeom prst="rect">
            <a:avLst/>
          </a:prstGeom>
        </p:spPr>
        <p:txBody>
          <a:bodyPr wrap="square">
            <a:spAutoFit/>
          </a:bodyPr>
          <a:lstStyle/>
          <a:p>
            <a:pPr algn="ctr"/>
            <a:r>
              <a:rPr lang="fr-FR" sz="2400" dirty="0">
                <a:solidFill>
                  <a:srgbClr val="CA3295"/>
                </a:solidFill>
                <a:latin typeface="Arial Black" panose="020B0A04020102020204" pitchFamily="34" charset="0"/>
              </a:rPr>
              <a:t>NOTRE BUREAU EXECUTIF</a:t>
            </a:r>
            <a:endParaRPr lang="fr-FR" sz="5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6C91F16E-9A56-679D-E7DA-04081CA7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4" name="Image 3">
            <a:extLst>
              <a:ext uri="{FF2B5EF4-FFF2-40B4-BE49-F238E27FC236}">
                <a16:creationId xmlns:a16="http://schemas.microsoft.com/office/drawing/2014/main" id="{0608C216-8880-55A2-9588-054BA8FEA7B4}"/>
              </a:ext>
            </a:extLst>
          </p:cNvPr>
          <p:cNvPicPr>
            <a:picLocks noChangeAspect="1"/>
          </p:cNvPicPr>
          <p:nvPr/>
        </p:nvPicPr>
        <p:blipFill rotWithShape="1">
          <a:blip r:embed="rId3">
            <a:extLst>
              <a:ext uri="{28A0092B-C50C-407E-A947-70E740481C1C}">
                <a14:useLocalDpi xmlns:a14="http://schemas.microsoft.com/office/drawing/2010/main" val="0"/>
              </a:ext>
            </a:extLst>
          </a:blip>
          <a:srcRect b="22449"/>
          <a:stretch/>
        </p:blipFill>
        <p:spPr>
          <a:xfrm>
            <a:off x="1415734" y="115894"/>
            <a:ext cx="1500544" cy="2285058"/>
          </a:xfrm>
          <a:prstGeom prst="rect">
            <a:avLst/>
          </a:prstGeom>
        </p:spPr>
      </p:pic>
    </p:spTree>
    <p:extLst>
      <p:ext uri="{BB962C8B-B14F-4D97-AF65-F5344CB8AC3E}">
        <p14:creationId xmlns:p14="http://schemas.microsoft.com/office/powerpoint/2010/main" val="104852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9590614" y="5755773"/>
            <a:ext cx="1154736"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0" name="Rectangle 9"/>
          <p:cNvSpPr/>
          <p:nvPr/>
        </p:nvSpPr>
        <p:spPr>
          <a:xfrm>
            <a:off x="6725265" y="0"/>
            <a:ext cx="439501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40205" y="892347"/>
            <a:ext cx="4336026" cy="461665"/>
          </a:xfrm>
          <a:prstGeom prst="rect">
            <a:avLst/>
          </a:prstGeom>
        </p:spPr>
        <p:txBody>
          <a:bodyPr wrap="square">
            <a:spAutoFit/>
          </a:bodyPr>
          <a:lstStyle/>
          <a:p>
            <a:pPr algn="ctr"/>
            <a:r>
              <a:rPr lang="fr-FR" sz="2400" b="1" dirty="0">
                <a:solidFill>
                  <a:srgbClr val="CA3295"/>
                </a:solidFill>
                <a:latin typeface="Arial Black" panose="020B0A04020102020204" pitchFamily="34" charset="0"/>
              </a:rPr>
              <a:t>NOUS CONTACTER</a:t>
            </a:r>
            <a:endParaRPr lang="fr-FR" sz="4000" dirty="0">
              <a:solidFill>
                <a:srgbClr val="CA3295"/>
              </a:solidFill>
              <a:latin typeface="Arial Black" panose="020B0A04020102020204" pitchFamily="34" charset="0"/>
              <a:cs typeface="Arial" panose="020B0604020202020204" pitchFamily="34" charset="0"/>
            </a:endParaRPr>
          </a:p>
        </p:txBody>
      </p:sp>
      <p:pic>
        <p:nvPicPr>
          <p:cNvPr id="9" name="Picture 4" descr="Startup Consulting | Leading Full Service Management Consulting , Audit &amp;  Accounting, Training Firm in Nigeria- Dominion Consulting Nige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22" y="2065163"/>
            <a:ext cx="5376383" cy="3303249"/>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a:extLst>
              <a:ext uri="{FF2B5EF4-FFF2-40B4-BE49-F238E27FC236}">
                <a16:creationId xmlns:a16="http://schemas.microsoft.com/office/drawing/2014/main" id="{672F4B5B-5129-43FC-897E-2914817FB0A0}"/>
              </a:ext>
            </a:extLst>
          </p:cNvPr>
          <p:cNvSpPr txBox="1">
            <a:spLocks/>
          </p:cNvSpPr>
          <p:nvPr/>
        </p:nvSpPr>
        <p:spPr>
          <a:xfrm>
            <a:off x="6846303" y="3293634"/>
            <a:ext cx="4152942" cy="20747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000" b="1" dirty="0" err="1">
                <a:solidFill>
                  <a:schemeClr val="bg1"/>
                </a:solidFill>
                <a:latin typeface="Arial" panose="020B0604020202020204" pitchFamily="34" charset="0"/>
                <a:cs typeface="Arial" panose="020B0604020202020204" pitchFamily="34" charset="0"/>
              </a:rPr>
              <a:t>Vulnerable</a:t>
            </a:r>
            <a:r>
              <a:rPr lang="fr-FR" sz="2000" b="1" dirty="0">
                <a:solidFill>
                  <a:schemeClr val="bg1"/>
                </a:solidFill>
                <a:latin typeface="Arial" panose="020B0604020202020204" pitchFamily="34" charset="0"/>
                <a:cs typeface="Arial" panose="020B0604020202020204" pitchFamily="34" charset="0"/>
              </a:rPr>
              <a:t> </a:t>
            </a:r>
            <a:r>
              <a:rPr lang="fr-FR" sz="2000" b="1" dirty="0" err="1">
                <a:solidFill>
                  <a:schemeClr val="bg1"/>
                </a:solidFill>
                <a:latin typeface="Arial" panose="020B0604020202020204" pitchFamily="34" charset="0"/>
                <a:cs typeface="Arial" panose="020B0604020202020204" pitchFamily="34" charset="0"/>
              </a:rPr>
              <a:t>Women’s</a:t>
            </a:r>
            <a:r>
              <a:rPr lang="fr-FR" sz="2000" b="1" dirty="0">
                <a:solidFill>
                  <a:schemeClr val="bg1"/>
                </a:solidFill>
                <a:latin typeface="Arial" panose="020B0604020202020204" pitchFamily="34" charset="0"/>
                <a:cs typeface="Arial" panose="020B0604020202020204" pitchFamily="34" charset="0"/>
              </a:rPr>
              <a:t> </a:t>
            </a:r>
            <a:r>
              <a:rPr lang="fr-FR" sz="2000" b="1" dirty="0" err="1">
                <a:solidFill>
                  <a:schemeClr val="bg1"/>
                </a:solidFill>
                <a:latin typeface="Arial" panose="020B0604020202020204" pitchFamily="34" charset="0"/>
                <a:cs typeface="Arial" panose="020B0604020202020204" pitchFamily="34" charset="0"/>
              </a:rPr>
              <a:t>Empowerment</a:t>
            </a:r>
            <a:endParaRPr lang="fr-FR" sz="2000" dirty="0">
              <a:solidFill>
                <a:schemeClr val="bg1"/>
              </a:solidFill>
              <a:latin typeface="Arial" panose="020B0604020202020204" pitchFamily="34" charset="0"/>
              <a:cs typeface="Arial" panose="020B0604020202020204" pitchFamily="34" charset="0"/>
            </a:endParaRPr>
          </a:p>
          <a:p>
            <a:pPr algn="l">
              <a:lnSpc>
                <a:spcPct val="100000"/>
              </a:lnSpc>
            </a:pPr>
            <a:r>
              <a:rPr lang="fr-FR" sz="2000" dirty="0">
                <a:solidFill>
                  <a:schemeClr val="bg1"/>
                </a:solidFill>
                <a:latin typeface="Arial" panose="020B0604020202020204" pitchFamily="34" charset="0"/>
                <a:cs typeface="Arial" panose="020B0604020202020204" pitchFamily="34" charset="0"/>
              </a:rPr>
              <a:t>Nouvelle route Bastos</a:t>
            </a:r>
          </a:p>
          <a:p>
            <a:pPr algn="l">
              <a:lnSpc>
                <a:spcPct val="100000"/>
              </a:lnSpc>
            </a:pPr>
            <a:r>
              <a:rPr lang="fr-FR" sz="2000" dirty="0">
                <a:solidFill>
                  <a:schemeClr val="bg1"/>
                </a:solidFill>
                <a:latin typeface="Arial" panose="020B0604020202020204" pitchFamily="34" charset="0"/>
                <a:cs typeface="Arial" panose="020B0604020202020204" pitchFamily="34" charset="0"/>
              </a:rPr>
              <a:t>B.P: 35605 </a:t>
            </a:r>
            <a:r>
              <a:rPr lang="fr-FR" sz="2000" dirty="0" err="1">
                <a:solidFill>
                  <a:schemeClr val="bg1"/>
                </a:solidFill>
                <a:latin typeface="Arial" panose="020B0604020202020204" pitchFamily="34" charset="0"/>
                <a:cs typeface="Arial" panose="020B0604020202020204" pitchFamily="34" charset="0"/>
              </a:rPr>
              <a:t>Yaounde</a:t>
            </a:r>
            <a:r>
              <a:rPr lang="fr-FR" sz="2000" dirty="0">
                <a:solidFill>
                  <a:schemeClr val="bg1"/>
                </a:solidFill>
                <a:latin typeface="Arial" panose="020B0604020202020204" pitchFamily="34" charset="0"/>
                <a:cs typeface="Arial" panose="020B0604020202020204" pitchFamily="34" charset="0"/>
              </a:rPr>
              <a:t>, </a:t>
            </a:r>
          </a:p>
          <a:p>
            <a:pPr algn="l">
              <a:lnSpc>
                <a:spcPct val="100000"/>
              </a:lnSpc>
            </a:pPr>
            <a:r>
              <a:rPr lang="fr-FR" sz="2000" dirty="0">
                <a:solidFill>
                  <a:schemeClr val="bg1"/>
                </a:solidFill>
                <a:latin typeface="Arial" panose="020B0604020202020204" pitchFamily="34" charset="0"/>
                <a:cs typeface="Arial" panose="020B0604020202020204" pitchFamily="34" charset="0"/>
              </a:rPr>
              <a:t>Tél :  +</a:t>
            </a:r>
            <a:r>
              <a:rPr lang="fr-FR" sz="2000">
                <a:solidFill>
                  <a:schemeClr val="bg1"/>
                </a:solidFill>
                <a:latin typeface="Arial" panose="020B0604020202020204" pitchFamily="34" charset="0"/>
                <a:cs typeface="Arial" panose="020B0604020202020204" pitchFamily="34" charset="0"/>
              </a:rPr>
              <a:t>237 675 00 45 40</a:t>
            </a:r>
            <a:endParaRPr lang="fr-FR" sz="2000" dirty="0">
              <a:solidFill>
                <a:schemeClr val="bg1"/>
              </a:solidFill>
              <a:latin typeface="Arial" panose="020B0604020202020204" pitchFamily="34" charset="0"/>
              <a:cs typeface="Arial" panose="020B0604020202020204" pitchFamily="34" charset="0"/>
            </a:endParaRPr>
          </a:p>
          <a:p>
            <a:pPr algn="l">
              <a:lnSpc>
                <a:spcPct val="100000"/>
              </a:lnSpc>
            </a:pPr>
            <a:r>
              <a:rPr lang="fr-FR" sz="2000" dirty="0">
                <a:solidFill>
                  <a:schemeClr val="bg1"/>
                </a:solidFill>
                <a:latin typeface="Arial" panose="020B0604020202020204" pitchFamily="34" charset="0"/>
                <a:cs typeface="Arial" panose="020B0604020202020204" pitchFamily="34" charset="0"/>
              </a:rPr>
              <a:t>vwomenempowerment@gmail.com</a:t>
            </a:r>
          </a:p>
          <a:p>
            <a:pPr algn="l">
              <a:lnSpc>
                <a:spcPct val="100000"/>
              </a:lnSpc>
            </a:pPr>
            <a:r>
              <a:rPr lang="fr-FR" sz="2000" dirty="0">
                <a:solidFill>
                  <a:schemeClr val="bg1"/>
                </a:solidFill>
                <a:latin typeface="Arial" panose="020B0604020202020204" pitchFamily="34" charset="0"/>
                <a:cs typeface="Arial" panose="020B0604020202020204" pitchFamily="34" charset="0"/>
              </a:rPr>
              <a:t>Home : vawe.com</a:t>
            </a:r>
            <a:endParaRPr lang="fr-FR" sz="2000" b="1" spc="-50" dirty="0">
              <a:solidFill>
                <a:schemeClr val="bg1"/>
              </a:solidFill>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C598B821-204E-0D06-8BC4-CDC534502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110" y="369896"/>
            <a:ext cx="2362633" cy="2239383"/>
          </a:xfrm>
          <a:prstGeom prst="rect">
            <a:avLst/>
          </a:prstGeom>
        </p:spPr>
      </p:pic>
    </p:spTree>
    <p:extLst>
      <p:ext uri="{BB962C8B-B14F-4D97-AF65-F5344CB8AC3E}">
        <p14:creationId xmlns:p14="http://schemas.microsoft.com/office/powerpoint/2010/main" val="127611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563887" y="-2567"/>
            <a:ext cx="588085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191728" y="6258958"/>
            <a:ext cx="5372159"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11444746" y="5707847"/>
            <a:ext cx="678427"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5893276" y="567383"/>
            <a:ext cx="5372158" cy="5816208"/>
          </a:xfrm>
          <a:prstGeom prst="rect">
            <a:avLst/>
          </a:prstGeom>
          <a:noFill/>
        </p:spPr>
        <p:txBody>
          <a:bodyPr wrap="square" rtlCol="0">
            <a:spAutoFit/>
          </a:bodyPr>
          <a:lstStyle/>
          <a:p>
            <a:pPr>
              <a:lnSpc>
                <a:spcPct val="107000"/>
              </a:lnSpc>
              <a:spcAft>
                <a:spcPts val="800"/>
              </a:spcAft>
            </a:pPr>
            <a:r>
              <a:rPr lang="fr-FR" sz="1800" i="1"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Vulnerable</a:t>
            </a:r>
            <a:r>
              <a:rPr lang="fr-FR" sz="1800" i="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fr-FR" sz="1800" i="1"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Women's</a:t>
            </a:r>
            <a:r>
              <a:rPr lang="fr-FR" sz="1800" i="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fr-FR" sz="1800" i="1"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Empowerment</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VaWE</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est une association Camerounaise dont l'objectif principal est la </a:t>
            </a:r>
            <a:r>
              <a:rPr lang="fr-FR" sz="1800" b="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promotion et le développement de l'autonomisation et l’entrepreneuriat féminin</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fr-FR" dirty="0">
              <a:solidFill>
                <a:schemeClr val="bg1"/>
              </a:solidFill>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solidFill>
                  <a:schemeClr val="bg1"/>
                </a:solidFill>
                <a:latin typeface="Trebuchet MS" panose="020B0603020202020204" pitchFamily="34" charset="0"/>
                <a:ea typeface="Calibri" panose="020F0502020204030204" pitchFamily="34" charset="0"/>
                <a:cs typeface="Times New Roman" panose="02020603050405020304" pitchFamily="18" charset="0"/>
              </a:rPr>
              <a:t>L</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égalisée le 11 octobre 2022 à Yaoundé par décision préfectorale, </a:t>
            </a:r>
            <a:r>
              <a:rPr lang="fr-FR" sz="1800"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VaWE</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est une organisation non gouvernementale à but non lucratif régie par la loi n°90/053 du 19 décembre 1990 portant sur la liberté d’association dont le siège est basé à Yaoundé. </a:t>
            </a:r>
          </a:p>
          <a:p>
            <a:pPr>
              <a:lnSpc>
                <a:spcPct val="107000"/>
              </a:lnSpc>
              <a:spcAft>
                <a:spcPts val="800"/>
              </a:spcAft>
            </a:pPr>
            <a:endParaRPr lang="fr-FR" dirty="0">
              <a:solidFill>
                <a:schemeClr val="bg1"/>
              </a:solidFill>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VaWE</a:t>
            </a: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travaille dans toutes les régions du Cameroun pour apporter des solutions africaines créatives face aux défis posés par l’insécurité sociale et le chômage en zones urbaines et rurales.</a:t>
            </a:r>
            <a:r>
              <a:rPr lang="fr-FR" dirty="0">
                <a:solidFill>
                  <a:schemeClr val="bg1"/>
                </a:solidFill>
                <a:latin typeface="Trebuchet MS" panose="020B0603020202020204" pitchFamily="34" charset="0"/>
                <a:cs typeface="Times New Roman" panose="02020603050405020304" pitchFamily="18" charset="0"/>
              </a:rPr>
              <a:t> </a:t>
            </a:r>
          </a:p>
        </p:txBody>
      </p:sp>
      <p:sp>
        <p:nvSpPr>
          <p:cNvPr id="21" name="Rectangle 20"/>
          <p:cNvSpPr/>
          <p:nvPr/>
        </p:nvSpPr>
        <p:spPr>
          <a:xfrm rot="16200000">
            <a:off x="-1642230" y="3213877"/>
            <a:ext cx="4336026" cy="523220"/>
          </a:xfrm>
          <a:prstGeom prst="rect">
            <a:avLst/>
          </a:prstGeom>
        </p:spPr>
        <p:txBody>
          <a:bodyPr wrap="square">
            <a:spAutoFit/>
          </a:bodyPr>
          <a:lstStyle/>
          <a:p>
            <a:pPr algn="ctr"/>
            <a:r>
              <a:rPr lang="fr-FR" sz="2800" b="1" dirty="0">
                <a:solidFill>
                  <a:srgbClr val="CA3295"/>
                </a:solidFill>
                <a:latin typeface="Arial Black" panose="020B0A04020102020204" pitchFamily="34" charset="0"/>
              </a:rPr>
              <a:t>QUI SOMMES-NOUS </a:t>
            </a:r>
            <a:endParaRPr lang="fr-FR" sz="4400" dirty="0">
              <a:solidFill>
                <a:srgbClr val="CA3295"/>
              </a:solidFill>
              <a:latin typeface="Arial Black" panose="020B0A040201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6B749D34-7F21-42C5-48C0-BF45F087B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3074" name="Picture 2" descr="Afficher l’image source">
            <a:extLst>
              <a:ext uri="{FF2B5EF4-FFF2-40B4-BE49-F238E27FC236}">
                <a16:creationId xmlns:a16="http://schemas.microsoft.com/office/drawing/2014/main" id="{FFE3DCD0-3A21-6769-EF87-B1B80F347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94" y="2044287"/>
            <a:ext cx="4579840" cy="28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27322" y="-2567"/>
            <a:ext cx="588085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191728" y="6258959"/>
            <a:ext cx="5335594"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11444746" y="5707847"/>
            <a:ext cx="678427"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5908414" y="1246333"/>
            <a:ext cx="5267963" cy="4038029"/>
          </a:xfrm>
          <a:prstGeom prst="rect">
            <a:avLst/>
          </a:prstGeom>
          <a:noFill/>
        </p:spPr>
        <p:txBody>
          <a:bodyPr wrap="square" rtlCol="0">
            <a:spAutoFit/>
          </a:bodyPr>
          <a:lstStyle/>
          <a:p>
            <a:pPr>
              <a:lnSpc>
                <a:spcPct val="107000"/>
              </a:lnSpc>
              <a:spcAft>
                <a:spcPts val="800"/>
              </a:spcAft>
            </a:pPr>
            <a:r>
              <a:rPr lang="fr-FR"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VaWE</a:t>
            </a:r>
            <a:r>
              <a:rPr lang="fr-FR"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est une organisation de développement pour la promotion de la femme. Elle prône le Développement Humain Durable par l'autopromotion à la base.</a:t>
            </a:r>
          </a:p>
          <a:p>
            <a:pPr>
              <a:lnSpc>
                <a:spcPct val="107000"/>
              </a:lnSpc>
              <a:spcAft>
                <a:spcPts val="800"/>
              </a:spcAft>
            </a:pPr>
            <a:endParaRPr lang="fr-FR" dirty="0">
              <a:solidFill>
                <a:schemeClr val="bg1"/>
              </a:solidFill>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err="1">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VaWE</a:t>
            </a:r>
            <a:r>
              <a:rPr lang="fr-FR"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se concentre sur les petites entreprises en général et sur les initiatives de production qui génèrent des revenus et des emplois dans tous les secteurs. </a:t>
            </a:r>
          </a:p>
          <a:p>
            <a:pPr>
              <a:lnSpc>
                <a:spcPct val="107000"/>
              </a:lnSpc>
              <a:spcAft>
                <a:spcPts val="800"/>
              </a:spcAft>
            </a:pPr>
            <a:endParaRPr lang="fr-FR" dirty="0">
              <a:solidFill>
                <a:schemeClr val="bg1"/>
              </a:solidFill>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L'autonomisation </a:t>
            </a:r>
            <a:r>
              <a:rPr lang="fr-FR" dirty="0">
                <a:solidFill>
                  <a:schemeClr val="bg1"/>
                </a:solidFill>
                <a:effectLst/>
                <a:latin typeface="Trebuchet MS" panose="020B0603020202020204" pitchFamily="34" charset="0"/>
                <a:ea typeface="Calibri" panose="020F0502020204030204" pitchFamily="34" charset="0"/>
                <a:cs typeface="Arial" panose="020B0604020202020204" pitchFamily="34" charset="0"/>
              </a:rPr>
              <a:t>va de la force personnelle au renforcement de l'efficacité des femmes.</a:t>
            </a:r>
            <a:r>
              <a:rPr lang="fr-FR"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p>
        </p:txBody>
      </p:sp>
      <p:sp>
        <p:nvSpPr>
          <p:cNvPr id="21" name="Rectangle 20"/>
          <p:cNvSpPr/>
          <p:nvPr/>
        </p:nvSpPr>
        <p:spPr>
          <a:xfrm rot="16200000">
            <a:off x="-1683897" y="3164825"/>
            <a:ext cx="4336026" cy="523220"/>
          </a:xfrm>
          <a:prstGeom prst="rect">
            <a:avLst/>
          </a:prstGeom>
        </p:spPr>
        <p:txBody>
          <a:bodyPr wrap="square">
            <a:spAutoFit/>
          </a:bodyPr>
          <a:lstStyle/>
          <a:p>
            <a:pPr algn="ctr"/>
            <a:r>
              <a:rPr lang="fr-FR" sz="2800" b="1" dirty="0">
                <a:solidFill>
                  <a:srgbClr val="CA3295"/>
                </a:solidFill>
                <a:latin typeface="Arial Black" panose="020B0A04020102020204" pitchFamily="34" charset="0"/>
              </a:rPr>
              <a:t>NOTRE VISION </a:t>
            </a:r>
            <a:endParaRPr lang="fr-FR" sz="4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8C4530A0-7EC6-5591-945A-FA280D18E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4" name="Picture 2" descr="Afficher l’image source">
            <a:extLst>
              <a:ext uri="{FF2B5EF4-FFF2-40B4-BE49-F238E27FC236}">
                <a16:creationId xmlns:a16="http://schemas.microsoft.com/office/drawing/2014/main" id="{ECB1D3DC-14AA-EC87-AB0A-4D9629A00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09854" y="2227270"/>
            <a:ext cx="3941030" cy="240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54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27322" y="-2567"/>
            <a:ext cx="588085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191728" y="6258959"/>
            <a:ext cx="5335594"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11444746" y="5707847"/>
            <a:ext cx="678427"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5891449" y="1559999"/>
            <a:ext cx="5152603" cy="3536481"/>
          </a:xfrm>
          <a:prstGeom prst="rect">
            <a:avLst/>
          </a:prstGeom>
          <a:noFill/>
        </p:spPr>
        <p:txBody>
          <a:bodyPr wrap="square" rtlCol="0">
            <a:spAutoFit/>
          </a:bodyPr>
          <a:lstStyle/>
          <a:p>
            <a:pPr>
              <a:lnSpc>
                <a:spcPct val="107000"/>
              </a:lnSpc>
              <a:spcAft>
                <a:spcPts val="800"/>
              </a:spcAft>
            </a:pP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Notre vision est l'éradication de la pauvreté et la création d'emplois pour les femmes vulnérables. Les questions abordées comprennent le statut social, l'alphabétisation et l'éducation des femmes, les droits humains des femmes, l'agriculture et l'autonomisation économique des femmes. </a:t>
            </a:r>
          </a:p>
          <a:p>
            <a:pPr>
              <a:lnSpc>
                <a:spcPct val="107000"/>
              </a:lnSpc>
              <a:spcAft>
                <a:spcPts val="800"/>
              </a:spcAft>
            </a:pPr>
            <a:endPar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Elle est convaincue que c'est l'Homme qui doit être au début, au centre et à la fin de toutes actions de développement.</a:t>
            </a:r>
          </a:p>
        </p:txBody>
      </p:sp>
      <p:sp>
        <p:nvSpPr>
          <p:cNvPr id="21" name="Rectangle 20"/>
          <p:cNvSpPr/>
          <p:nvPr/>
        </p:nvSpPr>
        <p:spPr>
          <a:xfrm rot="16200000">
            <a:off x="-1683897" y="3164825"/>
            <a:ext cx="4336026" cy="523220"/>
          </a:xfrm>
          <a:prstGeom prst="rect">
            <a:avLst/>
          </a:prstGeom>
        </p:spPr>
        <p:txBody>
          <a:bodyPr wrap="square">
            <a:spAutoFit/>
          </a:bodyPr>
          <a:lstStyle/>
          <a:p>
            <a:pPr algn="ctr"/>
            <a:r>
              <a:rPr lang="fr-FR" sz="2800" b="1" dirty="0">
                <a:solidFill>
                  <a:srgbClr val="CA3295"/>
                </a:solidFill>
                <a:latin typeface="Arial Black" panose="020B0A04020102020204" pitchFamily="34" charset="0"/>
              </a:rPr>
              <a:t>NOTRE VISION </a:t>
            </a:r>
            <a:endParaRPr lang="fr-FR" sz="4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8C4530A0-7EC6-5591-945A-FA280D18E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4" name="Picture 4" descr="Afficher l’image source">
            <a:extLst>
              <a:ext uri="{FF2B5EF4-FFF2-40B4-BE49-F238E27FC236}">
                <a16:creationId xmlns:a16="http://schemas.microsoft.com/office/drawing/2014/main" id="{16F05DE8-6FF6-EAF2-987C-91AB0E774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06" y="1967792"/>
            <a:ext cx="4248488" cy="28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39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27322" y="-2567"/>
            <a:ext cx="588085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191727" y="6258959"/>
            <a:ext cx="5335595"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11444746" y="5707847"/>
            <a:ext cx="678427"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5891449" y="726841"/>
            <a:ext cx="5152603" cy="5699445"/>
          </a:xfrm>
          <a:prstGeom prst="rect">
            <a:avLst/>
          </a:prstGeom>
          <a:noFill/>
        </p:spPr>
        <p:txBody>
          <a:bodyPr wrap="square" rtlCol="0">
            <a:spAutoFit/>
          </a:bodyPr>
          <a:lstStyle/>
          <a:p>
            <a:pPr lvl="0">
              <a:lnSpc>
                <a:spcPct val="150000"/>
              </a:lnSpc>
              <a:spcAft>
                <a:spcPts val="390"/>
              </a:spcAft>
            </a:pPr>
            <a:r>
              <a:rPr lang="fr-FR" sz="1800" b="1" dirty="0" err="1">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VaWE</a:t>
            </a:r>
            <a:r>
              <a:rPr lang="fr-FR" sz="1800" b="1"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 a pour mission de : </a:t>
            </a:r>
          </a:p>
          <a:p>
            <a:pPr marL="342900" indent="-342900">
              <a:lnSpc>
                <a:spcPct val="150000"/>
              </a:lnSpc>
              <a:spcAft>
                <a:spcPts val="390"/>
              </a:spcAft>
              <a:buFont typeface="Symbol" panose="05050102010706020507" pitchFamily="18" charset="2"/>
              <a:buChar char=""/>
            </a:pPr>
            <a:r>
              <a:rPr lang="fr-FR" dirty="0">
                <a:solidFill>
                  <a:schemeClr val="bg1"/>
                </a:solidFill>
                <a:latin typeface="Trebuchet MS" panose="020B0603020202020204" pitchFamily="34" charset="0"/>
                <a:ea typeface="Calibri" panose="020F0502020204030204" pitchFamily="34" charset="0"/>
                <a:cs typeface="Century Gothic" panose="020B0502020202020204" pitchFamily="34" charset="0"/>
              </a:rPr>
              <a:t> </a:t>
            </a: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Sensibiliser l'opinion publique et les décideurs sur l’autonomisation des femmes vulnérables de nos sociétés ;</a:t>
            </a:r>
          </a:p>
          <a:p>
            <a:pPr marL="342900" lvl="0" indent="-342900">
              <a:lnSpc>
                <a:spcPct val="150000"/>
              </a:lnSpc>
              <a:spcAft>
                <a:spcPts val="390"/>
              </a:spcAft>
              <a:buFont typeface="Symbol" panose="05050102010706020507" pitchFamily="18" charset="2"/>
              <a:buChar char=""/>
            </a:pP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Recenser, sensibiliser et former les femmes vulnérables/provenant des zones en conflits à leur autonomisation ; </a:t>
            </a:r>
          </a:p>
          <a:p>
            <a:pPr marL="342900" lvl="0" indent="-342900">
              <a:lnSpc>
                <a:spcPct val="150000"/>
              </a:lnSpc>
              <a:spcAft>
                <a:spcPts val="390"/>
              </a:spcAft>
              <a:buFont typeface="Symbol" panose="05050102010706020507" pitchFamily="18" charset="2"/>
              <a:buChar char=""/>
            </a:pP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Orienter ces dernières dans leur étude/leur carrière et la création des activités génératrices de revenus</a:t>
            </a:r>
            <a:r>
              <a:rPr lang="fr-FR" dirty="0">
                <a:solidFill>
                  <a:schemeClr val="bg1"/>
                </a:solidFill>
                <a:latin typeface="Trebuchet MS" panose="020B0603020202020204" pitchFamily="34" charset="0"/>
                <a:ea typeface="Calibri" panose="020F0502020204030204" pitchFamily="34" charset="0"/>
                <a:cs typeface="Century Gothic" panose="020B0502020202020204" pitchFamily="34" charset="0"/>
              </a:rPr>
              <a:t> ;</a:t>
            </a:r>
            <a:endPar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endParaRPr>
          </a:p>
          <a:p>
            <a:pPr marL="342900" lvl="0" indent="-342900">
              <a:lnSpc>
                <a:spcPct val="150000"/>
              </a:lnSpc>
              <a:spcAft>
                <a:spcPts val="390"/>
              </a:spcAft>
              <a:buFont typeface="Symbol" panose="05050102010706020507" pitchFamily="18" charset="2"/>
              <a:buChar char=""/>
            </a:pP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Soutenir les pépites grâces aux levées de fonds ;</a:t>
            </a:r>
          </a:p>
          <a:p>
            <a:pPr marL="342900" lvl="0" indent="-342900">
              <a:lnSpc>
                <a:spcPct val="150000"/>
              </a:lnSpc>
              <a:spcAft>
                <a:spcPts val="390"/>
              </a:spcAft>
              <a:buFont typeface="Symbol" panose="05050102010706020507" pitchFamily="18" charset="2"/>
              <a:buChar char=""/>
            </a:pPr>
            <a:endPar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endParaRPr>
          </a:p>
        </p:txBody>
      </p:sp>
      <p:sp>
        <p:nvSpPr>
          <p:cNvPr id="21" name="Rectangle 20"/>
          <p:cNvSpPr/>
          <p:nvPr/>
        </p:nvSpPr>
        <p:spPr>
          <a:xfrm rot="16200000">
            <a:off x="-1683897" y="3164825"/>
            <a:ext cx="4336026" cy="523220"/>
          </a:xfrm>
          <a:prstGeom prst="rect">
            <a:avLst/>
          </a:prstGeom>
        </p:spPr>
        <p:txBody>
          <a:bodyPr wrap="square">
            <a:spAutoFit/>
          </a:bodyPr>
          <a:lstStyle/>
          <a:p>
            <a:pPr algn="ctr"/>
            <a:r>
              <a:rPr lang="fr-FR" sz="2800" b="1" dirty="0">
                <a:solidFill>
                  <a:srgbClr val="CA3295"/>
                </a:solidFill>
                <a:latin typeface="Arial Black" panose="020B0A04020102020204" pitchFamily="34" charset="0"/>
              </a:rPr>
              <a:t>NOS MISSIONS</a:t>
            </a:r>
            <a:endParaRPr lang="fr-FR" sz="4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0582432C-5EB0-2BD3-BD9B-DC65D6CA0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5124" name="Picture 4" descr="Afficher l’image source">
            <a:extLst>
              <a:ext uri="{FF2B5EF4-FFF2-40B4-BE49-F238E27FC236}">
                <a16:creationId xmlns:a16="http://schemas.microsoft.com/office/drawing/2014/main" id="{ADD9F9E4-5D59-24F5-D5F2-5E88C4FC7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19" y="1959583"/>
            <a:ext cx="45148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2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27322" y="-2567"/>
            <a:ext cx="5880859"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191727" y="6258959"/>
            <a:ext cx="5335595"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11444746" y="5707847"/>
            <a:ext cx="678427" cy="110222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5891449" y="930303"/>
            <a:ext cx="5152603" cy="4478598"/>
          </a:xfrm>
          <a:prstGeom prst="rect">
            <a:avLst/>
          </a:prstGeom>
          <a:noFill/>
        </p:spPr>
        <p:txBody>
          <a:bodyPr wrap="square" rtlCol="0">
            <a:spAutoFit/>
          </a:bodyPr>
          <a:lstStyle/>
          <a:p>
            <a:pPr marL="342900" lvl="0" indent="-342900">
              <a:lnSpc>
                <a:spcPct val="150000"/>
              </a:lnSpc>
              <a:spcAft>
                <a:spcPts val="390"/>
              </a:spcAft>
              <a:buFont typeface="Symbol" panose="05050102010706020507" pitchFamily="18" charset="2"/>
              <a:buChar char=""/>
            </a:pP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Communiquer et exposer le quotidien de ces femmes vulnérables ;  </a:t>
            </a:r>
          </a:p>
          <a:p>
            <a:pPr marL="342900" lvl="0" indent="-342900">
              <a:lnSpc>
                <a:spcPct val="150000"/>
              </a:lnSpc>
              <a:buFont typeface="Symbol" panose="05050102010706020507" pitchFamily="18" charset="2"/>
              <a:buChar char=""/>
            </a:pPr>
            <a:r>
              <a:rPr lang="fr-FR" sz="1800" dirty="0">
                <a:solidFill>
                  <a:schemeClr val="bg1"/>
                </a:solidFill>
                <a:effectLst/>
                <a:latin typeface="Trebuchet MS" panose="020B0603020202020204" pitchFamily="34" charset="0"/>
                <a:ea typeface="Calibri" panose="020F0502020204030204" pitchFamily="34" charset="0"/>
                <a:cs typeface="Century Gothic" panose="020B0502020202020204" pitchFamily="34" charset="0"/>
              </a:rPr>
              <a:t>Impulser l’auto emploi de ces femmes malgré leurs conditions défavorables ;</a:t>
            </a:r>
          </a:p>
          <a:p>
            <a:pPr marL="342900" lvl="0" indent="-342900" algn="just" fontAlgn="base">
              <a:lnSpc>
                <a:spcPct val="150000"/>
              </a:lnSpc>
              <a:spcAft>
                <a:spcPts val="800"/>
              </a:spcAft>
              <a:buFont typeface="Symbol" panose="05050102010706020507" pitchFamily="18" charset="2"/>
              <a:buChar char=""/>
            </a:pPr>
            <a:r>
              <a:rPr lang="fr-FR"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Identifier les besoins de ces femmes et les transformer en projets ;</a:t>
            </a:r>
            <a:endPar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1000"/>
              </a:spcAft>
              <a:buFont typeface="Symbol" panose="05050102010706020507" pitchFamily="18" charset="2"/>
              <a:buChar char=""/>
            </a:pPr>
            <a:r>
              <a:rPr lang="fr-FR"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Mener des activités à caractère humanitaire en faveur des femmes vulnérables ;</a:t>
            </a:r>
            <a:endPar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1000"/>
              </a:spcAft>
              <a:buFont typeface="Symbol" panose="05050102010706020507" pitchFamily="18" charset="2"/>
              <a:buChar char=""/>
            </a:pPr>
            <a:r>
              <a:rPr lang="fr-FR"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Renforcer les capacités des membres de l’association.</a:t>
            </a:r>
            <a:endParaRPr lang="fr-FR" sz="18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p:txBody>
      </p:sp>
      <p:sp>
        <p:nvSpPr>
          <p:cNvPr id="21" name="Rectangle 20"/>
          <p:cNvSpPr/>
          <p:nvPr/>
        </p:nvSpPr>
        <p:spPr>
          <a:xfrm rot="16200000">
            <a:off x="-1683897" y="3164825"/>
            <a:ext cx="4336026" cy="523220"/>
          </a:xfrm>
          <a:prstGeom prst="rect">
            <a:avLst/>
          </a:prstGeom>
        </p:spPr>
        <p:txBody>
          <a:bodyPr wrap="square">
            <a:spAutoFit/>
          </a:bodyPr>
          <a:lstStyle/>
          <a:p>
            <a:pPr algn="ctr"/>
            <a:r>
              <a:rPr lang="fr-FR" sz="2800" b="1" dirty="0">
                <a:solidFill>
                  <a:srgbClr val="CA3295"/>
                </a:solidFill>
                <a:latin typeface="Arial Black" panose="020B0A04020102020204" pitchFamily="34" charset="0"/>
              </a:rPr>
              <a:t>NOS MISSIONS</a:t>
            </a:r>
            <a:endParaRPr lang="fr-FR" sz="4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0582432C-5EB0-2BD3-BD9B-DC65D6CA0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1026" name="Picture 2" descr="Afficher l’image source">
            <a:extLst>
              <a:ext uri="{FF2B5EF4-FFF2-40B4-BE49-F238E27FC236}">
                <a16:creationId xmlns:a16="http://schemas.microsoft.com/office/drawing/2014/main" id="{D44EDDD2-7FE6-BC45-CA92-8F310A7E4F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982"/>
          <a:stretch/>
        </p:blipFill>
        <p:spPr bwMode="auto">
          <a:xfrm flipH="1">
            <a:off x="889659" y="2110211"/>
            <a:ext cx="4455600" cy="263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38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30594" y="2109019"/>
            <a:ext cx="10761406" cy="40115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9463547" y="6356493"/>
            <a:ext cx="2728453"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26580" y="5823943"/>
            <a:ext cx="1154736" cy="103405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1800705" y="2500001"/>
            <a:ext cx="10021183" cy="3139321"/>
          </a:xfrm>
          <a:prstGeom prst="rect">
            <a:avLst/>
          </a:prstGeom>
          <a:noFill/>
        </p:spPr>
        <p:txBody>
          <a:bodyPr wrap="square" rtlCol="0">
            <a:spAutoFit/>
          </a:bodyPr>
          <a:lstStyle/>
          <a:p>
            <a:pPr algn="just"/>
            <a:r>
              <a:rPr lang="fr-FR" sz="1800" dirty="0">
                <a:solidFill>
                  <a:schemeClr val="bg1"/>
                </a:solidFill>
                <a:latin typeface="Trebuchet MS" panose="020B0603020202020204" pitchFamily="34" charset="0"/>
              </a:rPr>
              <a:t>Eliane est consultante et responsable des Opérations au sein de </a:t>
            </a:r>
            <a:r>
              <a:rPr lang="fr-FR" sz="1800" dirty="0" err="1">
                <a:solidFill>
                  <a:schemeClr val="bg1"/>
                </a:solidFill>
                <a:latin typeface="Trebuchet MS" panose="020B0603020202020204" pitchFamily="34" charset="0"/>
              </a:rPr>
              <a:t>Knowdys</a:t>
            </a:r>
            <a:r>
              <a:rPr lang="fr-FR" sz="1800" dirty="0">
                <a:solidFill>
                  <a:schemeClr val="bg1"/>
                </a:solidFill>
                <a:latin typeface="Trebuchet MS" panose="020B0603020202020204" pitchFamily="34" charset="0"/>
              </a:rPr>
              <a:t> Cameroun. Technicienne supérieure en infographie, en photographie et en audiovisuelle, elle est par ailleurs promotrice de Joy Events Agency, entreprise spécialisée dans l’ évènementiel et les prestations de services dont le siège se trouve </a:t>
            </a:r>
            <a:r>
              <a:rPr lang="fr-FR" dirty="0">
                <a:solidFill>
                  <a:schemeClr val="bg1"/>
                </a:solidFill>
                <a:latin typeface="Trebuchet MS" panose="020B0603020202020204" pitchFamily="34" charset="0"/>
                <a:cs typeface="Arial" panose="020B0604020202020204" pitchFamily="34" charset="0"/>
              </a:rPr>
              <a:t>à</a:t>
            </a:r>
            <a:r>
              <a:rPr lang="fr-FR" sz="1800" dirty="0">
                <a:solidFill>
                  <a:schemeClr val="bg1"/>
                </a:solidFill>
                <a:latin typeface="Trebuchet MS" panose="020B0603020202020204" pitchFamily="34" charset="0"/>
              </a:rPr>
              <a:t> Yaoundé.  </a:t>
            </a:r>
            <a:endParaRPr lang="fr-FR" dirty="0">
              <a:solidFill>
                <a:schemeClr val="bg1"/>
              </a:solidFill>
              <a:latin typeface="Trebuchet MS" panose="020B0603020202020204" pitchFamily="34" charset="0"/>
              <a:cs typeface="Arial" panose="020B0604020202020204" pitchFamily="34" charset="0"/>
            </a:endParaRPr>
          </a:p>
          <a:p>
            <a:pPr algn="just"/>
            <a:endParaRPr lang="fr-FR" dirty="0">
              <a:solidFill>
                <a:schemeClr val="bg1"/>
              </a:solidFill>
              <a:latin typeface="Trebuchet MS" panose="020B0603020202020204" pitchFamily="34" charset="0"/>
              <a:cs typeface="Arial" panose="020B0604020202020204" pitchFamily="34" charset="0"/>
            </a:endParaRPr>
          </a:p>
          <a:p>
            <a:pPr algn="just"/>
            <a:r>
              <a:rPr lang="fr-FR" dirty="0">
                <a:solidFill>
                  <a:schemeClr val="bg1"/>
                </a:solidFill>
                <a:latin typeface="Trebuchet MS" panose="020B0603020202020204" pitchFamily="34" charset="0"/>
              </a:rPr>
              <a:t>Elle est D</a:t>
            </a:r>
            <a:r>
              <a:rPr lang="fr-FR" sz="1800" dirty="0">
                <a:solidFill>
                  <a:schemeClr val="bg1"/>
                </a:solidFill>
                <a:latin typeface="Trebuchet MS" panose="020B0603020202020204" pitchFamily="34" charset="0"/>
              </a:rPr>
              <a:t>iplômée en art graphique et en communication visuelle mais également en management </a:t>
            </a:r>
            <a:r>
              <a:rPr lang="fr-FR" dirty="0">
                <a:solidFill>
                  <a:schemeClr val="bg1"/>
                </a:solidFill>
                <a:latin typeface="Trebuchet MS" panose="020B0603020202020204" pitchFamily="34" charset="0"/>
              </a:rPr>
              <a:t>r</a:t>
            </a:r>
            <a:r>
              <a:rPr lang="fr-FR" sz="1800" dirty="0">
                <a:solidFill>
                  <a:schemeClr val="bg1"/>
                </a:solidFill>
                <a:latin typeface="Trebuchet MS" panose="020B0603020202020204" pitchFamily="34" charset="0"/>
              </a:rPr>
              <a:t>esponsable, obtenu en 2019 </a:t>
            </a:r>
            <a:r>
              <a:rPr lang="fr-FR" dirty="0">
                <a:solidFill>
                  <a:schemeClr val="bg1"/>
                </a:solidFill>
                <a:latin typeface="Trebuchet MS" panose="020B0603020202020204" pitchFamily="34" charset="0"/>
                <a:cs typeface="Arial" panose="020B0604020202020204" pitchFamily="34" charset="0"/>
              </a:rPr>
              <a:t>à</a:t>
            </a:r>
            <a:r>
              <a:rPr lang="fr-FR" sz="1800" dirty="0">
                <a:solidFill>
                  <a:schemeClr val="bg1"/>
                </a:solidFill>
                <a:latin typeface="Trebuchet MS" panose="020B0603020202020204" pitchFamily="34" charset="0"/>
              </a:rPr>
              <a:t> l’Université Laval (Canada). </a:t>
            </a:r>
          </a:p>
          <a:p>
            <a:pPr algn="just"/>
            <a:endParaRPr lang="fr-FR" dirty="0">
              <a:solidFill>
                <a:schemeClr val="bg1"/>
              </a:solidFill>
              <a:latin typeface="Trebuchet MS" panose="020B0603020202020204" pitchFamily="34" charset="0"/>
              <a:cs typeface="Arial" panose="020B0604020202020204" pitchFamily="34" charset="0"/>
            </a:endParaRPr>
          </a:p>
          <a:p>
            <a:pPr algn="just"/>
            <a:r>
              <a:rPr lang="fr-FR" dirty="0">
                <a:solidFill>
                  <a:schemeClr val="bg1"/>
                </a:solidFill>
                <a:latin typeface="Trebuchet MS" panose="020B0603020202020204" pitchFamily="34" charset="0"/>
                <a:cs typeface="Arial" panose="020B0604020202020204" pitchFamily="34" charset="0"/>
              </a:rPr>
              <a:t>Certes son cœur de métier repose principalement sur la communication visuelle, mais elle est passionnée par la gestion de projets de promotion et d’autonomisation des femmes vulnérables.</a:t>
            </a:r>
          </a:p>
        </p:txBody>
      </p:sp>
      <p:sp>
        <p:nvSpPr>
          <p:cNvPr id="21" name="Rectangle 20"/>
          <p:cNvSpPr/>
          <p:nvPr/>
        </p:nvSpPr>
        <p:spPr>
          <a:xfrm>
            <a:off x="3817769" y="913759"/>
            <a:ext cx="4485573" cy="830997"/>
          </a:xfrm>
          <a:prstGeom prst="rect">
            <a:avLst/>
          </a:prstGeom>
        </p:spPr>
        <p:txBody>
          <a:bodyPr wrap="square">
            <a:spAutoFit/>
          </a:bodyPr>
          <a:lstStyle/>
          <a:p>
            <a:r>
              <a:rPr lang="fr-FR" sz="2400" b="1" dirty="0">
                <a:solidFill>
                  <a:srgbClr val="CA3295"/>
                </a:solidFill>
                <a:latin typeface="Arial Black" panose="020B0A04020102020204" pitchFamily="34" charset="0"/>
              </a:rPr>
              <a:t>Eliane </a:t>
            </a:r>
            <a:r>
              <a:rPr lang="fr-FR" sz="2400" b="1" dirty="0" err="1">
                <a:solidFill>
                  <a:srgbClr val="CA3295"/>
                </a:solidFill>
                <a:latin typeface="Arial Black" panose="020B0A04020102020204" pitchFamily="34" charset="0"/>
              </a:rPr>
              <a:t>Djou</a:t>
            </a:r>
            <a:endParaRPr lang="fr-FR" sz="2400" b="1" dirty="0">
              <a:solidFill>
                <a:srgbClr val="CA3295"/>
              </a:solidFill>
              <a:latin typeface="Arial Black" panose="020B0A04020102020204" pitchFamily="34" charset="0"/>
            </a:endParaRPr>
          </a:p>
          <a:p>
            <a:r>
              <a:rPr lang="fr-FR" sz="2400" dirty="0">
                <a:solidFill>
                  <a:srgbClr val="CA3295"/>
                </a:solidFill>
                <a:latin typeface="Arial" panose="020B0604020202020204" pitchFamily="34" charset="0"/>
                <a:cs typeface="Arial" panose="020B0604020202020204" pitchFamily="34" charset="0"/>
              </a:rPr>
              <a:t>Présidente</a:t>
            </a:r>
          </a:p>
        </p:txBody>
      </p:sp>
      <p:sp>
        <p:nvSpPr>
          <p:cNvPr id="11" name="Rectangle 10"/>
          <p:cNvSpPr/>
          <p:nvPr/>
        </p:nvSpPr>
        <p:spPr>
          <a:xfrm rot="16200000">
            <a:off x="-1913652" y="3425360"/>
            <a:ext cx="4795539" cy="461665"/>
          </a:xfrm>
          <a:prstGeom prst="rect">
            <a:avLst/>
          </a:prstGeom>
        </p:spPr>
        <p:txBody>
          <a:bodyPr wrap="square">
            <a:spAutoFit/>
          </a:bodyPr>
          <a:lstStyle/>
          <a:p>
            <a:pPr algn="ctr"/>
            <a:r>
              <a:rPr lang="fr-FR" sz="2400" dirty="0">
                <a:solidFill>
                  <a:srgbClr val="CA3295"/>
                </a:solidFill>
                <a:latin typeface="Arial Black" panose="020B0A04020102020204" pitchFamily="34" charset="0"/>
              </a:rPr>
              <a:t>NOTRE BUREAU EXECUTIF</a:t>
            </a:r>
            <a:endParaRPr lang="fr-FR" sz="5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6C91F16E-9A56-679D-E7DA-04081CA7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5" name="Image 4">
            <a:extLst>
              <a:ext uri="{FF2B5EF4-FFF2-40B4-BE49-F238E27FC236}">
                <a16:creationId xmlns:a16="http://schemas.microsoft.com/office/drawing/2014/main" id="{A7A58EDE-7BA8-31E0-9D72-5C54D097E4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63" t="3869" r="15422" b="14338"/>
          <a:stretch/>
        </p:blipFill>
        <p:spPr>
          <a:xfrm>
            <a:off x="1430594" y="33694"/>
            <a:ext cx="1847513" cy="2043683"/>
          </a:xfrm>
          <a:prstGeom prst="rect">
            <a:avLst/>
          </a:prstGeom>
        </p:spPr>
      </p:pic>
    </p:spTree>
    <p:extLst>
      <p:ext uri="{BB962C8B-B14F-4D97-AF65-F5344CB8AC3E}">
        <p14:creationId xmlns:p14="http://schemas.microsoft.com/office/powerpoint/2010/main" val="16801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30594" y="2109019"/>
            <a:ext cx="10761406" cy="40115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9463547" y="6356493"/>
            <a:ext cx="2728453"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26580" y="5823943"/>
            <a:ext cx="1154736" cy="103405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1800705" y="2500001"/>
            <a:ext cx="10021183" cy="3139321"/>
          </a:xfrm>
          <a:prstGeom prst="rect">
            <a:avLst/>
          </a:prstGeom>
          <a:noFill/>
        </p:spPr>
        <p:txBody>
          <a:bodyPr wrap="square" rtlCol="0">
            <a:spAutoFit/>
          </a:bodyPr>
          <a:lstStyle/>
          <a:p>
            <a:pPr algn="just"/>
            <a:r>
              <a:rPr lang="fr-FR" b="0" i="0" dirty="0">
                <a:solidFill>
                  <a:schemeClr val="bg1"/>
                </a:solidFill>
                <a:effectLst/>
                <a:latin typeface="Arial" panose="020B0604020202020204" pitchFamily="34" charset="0"/>
              </a:rPr>
              <a:t>Branly est sociologue et environnementaliste. Enseignant-chercheur associé au Centre Africain d'Études Internationales Diplomatiques et Stratégiques (CEIDES), il est également consultant permanent au Centre de Recherche et d’Action pour le Développement en Afrique (CERAD).</a:t>
            </a:r>
          </a:p>
          <a:p>
            <a:pPr algn="just"/>
            <a:endParaRPr lang="fr-FR" b="0" i="0" dirty="0">
              <a:solidFill>
                <a:schemeClr val="bg1"/>
              </a:solidFill>
              <a:effectLst/>
              <a:latin typeface="Arial" panose="020B0604020202020204" pitchFamily="34" charset="0"/>
            </a:endParaRPr>
          </a:p>
          <a:p>
            <a:pPr algn="just"/>
            <a:r>
              <a:rPr lang="fr-FR" b="0" i="0" dirty="0">
                <a:solidFill>
                  <a:schemeClr val="bg1"/>
                </a:solidFill>
                <a:effectLst/>
                <a:latin typeface="Arial" panose="020B0604020202020204" pitchFamily="34" charset="0"/>
              </a:rPr>
              <a:t>Il est détenteur d’</a:t>
            </a:r>
            <a:r>
              <a:rPr lang="fr-FR" dirty="0">
                <a:solidFill>
                  <a:schemeClr val="bg1"/>
                </a:solidFill>
              </a:rPr>
              <a:t>un</a:t>
            </a:r>
            <a:r>
              <a:rPr lang="fr-FR" b="0" i="0" dirty="0">
                <a:solidFill>
                  <a:schemeClr val="bg1"/>
                </a:solidFill>
                <a:effectLst/>
                <a:latin typeface="Arial" panose="020B0604020202020204" pitchFamily="34" charset="0"/>
              </a:rPr>
              <a:t> </a:t>
            </a:r>
            <a:r>
              <a:rPr lang="fr-FR" dirty="0">
                <a:solidFill>
                  <a:schemeClr val="bg1"/>
                </a:solidFill>
              </a:rPr>
              <a:t>Master I en sociologie, (option Ruralité et Urbanité) et un Master II</a:t>
            </a:r>
            <a:r>
              <a:rPr lang="fr-FR" b="0" i="0" dirty="0">
                <a:solidFill>
                  <a:schemeClr val="bg1"/>
                </a:solidFill>
                <a:effectLst/>
                <a:latin typeface="Arial" panose="020B0604020202020204" pitchFamily="34" charset="0"/>
              </a:rPr>
              <a:t> en </a:t>
            </a:r>
            <a:r>
              <a:rPr lang="fr-FR" dirty="0">
                <a:solidFill>
                  <a:schemeClr val="bg1"/>
                </a:solidFill>
                <a:latin typeface="Arial" panose="020B0604020202020204" pitchFamily="34" charset="0"/>
              </a:rPr>
              <a:t>C</a:t>
            </a:r>
            <a:r>
              <a:rPr lang="fr-FR" dirty="0">
                <a:solidFill>
                  <a:schemeClr val="bg1"/>
                </a:solidFill>
              </a:rPr>
              <a:t>oopération Internationale, Action Humanitaire et Développement Durable, (option Management Environnementale et Développement Durable)  tous </a:t>
            </a:r>
            <a:r>
              <a:rPr lang="fr-FR" b="0" i="0" dirty="0">
                <a:solidFill>
                  <a:schemeClr val="bg1"/>
                </a:solidFill>
                <a:effectLst/>
                <a:latin typeface="Arial" panose="020B0604020202020204" pitchFamily="34" charset="0"/>
              </a:rPr>
              <a:t>de l'Institut des Relations </a:t>
            </a:r>
            <a:r>
              <a:rPr lang="fr-FR" dirty="0">
                <a:solidFill>
                  <a:schemeClr val="bg1"/>
                </a:solidFill>
                <a:latin typeface="Arial" panose="020B0604020202020204" pitchFamily="34" charset="0"/>
              </a:rPr>
              <a:t>I</a:t>
            </a:r>
            <a:r>
              <a:rPr lang="fr-FR" b="0" i="0" dirty="0">
                <a:solidFill>
                  <a:schemeClr val="bg1"/>
                </a:solidFill>
                <a:effectLst/>
                <a:latin typeface="Arial" panose="020B0604020202020204" pitchFamily="34" charset="0"/>
              </a:rPr>
              <a:t>nternationales du Cameroun (IRIC).</a:t>
            </a:r>
            <a:r>
              <a:rPr lang="fr-FR" dirty="0">
                <a:solidFill>
                  <a:schemeClr val="bg1"/>
                </a:solidFill>
              </a:rPr>
              <a:t> </a:t>
            </a:r>
            <a:endParaRPr lang="fr-FR" b="0" i="0" dirty="0">
              <a:solidFill>
                <a:schemeClr val="bg1"/>
              </a:solidFill>
              <a:effectLst/>
              <a:latin typeface="Arial" panose="020B0604020202020204" pitchFamily="34" charset="0"/>
            </a:endParaRPr>
          </a:p>
          <a:p>
            <a:pPr algn="just"/>
            <a:endParaRPr lang="fr-FR" sz="1800" dirty="0">
              <a:solidFill>
                <a:schemeClr val="bg1"/>
              </a:solidFill>
              <a:latin typeface="Trebuchet MS" panose="020B0603020202020204" pitchFamily="34" charset="0"/>
            </a:endParaRPr>
          </a:p>
          <a:p>
            <a:pPr algn="just"/>
            <a:r>
              <a:rPr lang="fr-FR" dirty="0">
                <a:solidFill>
                  <a:schemeClr val="bg1"/>
                </a:solidFill>
                <a:latin typeface="Arial" panose="020B0604020202020204" pitchFamily="34" charset="0"/>
              </a:rPr>
              <a:t>A</a:t>
            </a:r>
            <a:r>
              <a:rPr lang="fr-FR" b="0" i="0" dirty="0">
                <a:solidFill>
                  <a:schemeClr val="bg1"/>
                </a:solidFill>
                <a:effectLst/>
                <a:latin typeface="Arial" panose="020B0604020202020204" pitchFamily="34" charset="0"/>
              </a:rPr>
              <a:t>uteur d'ouvrages et de plusieurs articles, il est membre de plusieurs </a:t>
            </a:r>
            <a:r>
              <a:rPr lang="fr-FR" b="0" i="0" dirty="0" err="1">
                <a:solidFill>
                  <a:schemeClr val="bg1"/>
                </a:solidFill>
                <a:effectLst/>
                <a:latin typeface="Arial" panose="020B0604020202020204" pitchFamily="34" charset="0"/>
              </a:rPr>
              <a:t>Think</a:t>
            </a:r>
            <a:r>
              <a:rPr lang="fr-FR" b="0" i="0" dirty="0">
                <a:solidFill>
                  <a:schemeClr val="bg1"/>
                </a:solidFill>
                <a:effectLst/>
                <a:latin typeface="Arial" panose="020B0604020202020204" pitchFamily="34" charset="0"/>
              </a:rPr>
              <a:t> </a:t>
            </a:r>
            <a:r>
              <a:rPr lang="fr-FR" b="0" i="0" dirty="0" err="1">
                <a:solidFill>
                  <a:schemeClr val="bg1"/>
                </a:solidFill>
                <a:effectLst/>
                <a:latin typeface="Arial" panose="020B0604020202020204" pitchFamily="34" charset="0"/>
              </a:rPr>
              <a:t>Thank</a:t>
            </a:r>
            <a:r>
              <a:rPr lang="fr-FR" dirty="0">
                <a:solidFill>
                  <a:schemeClr val="bg1"/>
                </a:solidFill>
                <a:latin typeface="Arial" panose="020B0604020202020204" pitchFamily="34" charset="0"/>
              </a:rPr>
              <a:t>. S</a:t>
            </a:r>
            <a:r>
              <a:rPr lang="fr-FR" b="0" i="0" dirty="0">
                <a:solidFill>
                  <a:schemeClr val="bg1"/>
                </a:solidFill>
                <a:effectLst/>
                <a:latin typeface="Arial" panose="020B0604020202020204" pitchFamily="34" charset="0"/>
              </a:rPr>
              <a:t>a très longue expérience dans le conseil en développement durable auprès des organisations publiques et non gouvernementales lui a value la reconnaissance de ses pairs.</a:t>
            </a:r>
          </a:p>
        </p:txBody>
      </p:sp>
      <p:sp>
        <p:nvSpPr>
          <p:cNvPr id="21" name="Rectangle 20"/>
          <p:cNvSpPr/>
          <p:nvPr/>
        </p:nvSpPr>
        <p:spPr>
          <a:xfrm>
            <a:off x="3817769" y="913759"/>
            <a:ext cx="5792762" cy="830997"/>
          </a:xfrm>
          <a:prstGeom prst="rect">
            <a:avLst/>
          </a:prstGeom>
        </p:spPr>
        <p:txBody>
          <a:bodyPr wrap="square">
            <a:spAutoFit/>
          </a:bodyPr>
          <a:lstStyle/>
          <a:p>
            <a:r>
              <a:rPr lang="fr-FR" sz="2400" b="1" dirty="0">
                <a:solidFill>
                  <a:srgbClr val="CA3295"/>
                </a:solidFill>
                <a:latin typeface="Arial Black" panose="020B0A04020102020204" pitchFamily="34" charset="0"/>
              </a:rPr>
              <a:t>Branly </a:t>
            </a:r>
            <a:r>
              <a:rPr lang="fr-FR" sz="2400" b="1" dirty="0" err="1">
                <a:solidFill>
                  <a:srgbClr val="CA3295"/>
                </a:solidFill>
                <a:latin typeface="Arial Black" panose="020B0A04020102020204" pitchFamily="34" charset="0"/>
              </a:rPr>
              <a:t>Fomekong</a:t>
            </a:r>
            <a:r>
              <a:rPr lang="fr-FR" sz="2400" b="1" dirty="0">
                <a:solidFill>
                  <a:srgbClr val="CA3295"/>
                </a:solidFill>
                <a:latin typeface="Arial Black" panose="020B0A04020102020204" pitchFamily="34" charset="0"/>
              </a:rPr>
              <a:t> </a:t>
            </a:r>
            <a:r>
              <a:rPr lang="fr-FR" sz="2400" b="1" dirty="0" err="1">
                <a:solidFill>
                  <a:srgbClr val="CA3295"/>
                </a:solidFill>
                <a:latin typeface="Arial Black" panose="020B0A04020102020204" pitchFamily="34" charset="0"/>
              </a:rPr>
              <a:t>Kenne</a:t>
            </a:r>
            <a:endParaRPr lang="fr-FR" sz="2400" b="1" dirty="0">
              <a:solidFill>
                <a:srgbClr val="CA3295"/>
              </a:solidFill>
              <a:latin typeface="Arial Black" panose="020B0A04020102020204" pitchFamily="34" charset="0"/>
            </a:endParaRPr>
          </a:p>
          <a:p>
            <a:r>
              <a:rPr lang="fr-FR" sz="2400" dirty="0">
                <a:solidFill>
                  <a:srgbClr val="CA3295"/>
                </a:solidFill>
                <a:latin typeface="Arial" panose="020B0604020202020204" pitchFamily="34" charset="0"/>
                <a:cs typeface="Arial" panose="020B0604020202020204" pitchFamily="34" charset="0"/>
              </a:rPr>
              <a:t>Secrétaire Général</a:t>
            </a:r>
          </a:p>
        </p:txBody>
      </p:sp>
      <p:sp>
        <p:nvSpPr>
          <p:cNvPr id="11" name="Rectangle 10"/>
          <p:cNvSpPr/>
          <p:nvPr/>
        </p:nvSpPr>
        <p:spPr>
          <a:xfrm rot="16200000">
            <a:off x="-1913652" y="3425360"/>
            <a:ext cx="4795539" cy="461665"/>
          </a:xfrm>
          <a:prstGeom prst="rect">
            <a:avLst/>
          </a:prstGeom>
        </p:spPr>
        <p:txBody>
          <a:bodyPr wrap="square">
            <a:spAutoFit/>
          </a:bodyPr>
          <a:lstStyle/>
          <a:p>
            <a:pPr algn="ctr"/>
            <a:r>
              <a:rPr lang="fr-FR" sz="2400" dirty="0">
                <a:solidFill>
                  <a:srgbClr val="CA3295"/>
                </a:solidFill>
                <a:latin typeface="Arial Black" panose="020B0A04020102020204" pitchFamily="34" charset="0"/>
              </a:rPr>
              <a:t>NOTRE BUREAU EXECUTIF</a:t>
            </a:r>
            <a:endParaRPr lang="fr-FR" sz="5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6C91F16E-9A56-679D-E7DA-04081CA7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6" name="Image 5">
            <a:extLst>
              <a:ext uri="{FF2B5EF4-FFF2-40B4-BE49-F238E27FC236}">
                <a16:creationId xmlns:a16="http://schemas.microsoft.com/office/drawing/2014/main" id="{E366A7D9-AD1C-E678-31F7-9E4DDB25186F}"/>
              </a:ext>
            </a:extLst>
          </p:cNvPr>
          <p:cNvPicPr>
            <a:picLocks noChangeAspect="1"/>
          </p:cNvPicPr>
          <p:nvPr/>
        </p:nvPicPr>
        <p:blipFill rotWithShape="1">
          <a:blip r:embed="rId3">
            <a:extLst>
              <a:ext uri="{28A0092B-C50C-407E-A947-70E740481C1C}">
                <a14:useLocalDpi xmlns:a14="http://schemas.microsoft.com/office/drawing/2010/main" val="0"/>
              </a:ext>
            </a:extLst>
          </a:blip>
          <a:srcRect l="21442" t="5910" r="11725" b="46211"/>
          <a:stretch/>
        </p:blipFill>
        <p:spPr>
          <a:xfrm>
            <a:off x="1435457" y="25622"/>
            <a:ext cx="1847461" cy="1993120"/>
          </a:xfrm>
          <a:prstGeom prst="rect">
            <a:avLst/>
          </a:prstGeom>
        </p:spPr>
      </p:pic>
    </p:spTree>
    <p:extLst>
      <p:ext uri="{BB962C8B-B14F-4D97-AF65-F5344CB8AC3E}">
        <p14:creationId xmlns:p14="http://schemas.microsoft.com/office/powerpoint/2010/main" val="168348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30594" y="2109019"/>
            <a:ext cx="10761406" cy="424747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C37E87E-5D23-43E5-B7C6-933729BDE3CA}"/>
              </a:ext>
            </a:extLst>
          </p:cNvPr>
          <p:cNvSpPr/>
          <p:nvPr/>
        </p:nvSpPr>
        <p:spPr>
          <a:xfrm>
            <a:off x="9463547" y="6356493"/>
            <a:ext cx="2728453" cy="292388"/>
          </a:xfrm>
          <a:prstGeom prst="rect">
            <a:avLst/>
          </a:prstGeom>
        </p:spPr>
        <p:txBody>
          <a:bodyPr wrap="square">
            <a:spAutoFit/>
          </a:bodyPr>
          <a:lstStyle/>
          <a:p>
            <a:pPr lvl="0" algn="ctr">
              <a:defRPr/>
            </a:pPr>
            <a:r>
              <a:rPr lang="fr-FR" sz="1300" b="1" i="1" dirty="0">
                <a:solidFill>
                  <a:srgbClr val="CA3295"/>
                </a:solidFill>
                <a:latin typeface="Trebuchet MS" panose="020B0603020202020204" pitchFamily="34" charset="0"/>
                <a:cs typeface="Arial" panose="020B0604020202020204" pitchFamily="34" charset="0"/>
              </a:rPr>
              <a:t>Always the point </a:t>
            </a:r>
            <a:r>
              <a:rPr lang="fr-FR" sz="1300" b="1" i="1" dirty="0" err="1">
                <a:solidFill>
                  <a:srgbClr val="CA3295"/>
                </a:solidFill>
                <a:latin typeface="Trebuchet MS" panose="020B0603020202020204" pitchFamily="34" charset="0"/>
                <a:cs typeface="Arial" panose="020B0604020202020204" pitchFamily="34" charset="0"/>
              </a:rPr>
              <a:t>lifted</a:t>
            </a:r>
            <a:endParaRPr kumimoji="0" lang="fr-FR" sz="1300" b="1" i="1" u="none" strike="noStrike" kern="1200" cap="none" spc="0" normalizeH="0" baseline="0" noProof="0" dirty="0">
              <a:ln>
                <a:noFill/>
              </a:ln>
              <a:solidFill>
                <a:srgbClr val="CA3295"/>
              </a:solidFill>
              <a:effectLst/>
              <a:uLnTx/>
              <a:uFillTx/>
              <a:latin typeface="Trebuchet MS" panose="020B0603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a:xfrm>
            <a:off x="-26580" y="5823943"/>
            <a:ext cx="1154736" cy="103405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5D7C3-790F-43DD-B502-8BDDCF565BA0}" type="slidenum">
              <a:rPr kumimoji="0" lang="fr-CM" sz="5400" b="1" i="0" u="none" strike="noStrike" kern="1200" cap="none" spc="0" normalizeH="0" baseline="0" noProof="0" smtClean="0">
                <a:ln>
                  <a:noFill/>
                </a:ln>
                <a:solidFill>
                  <a:schemeClr val="accent1">
                    <a:lumMod val="50000"/>
                  </a:scheme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CM" sz="5400" b="1" i="0" u="none" strike="noStrike" kern="1200" cap="none" spc="0" normalizeH="0" baseline="0" noProof="0" dirty="0">
              <a:ln>
                <a:noFill/>
              </a:ln>
              <a:solidFill>
                <a:schemeClr val="accent1">
                  <a:lumMod val="50000"/>
                </a:schemeClr>
              </a:solidFill>
              <a:effectLst/>
              <a:uLnTx/>
              <a:uFillTx/>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8762E127-7347-4348-92B9-1849B2EA6022}"/>
              </a:ext>
            </a:extLst>
          </p:cNvPr>
          <p:cNvSpPr txBox="1"/>
          <p:nvPr/>
        </p:nvSpPr>
        <p:spPr>
          <a:xfrm>
            <a:off x="1753362" y="2809368"/>
            <a:ext cx="10438638" cy="2462213"/>
          </a:xfrm>
          <a:prstGeom prst="rect">
            <a:avLst/>
          </a:prstGeom>
          <a:noFill/>
        </p:spPr>
        <p:txBody>
          <a:bodyPr wrap="square" rtlCol="0">
            <a:spAutoFit/>
          </a:bodyPr>
          <a:lstStyle/>
          <a:p>
            <a:r>
              <a:rPr lang="fr-FR" b="0" i="0" dirty="0">
                <a:solidFill>
                  <a:schemeClr val="bg1"/>
                </a:solidFill>
                <a:effectLst/>
                <a:latin typeface="Trebuchet MS" panose="020B0603020202020204" pitchFamily="34" charset="0"/>
              </a:rPr>
              <a:t>Georges </a:t>
            </a:r>
            <a:r>
              <a:rPr lang="fr-FR" dirty="0">
                <a:solidFill>
                  <a:schemeClr val="bg1"/>
                </a:solidFill>
                <a:effectLst/>
                <a:latin typeface="Trebuchet MS" panose="020B0603020202020204" pitchFamily="34" charset="0"/>
                <a:ea typeface="Calibri" panose="020F0502020204030204" pitchFamily="34" charset="0"/>
              </a:rPr>
              <a:t>est charg</a:t>
            </a:r>
            <a:r>
              <a:rPr lang="fr-FR" b="0" i="0" dirty="0">
                <a:solidFill>
                  <a:schemeClr val="bg1"/>
                </a:solidFill>
                <a:effectLst/>
                <a:latin typeface="Trebuchet MS" panose="020B0603020202020204" pitchFamily="34" charset="0"/>
              </a:rPr>
              <a:t>é</a:t>
            </a:r>
            <a:r>
              <a:rPr lang="fr-FR" dirty="0">
                <a:solidFill>
                  <a:schemeClr val="bg1"/>
                </a:solidFill>
                <a:effectLst/>
                <a:latin typeface="Trebuchet MS" panose="020B0603020202020204" pitchFamily="34" charset="0"/>
                <a:ea typeface="Calibri" panose="020F0502020204030204" pitchFamily="34" charset="0"/>
              </a:rPr>
              <a:t> de cours </a:t>
            </a:r>
            <a:r>
              <a:rPr lang="fr-FR" b="0" i="0" dirty="0">
                <a:solidFill>
                  <a:schemeClr val="bg1"/>
                </a:solidFill>
                <a:effectLst/>
                <a:latin typeface="Trebuchet MS" panose="020B0603020202020204" pitchFamily="34" charset="0"/>
              </a:rPr>
              <a:t>à la FSJP de l'Université de Yaoundé 2- Cameroun. Engagé pour la cause environnementale, il est promoteur de l'association </a:t>
            </a:r>
            <a:r>
              <a:rPr lang="fr-FR" b="0" i="1" dirty="0" err="1">
                <a:solidFill>
                  <a:schemeClr val="bg1"/>
                </a:solidFill>
                <a:effectLst/>
                <a:latin typeface="Trebuchet MS" panose="020B0603020202020204" pitchFamily="34" charset="0"/>
              </a:rPr>
              <a:t>Environment</a:t>
            </a:r>
            <a:r>
              <a:rPr lang="fr-FR" b="0" i="1" dirty="0">
                <a:solidFill>
                  <a:schemeClr val="bg1"/>
                </a:solidFill>
                <a:effectLst/>
                <a:latin typeface="Trebuchet MS" panose="020B0603020202020204" pitchFamily="34" charset="0"/>
              </a:rPr>
              <a:t> </a:t>
            </a:r>
            <a:r>
              <a:rPr lang="fr-FR" b="0" i="1" dirty="0" err="1">
                <a:solidFill>
                  <a:schemeClr val="bg1"/>
                </a:solidFill>
                <a:effectLst/>
                <a:latin typeface="Trebuchet MS" panose="020B0603020202020204" pitchFamily="34" charset="0"/>
              </a:rPr>
              <a:t>Lover's</a:t>
            </a:r>
            <a:r>
              <a:rPr lang="fr-FR" b="0" i="1" dirty="0">
                <a:solidFill>
                  <a:schemeClr val="bg1"/>
                </a:solidFill>
                <a:effectLst/>
                <a:latin typeface="Trebuchet MS" panose="020B0603020202020204" pitchFamily="34" charset="0"/>
              </a:rPr>
              <a:t> </a:t>
            </a:r>
            <a:r>
              <a:rPr lang="fr-FR" b="0" i="0" dirty="0">
                <a:solidFill>
                  <a:schemeClr val="bg1"/>
                </a:solidFill>
                <a:effectLst/>
                <a:latin typeface="Trebuchet MS" panose="020B0603020202020204" pitchFamily="34" charset="0"/>
              </a:rPr>
              <a:t>(</a:t>
            </a:r>
            <a:r>
              <a:rPr lang="fr-FR" b="0" i="0" dirty="0" err="1">
                <a:solidFill>
                  <a:schemeClr val="bg1"/>
                </a:solidFill>
                <a:effectLst/>
                <a:latin typeface="Trebuchet MS" panose="020B0603020202020204" pitchFamily="34" charset="0"/>
              </a:rPr>
              <a:t>EL's</a:t>
            </a:r>
            <a:r>
              <a:rPr lang="fr-FR" b="0" i="0" dirty="0">
                <a:solidFill>
                  <a:schemeClr val="bg1"/>
                </a:solidFill>
                <a:effectLst/>
                <a:latin typeface="Trebuchet MS" panose="020B0603020202020204" pitchFamily="34" charset="0"/>
              </a:rPr>
              <a:t>) qui œuvre dans la protection de l'environnement.</a:t>
            </a:r>
          </a:p>
          <a:p>
            <a:pPr algn="l"/>
            <a:endParaRPr lang="fr-FR" sz="1200" dirty="0">
              <a:solidFill>
                <a:schemeClr val="bg1"/>
              </a:solidFill>
              <a:effectLst/>
              <a:latin typeface="Trebuchet MS" panose="020B0603020202020204" pitchFamily="34" charset="0"/>
              <a:ea typeface="Calibri" panose="020F0502020204030204" pitchFamily="34" charset="0"/>
            </a:endParaRPr>
          </a:p>
          <a:p>
            <a:pPr algn="l"/>
            <a:r>
              <a:rPr lang="fr-FR" b="0" i="0" dirty="0">
                <a:solidFill>
                  <a:schemeClr val="bg1"/>
                </a:solidFill>
                <a:latin typeface="Trebuchet MS" panose="020B0603020202020204" pitchFamily="34" charset="0"/>
              </a:rPr>
              <a:t>Il </a:t>
            </a:r>
            <a:r>
              <a:rPr lang="fr-FR" b="0" i="0" dirty="0">
                <a:solidFill>
                  <a:schemeClr val="bg1"/>
                </a:solidFill>
                <a:effectLst/>
                <a:latin typeface="Trebuchet MS" panose="020B0603020202020204" pitchFamily="34" charset="0"/>
              </a:rPr>
              <a:t>est titulaire d'un doctorat PhD en droit privé obtenu en 2020 à l'Université de Maastricht (Hollande). </a:t>
            </a:r>
          </a:p>
          <a:p>
            <a:pPr algn="l"/>
            <a:endParaRPr lang="fr-FR" sz="1600" b="1" dirty="0">
              <a:solidFill>
                <a:schemeClr val="bg1"/>
              </a:solidFill>
              <a:latin typeface="Trebuchet MS" panose="020B0603020202020204" pitchFamily="34" charset="0"/>
              <a:ea typeface="Calibri" panose="020F0502020204030204" pitchFamily="34" charset="0"/>
            </a:endParaRPr>
          </a:p>
          <a:p>
            <a:pPr algn="l"/>
            <a:r>
              <a:rPr lang="fr-FR" dirty="0">
                <a:solidFill>
                  <a:schemeClr val="bg1"/>
                </a:solidFill>
                <a:latin typeface="Trebuchet MS" panose="020B0603020202020204" pitchFamily="34" charset="0"/>
                <a:ea typeface="Calibri" panose="020F0502020204030204" pitchFamily="34" charset="0"/>
              </a:rPr>
              <a:t>Il est auteur de plusieurs publications notamment en droit pénal, en droit pénal de </a:t>
            </a:r>
            <a:r>
              <a:rPr lang="fr-FR" i="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l’environnement et en droit de l’environnement</a:t>
            </a:r>
            <a:r>
              <a:rPr lang="fr-FR"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a:t>
            </a:r>
          </a:p>
        </p:txBody>
      </p:sp>
      <p:sp>
        <p:nvSpPr>
          <p:cNvPr id="21" name="Rectangle 20"/>
          <p:cNvSpPr/>
          <p:nvPr/>
        </p:nvSpPr>
        <p:spPr>
          <a:xfrm>
            <a:off x="3817769" y="913759"/>
            <a:ext cx="6137994" cy="830997"/>
          </a:xfrm>
          <a:prstGeom prst="rect">
            <a:avLst/>
          </a:prstGeom>
        </p:spPr>
        <p:txBody>
          <a:bodyPr wrap="square">
            <a:spAutoFit/>
          </a:bodyPr>
          <a:lstStyle/>
          <a:p>
            <a:r>
              <a:rPr lang="fr-FR" sz="2400" b="1" dirty="0">
                <a:solidFill>
                  <a:srgbClr val="CA3295"/>
                </a:solidFill>
                <a:latin typeface="Arial Black" panose="020B0A04020102020204" pitchFamily="34" charset="0"/>
              </a:rPr>
              <a:t>Georges Franck </a:t>
            </a:r>
            <a:r>
              <a:rPr lang="fr-FR" sz="2400" b="0" i="0" dirty="0" err="1">
                <a:solidFill>
                  <a:srgbClr val="CA3295"/>
                </a:solidFill>
                <a:effectLst/>
                <a:latin typeface="Arial Black" panose="020B0A04020102020204" pitchFamily="34" charset="0"/>
              </a:rPr>
              <a:t>Ondoua</a:t>
            </a:r>
            <a:r>
              <a:rPr lang="fr-FR" sz="2400" b="0" i="0" dirty="0">
                <a:solidFill>
                  <a:srgbClr val="CA3295"/>
                </a:solidFill>
                <a:effectLst/>
                <a:latin typeface="Arial Black" panose="020B0A04020102020204" pitchFamily="34" charset="0"/>
              </a:rPr>
              <a:t> </a:t>
            </a:r>
            <a:r>
              <a:rPr lang="fr-FR" sz="2400" b="0" i="0" dirty="0" err="1">
                <a:solidFill>
                  <a:srgbClr val="CA3295"/>
                </a:solidFill>
                <a:effectLst/>
                <a:latin typeface="Arial Black" panose="020B0A04020102020204" pitchFamily="34" charset="0"/>
              </a:rPr>
              <a:t>Akoa</a:t>
            </a:r>
            <a:r>
              <a:rPr lang="fr-FR" sz="2400" b="0" i="0" dirty="0">
                <a:solidFill>
                  <a:srgbClr val="CA3295"/>
                </a:solidFill>
                <a:effectLst/>
                <a:latin typeface="Arial Black" panose="020B0A04020102020204" pitchFamily="34" charset="0"/>
              </a:rPr>
              <a:t> PhD</a:t>
            </a:r>
            <a:endParaRPr lang="fr-FR" sz="2400" b="1" dirty="0">
              <a:solidFill>
                <a:srgbClr val="CA3295"/>
              </a:solidFill>
              <a:latin typeface="Arial Black" panose="020B0A04020102020204" pitchFamily="34" charset="0"/>
            </a:endParaRPr>
          </a:p>
          <a:p>
            <a:r>
              <a:rPr lang="fr-FR" sz="2400" dirty="0">
                <a:solidFill>
                  <a:srgbClr val="CA3295"/>
                </a:solidFill>
                <a:latin typeface="Arial" panose="020B0604020202020204" pitchFamily="34" charset="0"/>
                <a:cs typeface="Arial" panose="020B0604020202020204" pitchFamily="34" charset="0"/>
              </a:rPr>
              <a:t>Secrétaire Général Adjoint</a:t>
            </a:r>
          </a:p>
        </p:txBody>
      </p:sp>
      <p:sp>
        <p:nvSpPr>
          <p:cNvPr id="11" name="Rectangle 10"/>
          <p:cNvSpPr/>
          <p:nvPr/>
        </p:nvSpPr>
        <p:spPr>
          <a:xfrm rot="16200000">
            <a:off x="-1913652" y="3425360"/>
            <a:ext cx="4795539" cy="461665"/>
          </a:xfrm>
          <a:prstGeom prst="rect">
            <a:avLst/>
          </a:prstGeom>
        </p:spPr>
        <p:txBody>
          <a:bodyPr wrap="square">
            <a:spAutoFit/>
          </a:bodyPr>
          <a:lstStyle/>
          <a:p>
            <a:pPr algn="ctr"/>
            <a:r>
              <a:rPr lang="fr-FR" sz="2400" dirty="0">
                <a:solidFill>
                  <a:srgbClr val="CA3295"/>
                </a:solidFill>
                <a:latin typeface="Arial Black" panose="020B0A04020102020204" pitchFamily="34" charset="0"/>
              </a:rPr>
              <a:t>NOTRE BUREAU EXECUTIF</a:t>
            </a:r>
            <a:endParaRPr lang="fr-FR" sz="5400" dirty="0">
              <a:solidFill>
                <a:srgbClr val="CA3295"/>
              </a:solidFill>
              <a:latin typeface="Arial Black" panose="020B0A040201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6C91F16E-9A56-679D-E7DA-04081CA7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0" y="215451"/>
            <a:ext cx="754196" cy="714852"/>
          </a:xfrm>
          <a:prstGeom prst="rect">
            <a:avLst/>
          </a:prstGeom>
        </p:spPr>
      </p:pic>
      <p:pic>
        <p:nvPicPr>
          <p:cNvPr id="4" name="Image 3">
            <a:extLst>
              <a:ext uri="{FF2B5EF4-FFF2-40B4-BE49-F238E27FC236}">
                <a16:creationId xmlns:a16="http://schemas.microsoft.com/office/drawing/2014/main" id="{931C7FAE-745F-108F-316A-E211310A68D6}"/>
              </a:ext>
            </a:extLst>
          </p:cNvPr>
          <p:cNvPicPr>
            <a:picLocks noChangeAspect="1"/>
          </p:cNvPicPr>
          <p:nvPr/>
        </p:nvPicPr>
        <p:blipFill rotWithShape="1">
          <a:blip r:embed="rId3">
            <a:extLst>
              <a:ext uri="{28A0092B-C50C-407E-A947-70E740481C1C}">
                <a14:useLocalDpi xmlns:a14="http://schemas.microsoft.com/office/drawing/2010/main" val="0"/>
              </a:ext>
            </a:extLst>
          </a:blip>
          <a:srcRect l="8761" t="6394" r="4031" b="20952"/>
          <a:stretch/>
        </p:blipFill>
        <p:spPr>
          <a:xfrm>
            <a:off x="1430594" y="29654"/>
            <a:ext cx="1807429" cy="2007681"/>
          </a:xfrm>
          <a:prstGeom prst="rect">
            <a:avLst/>
          </a:prstGeom>
        </p:spPr>
      </p:pic>
    </p:spTree>
    <p:extLst>
      <p:ext uri="{BB962C8B-B14F-4D97-AF65-F5344CB8AC3E}">
        <p14:creationId xmlns:p14="http://schemas.microsoft.com/office/powerpoint/2010/main" val="955979720"/>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18610</TotalTime>
  <Words>852</Words>
  <Application>Microsoft Office PowerPoint</Application>
  <PresentationFormat>Grand écran</PresentationFormat>
  <Paragraphs>86</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Black</vt:lpstr>
      <vt:lpstr>Calibri</vt:lpstr>
      <vt:lpstr>Calibri Light</vt:lpstr>
      <vt:lpstr>Symbol</vt:lpstr>
      <vt:lpstr>Trebuchet MS</vt:lpstr>
      <vt:lpstr>1_Thème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Eliane Djou</dc:creator>
  <cp:lastModifiedBy>GENERAL STORES</cp:lastModifiedBy>
  <cp:revision>312</cp:revision>
  <dcterms:created xsi:type="dcterms:W3CDTF">2021-12-20T10:20:41Z</dcterms:created>
  <dcterms:modified xsi:type="dcterms:W3CDTF">2023-03-22T02:13:59Z</dcterms:modified>
</cp:coreProperties>
</file>