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6" r:id="rId6"/>
    <p:sldId id="262" r:id="rId7"/>
    <p:sldId id="263" r:id="rId8"/>
    <p:sldId id="267" r:id="rId9"/>
    <p:sldId id="264" r:id="rId10"/>
    <p:sldId id="268" r:id="rId11"/>
    <p:sldId id="270" r:id="rId12"/>
    <p:sldId id="272" r:id="rId13"/>
    <p:sldId id="271" r:id="rId14"/>
    <p:sldId id="273" r:id="rId15"/>
    <p:sldId id="257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4" r:id="rId24"/>
    <p:sldId id="283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01D7-F0D3-42AC-912C-FF8746DE5CED}" type="datetimeFigureOut">
              <a:rPr lang="en-US" smtClean="0"/>
              <a:t>01-Jun-20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A1F89-7FA3-45BB-B1D7-BDAACEB0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43AEBE6F-2CA2-4C9C-A8D9-4624BEDB8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E7B2D596-B4C6-4F6F-9CD1-490EBA8C19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th-TH" b="1" i="1"/>
              <a:t>Answers</a:t>
            </a:r>
          </a:p>
          <a:p>
            <a:pPr>
              <a:spcBef>
                <a:spcPct val="0"/>
              </a:spcBef>
            </a:pPr>
            <a:r>
              <a:rPr lang="en-US" altLang="th-TH"/>
              <a:t>1. </a:t>
            </a:r>
            <a:r>
              <a:rPr lang="en-US" altLang="th-TH" b="1"/>
              <a:t>My </a:t>
            </a:r>
            <a:r>
              <a:rPr lang="en-US" altLang="th-TH"/>
              <a:t>name is Mariko Kimura. </a:t>
            </a:r>
            <a:r>
              <a:rPr lang="en-US" altLang="th-TH" b="1"/>
              <a:t>I’m </a:t>
            </a:r>
            <a:r>
              <a:rPr lang="en-US" altLang="th-TH"/>
              <a:t>from Japan. </a:t>
            </a:r>
            <a:r>
              <a:rPr lang="en-US" altLang="th-TH" b="1"/>
              <a:t>My </a:t>
            </a:r>
            <a:r>
              <a:rPr lang="en-US" altLang="th-TH"/>
              <a:t>family is in Osaka. </a:t>
            </a:r>
          </a:p>
          <a:p>
            <a:pPr>
              <a:spcBef>
                <a:spcPct val="0"/>
              </a:spcBef>
            </a:pPr>
            <a:r>
              <a:rPr lang="en-US" altLang="th-TH" b="1"/>
              <a:t>My </a:t>
            </a:r>
            <a:r>
              <a:rPr lang="en-US" altLang="th-TH"/>
              <a:t>brother is a university student. </a:t>
            </a:r>
            <a:r>
              <a:rPr lang="en-US" altLang="th-TH" b="1"/>
              <a:t>His </a:t>
            </a:r>
            <a:r>
              <a:rPr lang="en-US" altLang="th-TH"/>
              <a:t>name is Kenji.</a:t>
            </a:r>
          </a:p>
          <a:p>
            <a:pPr>
              <a:spcBef>
                <a:spcPct val="0"/>
              </a:spcBef>
            </a:pPr>
            <a:r>
              <a:rPr lang="en-US" altLang="th-TH"/>
              <a:t>2. </a:t>
            </a:r>
            <a:r>
              <a:rPr lang="en-US" altLang="th-TH" b="1"/>
              <a:t>My </a:t>
            </a:r>
            <a:r>
              <a:rPr lang="en-US" altLang="th-TH"/>
              <a:t>name is Antonio. </a:t>
            </a:r>
            <a:r>
              <a:rPr lang="en-US" altLang="th-TH" b="1"/>
              <a:t>I’m </a:t>
            </a:r>
            <a:r>
              <a:rPr lang="en-US" altLang="th-TH"/>
              <a:t>from Buenos Aires. </a:t>
            </a:r>
            <a:r>
              <a:rPr lang="en-US" altLang="th-TH" b="1"/>
              <a:t>It’s </a:t>
            </a:r>
            <a:r>
              <a:rPr lang="en-US" altLang="th-TH"/>
              <a:t>a really nice city. </a:t>
            </a:r>
            <a:r>
              <a:rPr lang="en-US" altLang="th-TH" b="1"/>
              <a:t>My </a:t>
            </a:r>
            <a:r>
              <a:rPr lang="en-US" altLang="th-TH"/>
              <a:t>sister </a:t>
            </a:r>
          </a:p>
          <a:p>
            <a:pPr>
              <a:spcBef>
                <a:spcPct val="0"/>
              </a:spcBef>
            </a:pPr>
            <a:r>
              <a:rPr lang="en-US" altLang="th-TH"/>
              <a:t>is a student here, too. </a:t>
            </a:r>
            <a:r>
              <a:rPr lang="en-US" altLang="th-TH" b="1"/>
              <a:t>Our </a:t>
            </a:r>
            <a:r>
              <a:rPr lang="en-US" altLang="th-TH"/>
              <a:t>parents are in Argentina right now.</a:t>
            </a:r>
          </a:p>
          <a:p>
            <a:pPr>
              <a:spcBef>
                <a:spcPct val="0"/>
              </a:spcBef>
            </a:pPr>
            <a:r>
              <a:rPr lang="en-US" altLang="th-TH"/>
              <a:t>3. </a:t>
            </a:r>
            <a:r>
              <a:rPr lang="en-US" altLang="th-TH" b="1"/>
              <a:t>I’m </a:t>
            </a:r>
            <a:r>
              <a:rPr lang="en-US" altLang="th-TH"/>
              <a:t>Katherine, but everyone calls me Katie. </a:t>
            </a:r>
            <a:r>
              <a:rPr lang="en-US" altLang="th-TH" b="1"/>
              <a:t>My </a:t>
            </a:r>
            <a:r>
              <a:rPr lang="en-US" altLang="th-TH"/>
              <a:t>last name is Martin. </a:t>
            </a:r>
            <a:r>
              <a:rPr lang="en-US" altLang="th-TH" b="1"/>
              <a:t>I’m </a:t>
            </a:r>
            <a:r>
              <a:rPr lang="en-US" altLang="th-TH"/>
              <a:t>a </a:t>
            </a:r>
          </a:p>
          <a:p>
            <a:pPr>
              <a:spcBef>
                <a:spcPct val="0"/>
              </a:spcBef>
            </a:pPr>
            <a:r>
              <a:rPr lang="en-US" altLang="th-TH"/>
              <a:t>student at City College. </a:t>
            </a:r>
            <a:r>
              <a:rPr lang="en-US" altLang="th-TH" b="1"/>
              <a:t>My </a:t>
            </a:r>
            <a:r>
              <a:rPr lang="en-US" altLang="th-TH"/>
              <a:t>parents are on vacation this week. </a:t>
            </a:r>
            <a:r>
              <a:rPr lang="en-US" altLang="th-TH" b="1"/>
              <a:t>They’re </a:t>
            </a:r>
            <a:r>
              <a:rPr lang="en-US" altLang="th-TH"/>
              <a:t>in Los Angeles.</a:t>
            </a:r>
            <a:endParaRPr lang="en-US" altLang="th-TH" b="1" i="1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312204C2-CBEC-4E6D-8EAB-70EE5CD94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8D0E32A-AB30-4D05-AD00-4EA8892887EF}" type="slidenum">
              <a:rPr lang="en-US" altLang="th-TH"/>
              <a:pPr/>
              <a:t>23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77644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0EE3D6B0-AC14-401D-ACA4-DC1253EB7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F100EA0F-D9A0-44D3-ADB6-F8D02794EF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th-TH" b="1" i="1"/>
              <a:t>Answers</a:t>
            </a:r>
          </a:p>
          <a:p>
            <a:pPr>
              <a:spcBef>
                <a:spcPct val="0"/>
              </a:spcBef>
            </a:pPr>
            <a:r>
              <a:rPr lang="en-US" altLang="th-TH"/>
              <a:t>1. </a:t>
            </a:r>
            <a:r>
              <a:rPr lang="en-US" altLang="th-TH" b="1"/>
              <a:t>Who is</a:t>
            </a:r>
            <a:r>
              <a:rPr lang="en-US" altLang="th-TH"/>
              <a:t>/</a:t>
            </a:r>
            <a:r>
              <a:rPr lang="en-US" altLang="th-TH" b="1"/>
              <a:t>Who’s </a:t>
            </a:r>
            <a:r>
              <a:rPr lang="en-US" altLang="th-TH"/>
              <a:t>that?</a:t>
            </a:r>
          </a:p>
          <a:p>
            <a:pPr>
              <a:spcBef>
                <a:spcPct val="0"/>
              </a:spcBef>
            </a:pPr>
            <a:r>
              <a:rPr lang="en-US" altLang="th-TH"/>
              <a:t>2. </a:t>
            </a:r>
            <a:r>
              <a:rPr lang="en-US" altLang="th-TH" b="1"/>
              <a:t>Where is</a:t>
            </a:r>
            <a:r>
              <a:rPr lang="en-US" altLang="th-TH"/>
              <a:t>/</a:t>
            </a:r>
            <a:r>
              <a:rPr lang="en-US" altLang="th-TH" b="1"/>
              <a:t>Where’s </a:t>
            </a:r>
            <a:r>
              <a:rPr lang="en-US" altLang="th-TH"/>
              <a:t>she from?</a:t>
            </a:r>
          </a:p>
          <a:p>
            <a:pPr>
              <a:spcBef>
                <a:spcPct val="0"/>
              </a:spcBef>
            </a:pPr>
            <a:r>
              <a:rPr lang="en-US" altLang="th-TH"/>
              <a:t>3. </a:t>
            </a:r>
            <a:r>
              <a:rPr lang="en-US" altLang="th-TH" b="1"/>
              <a:t>What is</a:t>
            </a:r>
            <a:r>
              <a:rPr lang="en-US" altLang="th-TH"/>
              <a:t>/</a:t>
            </a:r>
            <a:r>
              <a:rPr lang="en-US" altLang="th-TH" b="1"/>
              <a:t>What’s </a:t>
            </a:r>
            <a:r>
              <a:rPr lang="en-US" altLang="th-TH"/>
              <a:t>her first name?</a:t>
            </a:r>
          </a:p>
          <a:p>
            <a:pPr>
              <a:spcBef>
                <a:spcPct val="0"/>
              </a:spcBef>
            </a:pPr>
            <a:r>
              <a:rPr lang="en-US" altLang="th-TH"/>
              <a:t>4. </a:t>
            </a:r>
            <a:r>
              <a:rPr lang="en-US" altLang="th-TH" b="1"/>
              <a:t>Who are </a:t>
            </a:r>
            <a:r>
              <a:rPr lang="en-US" altLang="th-TH"/>
              <a:t>the two students over there?</a:t>
            </a:r>
          </a:p>
          <a:p>
            <a:pPr>
              <a:spcBef>
                <a:spcPct val="0"/>
              </a:spcBef>
            </a:pPr>
            <a:r>
              <a:rPr lang="en-US" altLang="th-TH"/>
              <a:t>5. </a:t>
            </a:r>
            <a:r>
              <a:rPr lang="en-US" altLang="th-TH" b="1"/>
              <a:t>Where are </a:t>
            </a:r>
            <a:r>
              <a:rPr lang="en-US" altLang="th-TH"/>
              <a:t>they from?</a:t>
            </a:r>
          </a:p>
          <a:p>
            <a:pPr>
              <a:spcBef>
                <a:spcPct val="0"/>
              </a:spcBef>
            </a:pPr>
            <a:r>
              <a:rPr lang="en-US" altLang="th-TH"/>
              <a:t>6. </a:t>
            </a:r>
            <a:r>
              <a:rPr lang="en-US" altLang="th-TH" b="1"/>
              <a:t>What are </a:t>
            </a:r>
            <a:r>
              <a:rPr lang="en-US" altLang="th-TH"/>
              <a:t>they </a:t>
            </a:r>
            <a:r>
              <a:rPr lang="en-US" altLang="th-TH" b="1"/>
              <a:t>like</a:t>
            </a:r>
            <a:r>
              <a:rPr lang="en-US" altLang="th-TH"/>
              <a:t>?</a:t>
            </a:r>
            <a:endParaRPr lang="en-US" altLang="th-TH" b="1" i="1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21A109C6-54FB-469B-9990-B56C7FAA6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A7B5F9B-DCD8-486F-821E-F005164DABBD}" type="slidenum">
              <a:rPr lang="en-US" altLang="th-TH"/>
              <a:pPr/>
              <a:t>24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2862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180A7E8C-F220-490F-BCCC-596FFAE6D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240B6BC9-F465-4382-A51E-2BAD08BFD9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th-TH" b="1" i="1"/>
              <a:t>Answers</a:t>
            </a:r>
          </a:p>
          <a:p>
            <a:pPr>
              <a:spcBef>
                <a:spcPct val="0"/>
              </a:spcBef>
            </a:pPr>
            <a:r>
              <a:rPr lang="en-US" altLang="th-TH"/>
              <a:t>1. A: </a:t>
            </a:r>
            <a:r>
              <a:rPr lang="en-US" altLang="th-TH" b="1"/>
              <a:t>Is </a:t>
            </a:r>
            <a:r>
              <a:rPr lang="en-US" altLang="th-TH"/>
              <a:t>Ms. Gray from the United States?</a:t>
            </a:r>
          </a:p>
          <a:p>
            <a:pPr>
              <a:spcBef>
                <a:spcPct val="0"/>
              </a:spcBef>
            </a:pPr>
            <a:r>
              <a:rPr lang="en-US" altLang="th-TH"/>
              <a:t>B: Yes, she </a:t>
            </a:r>
            <a:r>
              <a:rPr lang="en-US" altLang="th-TH" b="1"/>
              <a:t>is</a:t>
            </a:r>
            <a:r>
              <a:rPr lang="en-US" altLang="th-TH"/>
              <a:t>. </a:t>
            </a:r>
            <a:r>
              <a:rPr lang="en-US" altLang="th-TH" b="1"/>
              <a:t>She’s </a:t>
            </a:r>
            <a:r>
              <a:rPr lang="en-US" altLang="th-TH"/>
              <a:t>from Chicago.</a:t>
            </a:r>
          </a:p>
          <a:p>
            <a:pPr>
              <a:spcBef>
                <a:spcPct val="0"/>
              </a:spcBef>
            </a:pPr>
            <a:r>
              <a:rPr lang="en-US" altLang="th-TH"/>
              <a:t>2. A: </a:t>
            </a:r>
            <a:r>
              <a:rPr lang="en-US" altLang="th-TH" b="1"/>
              <a:t>Is </a:t>
            </a:r>
            <a:r>
              <a:rPr lang="en-US" altLang="th-TH"/>
              <a:t>English class at 10:00?</a:t>
            </a:r>
          </a:p>
          <a:p>
            <a:pPr>
              <a:spcBef>
                <a:spcPct val="0"/>
              </a:spcBef>
            </a:pPr>
            <a:r>
              <a:rPr lang="en-US" altLang="th-TH"/>
              <a:t>B: No, </a:t>
            </a:r>
            <a:r>
              <a:rPr lang="en-US" altLang="th-TH" b="1"/>
              <a:t>it isn’t</a:t>
            </a:r>
            <a:r>
              <a:rPr lang="en-US" altLang="th-TH"/>
              <a:t>. </a:t>
            </a:r>
            <a:r>
              <a:rPr lang="en-US" altLang="th-TH" b="1"/>
              <a:t>It’s </a:t>
            </a:r>
            <a:r>
              <a:rPr lang="en-US" altLang="th-TH"/>
              <a:t>at 11:00.</a:t>
            </a:r>
          </a:p>
          <a:p>
            <a:pPr>
              <a:spcBef>
                <a:spcPct val="0"/>
              </a:spcBef>
            </a:pPr>
            <a:r>
              <a:rPr lang="en-US" altLang="th-TH"/>
              <a:t>3. A: </a:t>
            </a:r>
            <a:r>
              <a:rPr lang="en-US" altLang="th-TH" b="1"/>
              <a:t>Are </a:t>
            </a:r>
            <a:r>
              <a:rPr lang="en-US" altLang="th-TH"/>
              <a:t>you and Monique from France?</a:t>
            </a:r>
          </a:p>
          <a:p>
            <a:pPr>
              <a:spcBef>
                <a:spcPct val="0"/>
              </a:spcBef>
            </a:pPr>
            <a:r>
              <a:rPr lang="en-US" altLang="th-TH"/>
              <a:t>B: Yes, we </a:t>
            </a:r>
            <a:r>
              <a:rPr lang="en-US" altLang="th-TH" b="1"/>
              <a:t>are</a:t>
            </a:r>
            <a:r>
              <a:rPr lang="en-US" altLang="th-TH"/>
              <a:t>. </a:t>
            </a:r>
            <a:r>
              <a:rPr lang="en-US" altLang="th-TH" b="1"/>
              <a:t>We’re </a:t>
            </a:r>
            <a:r>
              <a:rPr lang="en-US" altLang="th-TH"/>
              <a:t>from Paris.</a:t>
            </a:r>
          </a:p>
          <a:p>
            <a:pPr>
              <a:spcBef>
                <a:spcPct val="0"/>
              </a:spcBef>
            </a:pPr>
            <a:r>
              <a:rPr lang="en-US" altLang="th-TH"/>
              <a:t>4. A: </a:t>
            </a:r>
            <a:r>
              <a:rPr lang="en-US" altLang="th-TH" b="1"/>
              <a:t>Are </a:t>
            </a:r>
            <a:r>
              <a:rPr lang="en-US" altLang="th-TH"/>
              <a:t>Mr. and Mrs. Tavares American?</a:t>
            </a:r>
          </a:p>
          <a:p>
            <a:pPr>
              <a:spcBef>
                <a:spcPct val="0"/>
              </a:spcBef>
            </a:pPr>
            <a:r>
              <a:rPr lang="en-US" altLang="th-TH"/>
              <a:t>B: No, they </a:t>
            </a:r>
            <a:r>
              <a:rPr lang="en-US" altLang="th-TH" b="1"/>
              <a:t>aren’t</a:t>
            </a:r>
            <a:r>
              <a:rPr lang="en-US" altLang="th-TH"/>
              <a:t>. </a:t>
            </a:r>
            <a:r>
              <a:rPr lang="en-US" altLang="th-TH" b="1"/>
              <a:t>They’re </a:t>
            </a:r>
            <a:r>
              <a:rPr lang="en-US" altLang="th-TH"/>
              <a:t>Brazilian.</a:t>
            </a:r>
            <a:endParaRPr lang="en-US" altLang="th-TH" b="1" i="1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C8DDC521-46F6-425D-882F-2E85FD38C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C5EDCA6-8E5F-46D1-B0DA-E6D3C496D30B}" type="slidenum">
              <a:rPr lang="en-US" altLang="th-TH"/>
              <a:pPr/>
              <a:t>25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33146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4BCAC730-D754-4845-996E-49B8FDD9C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C94B20C1-3E55-4C7E-B399-6F50D9111C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altLang="th-TH" b="1" i="1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BB742F3-D191-4CC8-A2BC-08454C0D3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F5FD591-DD9F-461B-84BE-38D7A9B497EA}" type="slidenum">
              <a:rPr lang="en-US" altLang="th-TH"/>
              <a:pPr/>
              <a:t>26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5597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1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1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5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449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34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23F4EB-656C-4D04-BCD5-3F462F6D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778A-28B3-4AB9-B91A-2BC9CFE06B60}" type="datetimeFigureOut">
              <a:rPr lang="en-US"/>
              <a:pPr>
                <a:defRPr/>
              </a:pPr>
              <a:t>01-Jun-20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835098-24A1-4CE2-9FF0-A024283A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418" y="6356351"/>
            <a:ext cx="1094316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D166FE-EE7D-4AAF-97D3-5FBD3E29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13A8-15C9-454C-B7C9-5E00917B31DB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9604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2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8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288C-B9FB-4239-8F02-4DBEF7CD30A9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6038-473A-4F8F-A4D4-D6D6F54E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4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1: Greeting and Introducing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What’s next?</a:t>
            </a:r>
            <a:endParaRPr lang="en-GB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239935"/>
              </p:ext>
            </p:extLst>
          </p:nvPr>
        </p:nvGraphicFramePr>
        <p:xfrm>
          <a:off x="677691" y="1930400"/>
          <a:ext cx="951133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555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3161211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Formal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Neutral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Informal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It is very nice to</a:t>
                      </a:r>
                      <a:r>
                        <a:rPr lang="en-US" sz="3600" baseline="0" dirty="0" smtClean="0"/>
                        <a:t>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It is a pleasure to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What’s next?</a:t>
            </a:r>
            <a:endParaRPr lang="en-GB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226720"/>
              </p:ext>
            </p:extLst>
          </p:nvPr>
        </p:nvGraphicFramePr>
        <p:xfrm>
          <a:off x="677334" y="1849120"/>
          <a:ext cx="978548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829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3261829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3261829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Formal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Neutral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Informal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It is very nice to</a:t>
                      </a:r>
                      <a:r>
                        <a:rPr lang="en-US" sz="3600" baseline="0" dirty="0" smtClean="0"/>
                        <a:t>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Very</a:t>
                      </a:r>
                      <a:r>
                        <a:rPr lang="en-US" sz="3600" baseline="0" dirty="0" smtClean="0"/>
                        <a:t> nice to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It is a pleasure to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Very</a:t>
                      </a:r>
                      <a:r>
                        <a:rPr lang="en-US" sz="3600" baseline="0" dirty="0" smtClean="0"/>
                        <a:t> g</a:t>
                      </a:r>
                      <a:r>
                        <a:rPr lang="en-US" sz="3600" dirty="0" smtClean="0"/>
                        <a:t>lad</a:t>
                      </a:r>
                      <a:r>
                        <a:rPr lang="en-US" sz="3600" baseline="0" dirty="0" smtClean="0"/>
                        <a:t> to meet you.</a:t>
                      </a:r>
                      <a:endParaRPr lang="en-GB" sz="3600" dirty="0" smtClean="0"/>
                    </a:p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What’s next?</a:t>
            </a:r>
            <a:endParaRPr lang="en-GB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649884"/>
              </p:ext>
            </p:extLst>
          </p:nvPr>
        </p:nvGraphicFramePr>
        <p:xfrm>
          <a:off x="677689" y="1930400"/>
          <a:ext cx="102689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278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3413024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2820682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Formal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Neutral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Informal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It is very nice to</a:t>
                      </a:r>
                      <a:r>
                        <a:rPr lang="en-US" sz="3600" baseline="0" dirty="0" smtClean="0"/>
                        <a:t>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Very</a:t>
                      </a:r>
                      <a:r>
                        <a:rPr lang="en-US" sz="3600" baseline="0" dirty="0" smtClean="0"/>
                        <a:t> nice to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Nice to meet you.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It is a pleasure to meet you.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Very</a:t>
                      </a:r>
                      <a:r>
                        <a:rPr lang="en-US" sz="3600" baseline="0" dirty="0" smtClean="0"/>
                        <a:t> g</a:t>
                      </a:r>
                      <a:r>
                        <a:rPr lang="en-US" sz="3600" dirty="0" smtClean="0"/>
                        <a:t>lad</a:t>
                      </a:r>
                      <a:r>
                        <a:rPr lang="en-US" sz="3600" baseline="0" dirty="0" smtClean="0"/>
                        <a:t> to meet you.</a:t>
                      </a:r>
                      <a:endParaRPr lang="en-GB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Glad</a:t>
                      </a:r>
                      <a:r>
                        <a:rPr lang="en-US" sz="3600" baseline="0" dirty="0" smtClean="0"/>
                        <a:t> to meet you.</a:t>
                      </a:r>
                      <a:endParaRPr lang="en-GB" sz="3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Small talk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18236"/>
              </p:ext>
            </p:extLst>
          </p:nvPr>
        </p:nvGraphicFramePr>
        <p:xfrm>
          <a:off x="677334" y="1611948"/>
          <a:ext cx="1077879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660">
                  <a:extLst>
                    <a:ext uri="{9D8B030D-6E8A-4147-A177-3AD203B41FA5}">
                      <a16:colId xmlns:a16="http://schemas.microsoft.com/office/drawing/2014/main" val="592982855"/>
                    </a:ext>
                  </a:extLst>
                </a:gridCol>
                <a:gridCol w="3500202">
                  <a:extLst>
                    <a:ext uri="{9D8B030D-6E8A-4147-A177-3AD203B41FA5}">
                      <a16:colId xmlns:a16="http://schemas.microsoft.com/office/drawing/2014/main" val="3794803502"/>
                    </a:ext>
                  </a:extLst>
                </a:gridCol>
                <a:gridCol w="3592931">
                  <a:extLst>
                    <a:ext uri="{9D8B030D-6E8A-4147-A177-3AD203B41FA5}">
                      <a16:colId xmlns:a16="http://schemas.microsoft.com/office/drawing/2014/main" val="344530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Questions</a:t>
                      </a:r>
                      <a:endParaRPr lang="en-GB" sz="3600" dirty="0" smtClean="0"/>
                    </a:p>
                    <a:p>
                      <a:pPr algn="ctr"/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Responses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2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Ask for names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Ask</a:t>
                      </a:r>
                      <a:r>
                        <a:rPr lang="en-US" sz="3600" baseline="0" dirty="0" smtClean="0"/>
                        <a:t> for spelling of name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1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Ask for where from</a:t>
                      </a:r>
                      <a:endParaRPr lang="en-GB" sz="3600" dirty="0" smtClean="0"/>
                    </a:p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7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3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Small talk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334" y="1611948"/>
          <a:ext cx="1077879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660">
                  <a:extLst>
                    <a:ext uri="{9D8B030D-6E8A-4147-A177-3AD203B41FA5}">
                      <a16:colId xmlns:a16="http://schemas.microsoft.com/office/drawing/2014/main" val="592982855"/>
                    </a:ext>
                  </a:extLst>
                </a:gridCol>
                <a:gridCol w="3500202">
                  <a:extLst>
                    <a:ext uri="{9D8B030D-6E8A-4147-A177-3AD203B41FA5}">
                      <a16:colId xmlns:a16="http://schemas.microsoft.com/office/drawing/2014/main" val="3794803502"/>
                    </a:ext>
                  </a:extLst>
                </a:gridCol>
                <a:gridCol w="3592931">
                  <a:extLst>
                    <a:ext uri="{9D8B030D-6E8A-4147-A177-3AD203B41FA5}">
                      <a16:colId xmlns:a16="http://schemas.microsoft.com/office/drawing/2014/main" val="344530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Questions</a:t>
                      </a:r>
                      <a:endParaRPr lang="en-GB" sz="3600" dirty="0" smtClean="0"/>
                    </a:p>
                    <a:p>
                      <a:pPr algn="ctr"/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Responses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2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Ask for names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Ask</a:t>
                      </a:r>
                      <a:r>
                        <a:rPr lang="en-US" sz="3600" baseline="0" dirty="0" smtClean="0"/>
                        <a:t> for spelling of name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1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Ask for where from</a:t>
                      </a:r>
                      <a:endParaRPr lang="en-GB" sz="3600" dirty="0" smtClean="0"/>
                    </a:p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7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96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Listening practice, p. 2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5559"/>
            <a:ext cx="10360780" cy="55073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 the questions and write down the answers.</a:t>
            </a:r>
          </a:p>
          <a:p>
            <a:r>
              <a:rPr lang="en-US" sz="3600" dirty="0" smtClean="0"/>
              <a:t>1. What is his name?</a:t>
            </a:r>
          </a:p>
          <a:p>
            <a:r>
              <a:rPr lang="en-US" sz="3600" dirty="0" smtClean="0"/>
              <a:t>2. What is her name?</a:t>
            </a:r>
          </a:p>
          <a:p>
            <a:r>
              <a:rPr lang="en-US" sz="3600" dirty="0" smtClean="0"/>
              <a:t>3. Where is he from?</a:t>
            </a:r>
          </a:p>
          <a:p>
            <a:r>
              <a:rPr lang="en-US" sz="3600" dirty="0" smtClean="0"/>
              <a:t>4. Where is she from?</a:t>
            </a:r>
          </a:p>
          <a:p>
            <a:r>
              <a:rPr lang="en-US" sz="3600" dirty="0" smtClean="0"/>
              <a:t>5. Who is Sun-</a:t>
            </a:r>
            <a:r>
              <a:rPr lang="en-US" sz="3600" dirty="0" err="1"/>
              <a:t>h</a:t>
            </a:r>
            <a:r>
              <a:rPr lang="en-US" sz="3600" dirty="0" err="1" smtClean="0"/>
              <a:t>ee</a:t>
            </a:r>
            <a:r>
              <a:rPr lang="en-US" sz="3600" dirty="0" smtClean="0"/>
              <a:t>? </a:t>
            </a:r>
          </a:p>
          <a:p>
            <a:r>
              <a:rPr lang="en-US" sz="3600" dirty="0" smtClean="0"/>
              <a:t>6. Where </a:t>
            </a:r>
            <a:r>
              <a:rPr lang="en-US" sz="3600" dirty="0"/>
              <a:t>is </a:t>
            </a:r>
            <a:r>
              <a:rPr lang="en-US" sz="3600" dirty="0" smtClean="0"/>
              <a:t>Sun-</a:t>
            </a:r>
            <a:r>
              <a:rPr lang="en-US" sz="3600" dirty="0" err="1"/>
              <a:t>h</a:t>
            </a:r>
            <a:r>
              <a:rPr lang="en-US" sz="3600" dirty="0" err="1" smtClean="0"/>
              <a:t>ee</a:t>
            </a:r>
            <a:r>
              <a:rPr lang="en-US" sz="3600" dirty="0" smtClean="0"/>
              <a:t> from? 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887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96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Listening practice, p. 2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5559"/>
            <a:ext cx="10360780" cy="55073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 the questions and write down the answers.</a:t>
            </a:r>
          </a:p>
          <a:p>
            <a:r>
              <a:rPr lang="en-US" sz="3600" dirty="0" smtClean="0"/>
              <a:t>1. What is his name?</a:t>
            </a:r>
          </a:p>
          <a:p>
            <a:r>
              <a:rPr lang="en-US" sz="3600" dirty="0" smtClean="0"/>
              <a:t>2. What is her name?</a:t>
            </a:r>
          </a:p>
          <a:p>
            <a:r>
              <a:rPr lang="en-US" sz="3600" dirty="0" smtClean="0"/>
              <a:t>3. Where is she from?</a:t>
            </a:r>
          </a:p>
          <a:p>
            <a:r>
              <a:rPr lang="en-US" sz="3600" dirty="0" smtClean="0"/>
              <a:t>4. Where is he from?</a:t>
            </a:r>
          </a:p>
          <a:p>
            <a:r>
              <a:rPr lang="en-US" sz="3600" dirty="0" smtClean="0"/>
              <a:t>5. Who is Sun-</a:t>
            </a:r>
            <a:r>
              <a:rPr lang="en-US" sz="3600" dirty="0" err="1" smtClean="0"/>
              <a:t>Hee</a:t>
            </a:r>
            <a:r>
              <a:rPr lang="en-US" sz="3600" dirty="0" smtClean="0"/>
              <a:t>? </a:t>
            </a:r>
          </a:p>
          <a:p>
            <a:r>
              <a:rPr lang="en-US" sz="3600" dirty="0" smtClean="0"/>
              <a:t>6. Where </a:t>
            </a:r>
            <a:r>
              <a:rPr lang="en-US" sz="3600" dirty="0"/>
              <a:t>is </a:t>
            </a:r>
            <a:r>
              <a:rPr lang="en-US" sz="3600" dirty="0" smtClean="0"/>
              <a:t>Sun-</a:t>
            </a:r>
            <a:r>
              <a:rPr lang="en-US" sz="3600" dirty="0" err="1" smtClean="0"/>
              <a:t>Hee</a:t>
            </a:r>
            <a:r>
              <a:rPr lang="en-US" sz="3600" dirty="0" smtClean="0"/>
              <a:t> from? 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77073" y="1976310"/>
            <a:ext cx="44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David Garza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48" y="2759564"/>
            <a:ext cx="44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Elizabeth Silva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7073" y="3457984"/>
            <a:ext cx="44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Brazil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606" y="4044007"/>
            <a:ext cx="44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Mexico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7073" y="4670087"/>
            <a:ext cx="44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Beth’s classmate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7073" y="5316418"/>
            <a:ext cx="442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South Korea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96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Listening practice, p. 3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5559"/>
            <a:ext cx="10987797" cy="5507309"/>
          </a:xfrm>
        </p:spPr>
        <p:txBody>
          <a:bodyPr>
            <a:noAutofit/>
          </a:bodyPr>
          <a:lstStyle/>
          <a:p>
            <a:r>
              <a:rPr lang="en-US" sz="3400" dirty="0" smtClean="0"/>
              <a:t>Listen to the conversation and fill in the blanks.</a:t>
            </a:r>
          </a:p>
          <a:p>
            <a:r>
              <a:rPr lang="en-US" sz="3400" dirty="0" smtClean="0"/>
              <a:t>Beth: Sun-</a:t>
            </a:r>
            <a:r>
              <a:rPr lang="en-US" sz="3400" dirty="0" err="1" smtClean="0"/>
              <a:t>hee</a:t>
            </a:r>
            <a:r>
              <a:rPr lang="en-US" sz="3400" dirty="0" smtClean="0"/>
              <a:t>, this is David Garza. He is a new ______ ______ from Mexico.</a:t>
            </a:r>
          </a:p>
          <a:p>
            <a:r>
              <a:rPr lang="en-US" sz="3400" dirty="0" smtClean="0"/>
              <a:t>Sun-</a:t>
            </a:r>
            <a:r>
              <a:rPr lang="en-US" sz="3400" dirty="0" err="1" smtClean="0"/>
              <a:t>hee</a:t>
            </a:r>
            <a:r>
              <a:rPr lang="en-US" sz="3400" dirty="0" smtClean="0"/>
              <a:t>: ______ to _____ you, David. I’m Sun-</a:t>
            </a:r>
            <a:r>
              <a:rPr lang="en-US" sz="3400" dirty="0" err="1" smtClean="0"/>
              <a:t>hee</a:t>
            </a:r>
            <a:r>
              <a:rPr lang="en-US" sz="3400" dirty="0" smtClean="0"/>
              <a:t> Park.</a:t>
            </a:r>
          </a:p>
          <a:p>
            <a:r>
              <a:rPr lang="en-US" sz="3400" dirty="0" smtClean="0"/>
              <a:t>David: Hi. So you’re from South Korea?</a:t>
            </a:r>
          </a:p>
          <a:p>
            <a:r>
              <a:rPr lang="en-US" sz="3400" dirty="0" smtClean="0"/>
              <a:t>Sun-</a:t>
            </a:r>
            <a:r>
              <a:rPr lang="en-US" sz="3400" dirty="0" err="1" smtClean="0"/>
              <a:t>hee</a:t>
            </a:r>
            <a:r>
              <a:rPr lang="en-US" sz="3400" dirty="0" smtClean="0"/>
              <a:t>: That’s right. I’m from _______.</a:t>
            </a:r>
          </a:p>
          <a:p>
            <a:r>
              <a:rPr lang="en-US" sz="3400" dirty="0" smtClean="0"/>
              <a:t>David: That’s cool. What’s _______ like?</a:t>
            </a:r>
          </a:p>
          <a:p>
            <a:r>
              <a:rPr lang="en-US" sz="3400" dirty="0" smtClean="0"/>
              <a:t>Sun-</a:t>
            </a:r>
            <a:r>
              <a:rPr lang="en-US" sz="3400" dirty="0" err="1" smtClean="0"/>
              <a:t>hee</a:t>
            </a:r>
            <a:r>
              <a:rPr lang="en-US" sz="3400" dirty="0" smtClean="0"/>
              <a:t>: It’s really _____. It is a very ______ city. </a:t>
            </a:r>
          </a:p>
          <a:p>
            <a:endParaRPr lang="en-US" sz="3400" dirty="0" smtClean="0"/>
          </a:p>
          <a:p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490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196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Listening practice, p. 3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5559"/>
            <a:ext cx="10987797" cy="5507309"/>
          </a:xfrm>
        </p:spPr>
        <p:txBody>
          <a:bodyPr>
            <a:noAutofit/>
          </a:bodyPr>
          <a:lstStyle/>
          <a:p>
            <a:r>
              <a:rPr lang="en-US" sz="3400" dirty="0" smtClean="0"/>
              <a:t>Listen to the conversation and fill in the blanks.</a:t>
            </a:r>
          </a:p>
          <a:p>
            <a:r>
              <a:rPr lang="en-US" sz="3400" dirty="0" smtClean="0"/>
              <a:t>Beth: Sun-</a:t>
            </a:r>
            <a:r>
              <a:rPr lang="en-US" sz="3400" dirty="0" err="1" smtClean="0"/>
              <a:t>hee</a:t>
            </a:r>
            <a:r>
              <a:rPr lang="en-US" sz="3400" dirty="0" smtClean="0"/>
              <a:t>, this is David Garza. He is a new _____________ _____________ from Mexico.</a:t>
            </a:r>
          </a:p>
          <a:p>
            <a:r>
              <a:rPr lang="en-US" sz="3400" dirty="0" smtClean="0"/>
              <a:t>Sun-</a:t>
            </a:r>
            <a:r>
              <a:rPr lang="en-US" sz="3400" dirty="0" err="1" smtClean="0"/>
              <a:t>hee</a:t>
            </a:r>
            <a:r>
              <a:rPr lang="en-US" sz="3400" dirty="0" smtClean="0"/>
              <a:t>: _________ to __________ you, David. I’m Sun-</a:t>
            </a:r>
            <a:r>
              <a:rPr lang="en-US" sz="3400" dirty="0" err="1" smtClean="0"/>
              <a:t>hee</a:t>
            </a:r>
            <a:r>
              <a:rPr lang="en-US" sz="3400" dirty="0" smtClean="0"/>
              <a:t> Park.</a:t>
            </a:r>
          </a:p>
          <a:p>
            <a:r>
              <a:rPr lang="en-US" sz="3400" dirty="0" smtClean="0"/>
              <a:t>David: Hi. So you’re from South Korea?</a:t>
            </a:r>
          </a:p>
          <a:p>
            <a:r>
              <a:rPr lang="en-US" sz="3400" dirty="0" smtClean="0"/>
              <a:t>Sun-</a:t>
            </a:r>
            <a:r>
              <a:rPr lang="en-US" sz="3400" dirty="0" err="1" smtClean="0"/>
              <a:t>hee</a:t>
            </a:r>
            <a:r>
              <a:rPr lang="en-US" sz="3400" dirty="0" smtClean="0"/>
              <a:t>: That’s right. I’m from _______.</a:t>
            </a:r>
          </a:p>
          <a:p>
            <a:r>
              <a:rPr lang="en-US" sz="3400" dirty="0" smtClean="0"/>
              <a:t>David: That’s cool. What’s _______ like?</a:t>
            </a:r>
          </a:p>
          <a:p>
            <a:r>
              <a:rPr lang="en-US" sz="3400" dirty="0" smtClean="0"/>
              <a:t>Sun-</a:t>
            </a:r>
            <a:r>
              <a:rPr lang="en-US" sz="3400" dirty="0" err="1" smtClean="0"/>
              <a:t>hee</a:t>
            </a:r>
            <a:r>
              <a:rPr lang="en-US" sz="3400" dirty="0" smtClean="0"/>
              <a:t>: It’s really ________. It is a very __________ city. </a:t>
            </a:r>
          </a:p>
          <a:p>
            <a:endParaRPr lang="en-US" sz="3400" dirty="0" smtClean="0"/>
          </a:p>
          <a:p>
            <a:endParaRPr lang="en-GB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470414" y="2086472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club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0334" y="2086472"/>
            <a:ext cx="21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member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5778" y="2635039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Nice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8781" y="2614605"/>
            <a:ext cx="176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meet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8040" y="4286576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Seoul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9579" y="4978968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Seoul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5668" y="5545535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nice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31265" y="5495335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exciting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30" y="0"/>
            <a:ext cx="8596668" cy="54283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Listening practice, p. 5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46" y="542833"/>
            <a:ext cx="11758507" cy="5815011"/>
          </a:xfrm>
        </p:spPr>
        <p:txBody>
          <a:bodyPr>
            <a:noAutofit/>
          </a:bodyPr>
          <a:lstStyle/>
          <a:p>
            <a:r>
              <a:rPr lang="en-US" sz="2800" dirty="0" smtClean="0"/>
              <a:t>Listen to the conversation and fill in the blanks.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Hey, David. How is it _______?</a:t>
            </a:r>
          </a:p>
          <a:p>
            <a:r>
              <a:rPr lang="en-US" sz="2800" dirty="0" smtClean="0"/>
              <a:t>David: 		Fine, thanks. How are you?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_______ good. So are your classes ______ this semester?</a:t>
            </a:r>
          </a:p>
          <a:p>
            <a:r>
              <a:rPr lang="en-US" sz="2800" dirty="0" smtClean="0"/>
              <a:t>David: 		Yes, _______ are. I ______ love chemistry.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________? Are you and _______ in the same class?</a:t>
            </a:r>
          </a:p>
          <a:p>
            <a:r>
              <a:rPr lang="en-US" sz="2800" dirty="0" smtClean="0"/>
              <a:t>David:		No, we ________. My class is in the _____. Her class is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              </a:t>
            </a:r>
            <a:r>
              <a:rPr lang="en-US" sz="2400" dirty="0" smtClean="0"/>
              <a:t>in the ___________.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Listen. I’m on my way to the ____________ now. Are 			you ________?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05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Greeting expressions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273305"/>
              </p:ext>
            </p:extLst>
          </p:nvPr>
        </p:nvGraphicFramePr>
        <p:xfrm>
          <a:off x="685800" y="2193925"/>
          <a:ext cx="1082039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99">
                  <a:extLst>
                    <a:ext uri="{9D8B030D-6E8A-4147-A177-3AD203B41FA5}">
                      <a16:colId xmlns:a16="http://schemas.microsoft.com/office/drawing/2014/main" val="545813937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3982850244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263210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Formal </a:t>
                      </a:r>
                      <a:endParaRPr lang="en-GB" sz="24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Neutral</a:t>
                      </a:r>
                      <a:endParaRPr lang="en-GB" sz="24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Informal</a:t>
                      </a:r>
                      <a:endParaRPr lang="en-GB" sz="2400" dirty="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22388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3337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30289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40883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5958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35513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148438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30" y="0"/>
            <a:ext cx="8596668" cy="69601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Listening practice, p. 5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47" y="542833"/>
            <a:ext cx="11262118" cy="5815011"/>
          </a:xfrm>
        </p:spPr>
        <p:txBody>
          <a:bodyPr>
            <a:noAutofit/>
          </a:bodyPr>
          <a:lstStyle/>
          <a:p>
            <a:r>
              <a:rPr lang="en-US" sz="2800" dirty="0" smtClean="0"/>
              <a:t>Listen to the conversation and fill in the blanks.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Hey, David. How is it _______?</a:t>
            </a:r>
          </a:p>
          <a:p>
            <a:r>
              <a:rPr lang="en-US" sz="2800" dirty="0" smtClean="0"/>
              <a:t>David: 		Fine, thanks. How are you?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_______ good. So are your classes ______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		this semester?</a:t>
            </a:r>
          </a:p>
          <a:p>
            <a:r>
              <a:rPr lang="en-US" sz="2800" dirty="0" smtClean="0"/>
              <a:t>David: 		Yes, _______ are. I ______ love ____________.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___________? Are you and _______ in the same 									class?</a:t>
            </a:r>
          </a:p>
          <a:p>
            <a:r>
              <a:rPr lang="en-US" sz="2800" dirty="0" smtClean="0"/>
              <a:t>David:		No, we ________. My class is in the 				                   ____________.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</a:t>
            </a:r>
            <a:r>
              <a:rPr lang="th-TH" sz="2800" dirty="0" smtClean="0"/>
              <a:t>	</a:t>
            </a:r>
            <a:r>
              <a:rPr lang="en-US" sz="2400" dirty="0" smtClean="0"/>
              <a:t>Her class is in the ______________.</a:t>
            </a:r>
          </a:p>
          <a:p>
            <a:r>
              <a:rPr lang="en-US" sz="2800" dirty="0" smtClean="0"/>
              <a:t>Sun-</a:t>
            </a:r>
            <a:r>
              <a:rPr lang="en-US" sz="2800" dirty="0" err="1" smtClean="0"/>
              <a:t>hee</a:t>
            </a:r>
            <a:r>
              <a:rPr lang="en-US" sz="2800" dirty="0" smtClean="0"/>
              <a:t>: 	Listen. I’m on my way to the ____________ now. 				Are you ________?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15708" y="916693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going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9918" y="1978840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Pretty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9678" y="1919248"/>
            <a:ext cx="232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interesting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7974" y="3030485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5191" y="3026063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really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1450" y="2973729"/>
            <a:ext cx="201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chemistry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0228" y="3573318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Chemistry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8463" y="3591818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Beth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8780" y="4442361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b="1" dirty="0" smtClean="0">
                <a:solidFill>
                  <a:srgbClr val="FF0000"/>
                </a:solidFill>
              </a:rPr>
              <a:t>ren’t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2561" y="4872605"/>
            <a:ext cx="185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morning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2715" y="5305308"/>
            <a:ext cx="2096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afternoon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8463" y="5828528"/>
            <a:ext cx="190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cafeteria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3852" y="6264868"/>
            <a:ext cx="139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free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Forming questions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" y="1220062"/>
            <a:ext cx="10948609" cy="5428931"/>
          </a:xfrm>
        </p:spPr>
        <p:txBody>
          <a:bodyPr>
            <a:noAutofit/>
          </a:bodyPr>
          <a:lstStyle/>
          <a:p>
            <a:r>
              <a:rPr lang="en-US" sz="3200" dirty="0" smtClean="0"/>
              <a:t>Yes-No questions: Be</a:t>
            </a:r>
          </a:p>
          <a:p>
            <a:r>
              <a:rPr lang="en-US" sz="3200" dirty="0" smtClean="0"/>
              <a:t>Q: _______________________________?</a:t>
            </a:r>
          </a:p>
          <a:p>
            <a:r>
              <a:rPr lang="en-US" sz="3200" dirty="0" smtClean="0"/>
              <a:t>A: Yes, he is. He is a student.</a:t>
            </a:r>
          </a:p>
          <a:p>
            <a:endParaRPr lang="en-US" sz="3200" dirty="0"/>
          </a:p>
          <a:p>
            <a:r>
              <a:rPr lang="en-US" sz="3200" dirty="0"/>
              <a:t>Q: _______________________________?</a:t>
            </a:r>
          </a:p>
          <a:p>
            <a:r>
              <a:rPr lang="en-US" sz="3200" dirty="0"/>
              <a:t>A: </a:t>
            </a:r>
            <a:r>
              <a:rPr lang="en-US" sz="3200" dirty="0" smtClean="0"/>
              <a:t>No, she isn’t. She </a:t>
            </a:r>
            <a:r>
              <a:rPr lang="en-US" sz="3200" dirty="0"/>
              <a:t>is </a:t>
            </a:r>
            <a:r>
              <a:rPr lang="en-US" sz="3200" dirty="0" smtClean="0"/>
              <a:t>from UK.</a:t>
            </a:r>
          </a:p>
          <a:p>
            <a:endParaRPr lang="en-US" sz="3200" dirty="0"/>
          </a:p>
          <a:p>
            <a:r>
              <a:rPr lang="en-US" sz="3200" dirty="0"/>
              <a:t>Q: _______________________________?</a:t>
            </a:r>
          </a:p>
          <a:p>
            <a:r>
              <a:rPr lang="en-US" sz="3200" dirty="0"/>
              <a:t>A: Yes, </a:t>
            </a:r>
            <a:r>
              <a:rPr lang="en-US" sz="3200" dirty="0" smtClean="0"/>
              <a:t>I am. I am very tired.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93668" y="1692118"/>
            <a:ext cx="598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Is he a student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166" y="3349752"/>
            <a:ext cx="598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Is she from the US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9166" y="5155032"/>
            <a:ext cx="598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Are you tired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Forming questions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" y="1220062"/>
            <a:ext cx="10948609" cy="5428931"/>
          </a:xfrm>
        </p:spPr>
        <p:txBody>
          <a:bodyPr>
            <a:noAutofit/>
          </a:bodyPr>
          <a:lstStyle/>
          <a:p>
            <a:r>
              <a:rPr lang="en-US" sz="3200" dirty="0" smtClean="0"/>
              <a:t>WH-questions: Be</a:t>
            </a:r>
          </a:p>
          <a:p>
            <a:r>
              <a:rPr lang="en-US" sz="3200" dirty="0" smtClean="0"/>
              <a:t>Q: _______________________________?</a:t>
            </a:r>
          </a:p>
          <a:p>
            <a:r>
              <a:rPr lang="en-US" sz="3200" dirty="0" smtClean="0"/>
              <a:t>A: He is at the library now.</a:t>
            </a:r>
          </a:p>
          <a:p>
            <a:endParaRPr lang="en-US" sz="3200" dirty="0"/>
          </a:p>
          <a:p>
            <a:r>
              <a:rPr lang="en-US" sz="3200" dirty="0"/>
              <a:t>Q: _______________________________?</a:t>
            </a:r>
          </a:p>
          <a:p>
            <a:r>
              <a:rPr lang="en-US" sz="3200" dirty="0"/>
              <a:t>A: </a:t>
            </a:r>
            <a:r>
              <a:rPr lang="en-US" sz="3200" dirty="0" smtClean="0"/>
              <a:t>She is my sister.</a:t>
            </a:r>
          </a:p>
          <a:p>
            <a:endParaRPr lang="en-US" sz="3200" dirty="0"/>
          </a:p>
          <a:p>
            <a:r>
              <a:rPr lang="en-US" sz="3200" dirty="0"/>
              <a:t>Q: _______________________________?</a:t>
            </a:r>
          </a:p>
          <a:p>
            <a:r>
              <a:rPr lang="en-US" sz="3200" dirty="0"/>
              <a:t>A: </a:t>
            </a:r>
            <a:r>
              <a:rPr lang="en-US" sz="3200" dirty="0" smtClean="0"/>
              <a:t>She is late because she took the wrong bus.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89166" y="1758884"/>
            <a:ext cx="598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Where is he now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166" y="3390774"/>
            <a:ext cx="598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Who is she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606" y="5141969"/>
            <a:ext cx="598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Why is she late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Snagit_PPTAF01">
            <a:extLst>
              <a:ext uri="{FF2B5EF4-FFF2-40B4-BE49-F238E27FC236}">
                <a16:creationId xmlns:a16="http://schemas.microsoft.com/office/drawing/2014/main" id="{A0572B5D-B3B0-4D09-A2FD-10F73E05D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31825"/>
            <a:ext cx="914400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4">
            <a:extLst>
              <a:ext uri="{FF2B5EF4-FFF2-40B4-BE49-F238E27FC236}">
                <a16:creationId xmlns:a16="http://schemas.microsoft.com/office/drawing/2014/main" id="{8FE0F766-2ECC-48C6-A1EA-22795CEC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26852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 dirty="0">
                <a:latin typeface="Frutiger LT Std 45 Light"/>
                <a:cs typeface="Helvetica" panose="020B0604020202020204" pitchFamily="34" charset="0"/>
              </a:rPr>
              <a:t>Student</a:t>
            </a:r>
            <a:r>
              <a:rPr lang="en-US" altLang="th-TH" sz="1400" dirty="0"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r>
              <a:rPr lang="en-US" altLang="th-TH" sz="1400" dirty="0">
                <a:latin typeface="Frutiger LT Std 45 Light"/>
                <a:cs typeface="Helvetica" panose="020B0604020202020204" pitchFamily="34" charset="0"/>
              </a:rPr>
              <a:t>s Book 1, unit 1, page 3</a:t>
            </a:r>
          </a:p>
          <a:p>
            <a:r>
              <a:rPr lang="en-US" altLang="th-TH" sz="1200" i="1" dirty="0">
                <a:latin typeface="Frutiger LT Std 45 Light"/>
                <a:cs typeface="Helvetica" panose="020B0604020202020204" pitchFamily="34" charset="0"/>
              </a:rPr>
              <a:t>Please call me Beth.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A9FA-745D-4031-8DD4-DBA0D9FE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4597401"/>
            <a:ext cx="889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I’m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E3A13-BB1E-4125-9480-E4171383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4597401"/>
            <a:ext cx="889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E957E-AC74-4B4D-81DA-21864E21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4827589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My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59DC4-74A0-4B61-9DA3-EF3FBA73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824413"/>
            <a:ext cx="889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426A6-8726-4961-B71A-534752A5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5124451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0E1AB-9BA2-4127-BC56-E965FB7C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5124451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I’m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75586-B14B-4140-9EA0-B1D8CB796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5124451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It’s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94055-1DA7-40AC-B63F-A45BFC32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776" y="5124451"/>
            <a:ext cx="887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77730-A85E-426C-8843-ED2FBA9C9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5360988"/>
            <a:ext cx="889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Our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A1463-FFE0-4113-AC03-3B70833EF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5656264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I’m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937B1-7FED-43FC-8C5E-CEF28BE38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5657851"/>
            <a:ext cx="889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My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85A04-FF38-4D6E-91C0-7650D72E7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668964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I’m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FBA0D-3E38-43A6-9E80-A9B9667F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5892801"/>
            <a:ext cx="889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0A8F2-3B0A-4857-A501-0D15BCC66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638" y="5881688"/>
            <a:ext cx="889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200">
                <a:solidFill>
                  <a:srgbClr val="FF0000"/>
                </a:solidFill>
                <a:latin typeface="Helvetica" panose="020B0604020202020204" pitchFamily="34" charset="0"/>
              </a:rPr>
              <a:t>They’re</a:t>
            </a:r>
          </a:p>
        </p:txBody>
      </p:sp>
    </p:spTree>
    <p:extLst>
      <p:ext uri="{BB962C8B-B14F-4D97-AF65-F5344CB8AC3E}">
        <p14:creationId xmlns:p14="http://schemas.microsoft.com/office/powerpoint/2010/main" val="10959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Snagit_PPTB52A">
            <a:extLst>
              <a:ext uri="{FF2B5EF4-FFF2-40B4-BE49-F238E27FC236}">
                <a16:creationId xmlns:a16="http://schemas.microsoft.com/office/drawing/2014/main" id="{ECB8B35A-F030-4E6A-BE34-9C0BD3E45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2413"/>
            <a:ext cx="9144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Snagit_PPTA939">
            <a:extLst>
              <a:ext uri="{FF2B5EF4-FFF2-40B4-BE49-F238E27FC236}">
                <a16:creationId xmlns:a16="http://schemas.microsoft.com/office/drawing/2014/main" id="{CDE7AC2F-E931-4E5B-9578-F539C73E7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4163"/>
            <a:ext cx="9144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DD3CD-2D20-4259-A258-FDADED60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4175125"/>
            <a:ext cx="26400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300">
                <a:solidFill>
                  <a:srgbClr val="FF0000"/>
                </a:solidFill>
                <a:latin typeface="Helvetica" panose="020B0604020202020204" pitchFamily="34" charset="0"/>
              </a:rPr>
              <a:t>Where is / Where’s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9771E-3CD8-4513-A615-A5EFA51F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4733926"/>
            <a:ext cx="2640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What is / What’s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7AD3A-08CB-4187-BF56-3C41A8A3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6" y="3602039"/>
            <a:ext cx="263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Who 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F1138-3500-456D-8A96-D9C462D9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6" y="4175126"/>
            <a:ext cx="263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Where 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C1D97-246F-471E-AE6B-F38B0ACF5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6" y="4741864"/>
            <a:ext cx="1223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What 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E87BB-D3D4-4CC4-B332-A9FF1F06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1" y="474186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like</a:t>
            </a:r>
          </a:p>
        </p:txBody>
      </p:sp>
      <p:pic>
        <p:nvPicPr>
          <p:cNvPr id="11" name="Snagit_PPT7FF9">
            <a:extLst>
              <a:ext uri="{FF2B5EF4-FFF2-40B4-BE49-F238E27FC236}">
                <a16:creationId xmlns:a16="http://schemas.microsoft.com/office/drawing/2014/main" id="{CC914B5E-D98C-400C-ABA8-63E90956C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399089"/>
            <a:ext cx="8915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Rectangle 4">
            <a:extLst>
              <a:ext uri="{FF2B5EF4-FFF2-40B4-BE49-F238E27FC236}">
                <a16:creationId xmlns:a16="http://schemas.microsoft.com/office/drawing/2014/main" id="{50FE6F5D-BDE4-440E-90B1-26A9D9F0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26852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latin typeface="Frutiger LT Std 45 Light"/>
                <a:cs typeface="Helvetica" panose="020B0604020202020204" pitchFamily="34" charset="0"/>
              </a:rPr>
              <a:t>Student</a:t>
            </a:r>
            <a:r>
              <a:rPr lang="en-US" altLang="th-TH" sz="1400"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r>
              <a:rPr lang="en-US" altLang="th-TH" sz="1400">
                <a:latin typeface="Frutiger LT Std 45 Light"/>
                <a:cs typeface="Helvetica" panose="020B0604020202020204" pitchFamily="34" charset="0"/>
              </a:rPr>
              <a:t>s Book 1, unit 1, page 4</a:t>
            </a:r>
          </a:p>
          <a:p>
            <a:r>
              <a:rPr lang="en-US" altLang="th-TH" sz="1200" i="1">
                <a:latin typeface="Frutiger LT Std 45 Light"/>
                <a:cs typeface="Helvetica" panose="020B0604020202020204" pitchFamily="34" charset="0"/>
              </a:rPr>
              <a:t>Please call me Beth.</a:t>
            </a:r>
          </a:p>
        </p:txBody>
      </p:sp>
    </p:spTree>
    <p:extLst>
      <p:ext uri="{BB962C8B-B14F-4D97-AF65-F5344CB8AC3E}">
        <p14:creationId xmlns:p14="http://schemas.microsoft.com/office/powerpoint/2010/main" val="800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Snagit_PPTFB82">
            <a:extLst>
              <a:ext uri="{FF2B5EF4-FFF2-40B4-BE49-F238E27FC236}">
                <a16:creationId xmlns:a16="http://schemas.microsoft.com/office/drawing/2014/main" id="{28637A63-DE97-470B-8F0B-E48576BF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9976"/>
            <a:ext cx="91440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4">
            <a:extLst>
              <a:ext uri="{FF2B5EF4-FFF2-40B4-BE49-F238E27FC236}">
                <a16:creationId xmlns:a16="http://schemas.microsoft.com/office/drawing/2014/main" id="{EF84739E-BEE1-4591-8D3F-CF78379D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26852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latin typeface="Frutiger LT Std 45 Light"/>
                <a:cs typeface="Helvetica" panose="020B0604020202020204" pitchFamily="34" charset="0"/>
              </a:rPr>
              <a:t>Student</a:t>
            </a:r>
            <a:r>
              <a:rPr lang="en-US" altLang="th-TH" sz="1400"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r>
              <a:rPr lang="en-US" altLang="th-TH" sz="1400">
                <a:latin typeface="Frutiger LT Std 45 Light"/>
                <a:cs typeface="Helvetica" panose="020B0604020202020204" pitchFamily="34" charset="0"/>
              </a:rPr>
              <a:t>s Book 1, unit 1, page 5</a:t>
            </a:r>
          </a:p>
          <a:p>
            <a:r>
              <a:rPr lang="en-US" altLang="th-TH" sz="1200" i="1">
                <a:latin typeface="Frutiger LT Std 45 Light"/>
                <a:cs typeface="Helvetica" panose="020B0604020202020204" pitchFamily="34" charset="0"/>
              </a:rPr>
              <a:t>Please call me Beth.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E56F1-EAE1-4A17-B789-2042270A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6" y="4519614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57B19-AAF7-461C-A181-99C03FC3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19614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She’s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8F556-7045-43BE-AA87-809E3960C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6" y="4819651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B0120-9FC4-4DE7-976E-A90A21027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4" y="5045076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it isn’t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639B7-9592-4578-8D86-56E2375A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6" y="5045076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It’s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FE0AB-C474-4953-AAEB-D7C6C91D6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4303714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158E4-4D5A-4283-BFFD-3925DDF58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6" y="4519614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C294F-2918-4673-BAE8-D88EA870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226" y="4519614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We’re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E99DE-79E2-4875-AAC0-7AB4DAF6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4819651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CF20C-AADD-4B29-86CA-EEB15D79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1" y="5045076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aren’t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75E0-3AB1-46D6-AA11-0B06A9A2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1" y="5045076"/>
            <a:ext cx="923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solidFill>
                  <a:srgbClr val="FF0000"/>
                </a:solidFill>
                <a:latin typeface="Helvetica" panose="020B0604020202020204" pitchFamily="34" charset="0"/>
              </a:rPr>
              <a:t>They’re</a:t>
            </a:r>
          </a:p>
        </p:txBody>
      </p:sp>
      <p:sp>
        <p:nvSpPr>
          <p:cNvPr id="22" name="Rounded 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027B21-9A05-41AA-8D95-B0CDCB571863}"/>
              </a:ext>
            </a:extLst>
          </p:cNvPr>
          <p:cNvSpPr/>
          <p:nvPr/>
        </p:nvSpPr>
        <p:spPr>
          <a:xfrm>
            <a:off x="8976321" y="5715001"/>
            <a:ext cx="1356655" cy="7006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Click to jump to Parts B and C.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>
            <a:extLst>
              <a:ext uri="{FF2B5EF4-FFF2-40B4-BE49-F238E27FC236}">
                <a16:creationId xmlns:a16="http://schemas.microsoft.com/office/drawing/2014/main" id="{AFBD05BD-675C-4699-98C3-96358AF7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"/>
            <a:ext cx="26852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h-TH" sz="1400">
                <a:latin typeface="Frutiger LT Std 45 Light"/>
                <a:cs typeface="Helvetica" panose="020B0604020202020204" pitchFamily="34" charset="0"/>
              </a:rPr>
              <a:t>Student</a:t>
            </a:r>
            <a:r>
              <a:rPr lang="en-US" altLang="th-TH" sz="1400"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r>
              <a:rPr lang="en-US" altLang="th-TH" sz="1400">
                <a:latin typeface="Frutiger LT Std 45 Light"/>
                <a:cs typeface="Helvetica" panose="020B0604020202020204" pitchFamily="34" charset="0"/>
              </a:rPr>
              <a:t>s Book 1, unit 1, page 5</a:t>
            </a:r>
          </a:p>
          <a:p>
            <a:r>
              <a:rPr lang="en-US" altLang="th-TH" sz="1200" i="1">
                <a:latin typeface="Frutiger LT Std 45 Light"/>
                <a:cs typeface="Helvetica" panose="020B0604020202020204" pitchFamily="34" charset="0"/>
              </a:rPr>
              <a:t>Please call me Beth.</a:t>
            </a:r>
          </a:p>
        </p:txBody>
      </p:sp>
      <p:pic>
        <p:nvPicPr>
          <p:cNvPr id="44034" name="Snagit_PPT63C0">
            <a:extLst>
              <a:ext uri="{FF2B5EF4-FFF2-40B4-BE49-F238E27FC236}">
                <a16:creationId xmlns:a16="http://schemas.microsoft.com/office/drawing/2014/main" id="{BFB25F3F-13C4-4634-BA5C-E52B4A88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98550"/>
            <a:ext cx="91440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Snagit_PPT4098">
            <a:extLst>
              <a:ext uri="{FF2B5EF4-FFF2-40B4-BE49-F238E27FC236}">
                <a16:creationId xmlns:a16="http://schemas.microsoft.com/office/drawing/2014/main" id="{2C1D7345-469E-4BD2-80A5-AD38DEFA1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08350"/>
            <a:ext cx="6248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FA551F-9B51-4A7F-9382-8CE2DC8BD37D}"/>
              </a:ext>
            </a:extLst>
          </p:cNvPr>
          <p:cNvSpPr/>
          <p:nvPr/>
        </p:nvSpPr>
        <p:spPr>
          <a:xfrm>
            <a:off x="9144001" y="246222"/>
            <a:ext cx="1292101" cy="70061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Click to jump to Grammar Focus.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1966" y="1214846"/>
            <a:ext cx="106854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Speaking practice: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In pairs, talk to your partner including the following topics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  <a:r>
              <a:rPr lang="en-US" sz="2800" b="1" dirty="0" smtClean="0"/>
              <a:t>- Greeting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  <a:r>
              <a:rPr lang="en-US" sz="2800" b="1" dirty="0" smtClean="0"/>
              <a:t>- Introducing yourself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- </a:t>
            </a:r>
            <a:r>
              <a:rPr lang="en-US" sz="2800" b="1" dirty="0" err="1" smtClean="0"/>
              <a:t>Exchangoing</a:t>
            </a:r>
            <a:r>
              <a:rPr lang="en-US" sz="2800" b="1" dirty="0" smtClean="0"/>
              <a:t> the information including 3 yes-no questions and 4 </a:t>
            </a:r>
            <a:r>
              <a:rPr lang="en-US" sz="2800" b="1" dirty="0" err="1" smtClean="0"/>
              <a:t>wh</a:t>
            </a:r>
            <a:r>
              <a:rPr lang="en-US" sz="2800" b="1" dirty="0" smtClean="0"/>
              <a:t>-questions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- Ending the conversation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12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Greeting expressions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3162"/>
              </p:ext>
            </p:extLst>
          </p:nvPr>
        </p:nvGraphicFramePr>
        <p:xfrm>
          <a:off x="685800" y="2193925"/>
          <a:ext cx="10820397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99">
                  <a:extLst>
                    <a:ext uri="{9D8B030D-6E8A-4147-A177-3AD203B41FA5}">
                      <a16:colId xmlns:a16="http://schemas.microsoft.com/office/drawing/2014/main" val="545813937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3982850244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263210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Formal </a:t>
                      </a:r>
                      <a:endParaRPr lang="en-GB" sz="28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Neutral</a:t>
                      </a:r>
                      <a:endParaRPr lang="en-GB" sz="28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Informal</a:t>
                      </a:r>
                      <a:endParaRPr lang="en-GB" sz="2800" dirty="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22388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morning</a:t>
                      </a:r>
                      <a:endParaRPr lang="en-GB" sz="28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3337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afternoon</a:t>
                      </a:r>
                      <a:endParaRPr lang="en-GB" sz="28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30289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evening</a:t>
                      </a:r>
                      <a:endParaRPr lang="en-GB" sz="2800" dirty="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40883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5958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35513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115099" marR="115099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115099" marR="115099"/>
                </a:tc>
                <a:extLst>
                  <a:ext uri="{0D108BD9-81ED-4DB2-BD59-A6C34878D82A}">
                    <a16:rowId xmlns:a16="http://schemas.microsoft.com/office/drawing/2014/main" val="148438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Greeting expressions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86731"/>
              </p:ext>
            </p:extLst>
          </p:nvPr>
        </p:nvGraphicFramePr>
        <p:xfrm>
          <a:off x="677334" y="1729514"/>
          <a:ext cx="908009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697">
                  <a:extLst>
                    <a:ext uri="{9D8B030D-6E8A-4147-A177-3AD203B41FA5}">
                      <a16:colId xmlns:a16="http://schemas.microsoft.com/office/drawing/2014/main" val="545813937"/>
                    </a:ext>
                  </a:extLst>
                </a:gridCol>
                <a:gridCol w="3026697">
                  <a:extLst>
                    <a:ext uri="{9D8B030D-6E8A-4147-A177-3AD203B41FA5}">
                      <a16:colId xmlns:a16="http://schemas.microsoft.com/office/drawing/2014/main" val="3982850244"/>
                    </a:ext>
                  </a:extLst>
                </a:gridCol>
                <a:gridCol w="3026697">
                  <a:extLst>
                    <a:ext uri="{9D8B030D-6E8A-4147-A177-3AD203B41FA5}">
                      <a16:colId xmlns:a16="http://schemas.microsoft.com/office/drawing/2014/main" val="263210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Formal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Neutral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Informal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morning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Morning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afternoon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Afternoon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evening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Hello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8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Greeting expressions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667786"/>
              </p:ext>
            </p:extLst>
          </p:nvPr>
        </p:nvGraphicFramePr>
        <p:xfrm>
          <a:off x="677334" y="1729514"/>
          <a:ext cx="908009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697">
                  <a:extLst>
                    <a:ext uri="{9D8B030D-6E8A-4147-A177-3AD203B41FA5}">
                      <a16:colId xmlns:a16="http://schemas.microsoft.com/office/drawing/2014/main" val="545813937"/>
                    </a:ext>
                  </a:extLst>
                </a:gridCol>
                <a:gridCol w="3026697">
                  <a:extLst>
                    <a:ext uri="{9D8B030D-6E8A-4147-A177-3AD203B41FA5}">
                      <a16:colId xmlns:a16="http://schemas.microsoft.com/office/drawing/2014/main" val="3982850244"/>
                    </a:ext>
                  </a:extLst>
                </a:gridCol>
                <a:gridCol w="3026697">
                  <a:extLst>
                    <a:ext uri="{9D8B030D-6E8A-4147-A177-3AD203B41FA5}">
                      <a16:colId xmlns:a16="http://schemas.microsoft.com/office/drawing/2014/main" val="263210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Formal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Neutral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Informal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morning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Morning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afternoon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Afternoon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Hey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Good evening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Evening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4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2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Hello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8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Introducing yourself</a:t>
            </a:r>
            <a:endParaRPr lang="en-GB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334672"/>
              </p:ext>
            </p:extLst>
          </p:nvPr>
        </p:nvGraphicFramePr>
        <p:xfrm>
          <a:off x="2049463" y="2374674"/>
          <a:ext cx="859631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Formal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Neutral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Informal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Introducing yourself</a:t>
            </a:r>
            <a:endParaRPr lang="en-GB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856436"/>
              </p:ext>
            </p:extLst>
          </p:nvPr>
        </p:nvGraphicFramePr>
        <p:xfrm>
          <a:off x="1291818" y="2730137"/>
          <a:ext cx="97724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474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3257474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3257474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51090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Formal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Neutral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Informal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My name is …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 am ….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…….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2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Introducing others</a:t>
            </a:r>
            <a:endParaRPr lang="en-GB" sz="4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405902"/>
              </p:ext>
            </p:extLst>
          </p:nvPr>
        </p:nvGraphicFramePr>
        <p:xfrm>
          <a:off x="1971086" y="2330405"/>
          <a:ext cx="90931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051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3031051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3031051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Formal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Neutral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Informal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Introducing others</a:t>
            </a:r>
            <a:endParaRPr lang="en-GB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09898"/>
              </p:ext>
            </p:extLst>
          </p:nvPr>
        </p:nvGraphicFramePr>
        <p:xfrm>
          <a:off x="677863" y="2160588"/>
          <a:ext cx="106737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343">
                  <a:extLst>
                    <a:ext uri="{9D8B030D-6E8A-4147-A177-3AD203B41FA5}">
                      <a16:colId xmlns:a16="http://schemas.microsoft.com/office/drawing/2014/main" val="871368899"/>
                    </a:ext>
                  </a:extLst>
                </a:gridCol>
                <a:gridCol w="3344091">
                  <a:extLst>
                    <a:ext uri="{9D8B030D-6E8A-4147-A177-3AD203B41FA5}">
                      <a16:colId xmlns:a16="http://schemas.microsoft.com/office/drawing/2014/main" val="1503143357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217374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Formal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Neutral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Informal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8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Let me introduce</a:t>
                      </a:r>
                      <a:r>
                        <a:rPr lang="en-US" sz="3600" baseline="0" dirty="0" smtClean="0"/>
                        <a:t> ….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This is …..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…..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6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467</TotalTime>
  <Words>1062</Words>
  <Application>Microsoft Office PowerPoint</Application>
  <PresentationFormat>Widescreen</PresentationFormat>
  <Paragraphs>281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Cordia New</vt:lpstr>
      <vt:lpstr>Frutiger LT Std 45 Light</vt:lpstr>
      <vt:lpstr>Helvetica</vt:lpstr>
      <vt:lpstr>Vapor Trail</vt:lpstr>
      <vt:lpstr>Lesson 1: Greeting and Introducing </vt:lpstr>
      <vt:lpstr>Greeting expressions</vt:lpstr>
      <vt:lpstr>Greeting expressions</vt:lpstr>
      <vt:lpstr>Greeting expressions</vt:lpstr>
      <vt:lpstr>Greeting expressions</vt:lpstr>
      <vt:lpstr>Introducing yourself</vt:lpstr>
      <vt:lpstr>Introducing yourself</vt:lpstr>
      <vt:lpstr>Introducing others</vt:lpstr>
      <vt:lpstr>Introducing others</vt:lpstr>
      <vt:lpstr>What’s next?</vt:lpstr>
      <vt:lpstr>What’s next?</vt:lpstr>
      <vt:lpstr>What’s next?</vt:lpstr>
      <vt:lpstr>Small talk</vt:lpstr>
      <vt:lpstr>Small talk</vt:lpstr>
      <vt:lpstr>Listening practice, p. 2 </vt:lpstr>
      <vt:lpstr>Listening practice, p. 2 </vt:lpstr>
      <vt:lpstr>Listening practice, p. 3 </vt:lpstr>
      <vt:lpstr>Listening practice, p. 3 </vt:lpstr>
      <vt:lpstr>Listening practice, p. 5 </vt:lpstr>
      <vt:lpstr>Listening practice, p. 5 </vt:lpstr>
      <vt:lpstr>Forming questions</vt:lpstr>
      <vt:lpstr>Forming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Greeting and Introducing</dc:title>
  <dc:creator>Woralak Bancha</dc:creator>
  <cp:lastModifiedBy>Woralak Bancha</cp:lastModifiedBy>
  <cp:revision>22</cp:revision>
  <dcterms:created xsi:type="dcterms:W3CDTF">2018-08-14T00:39:05Z</dcterms:created>
  <dcterms:modified xsi:type="dcterms:W3CDTF">2020-06-01T09:18:46Z</dcterms:modified>
</cp:coreProperties>
</file>