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396" r:id="rId1"/>
  </p:sldMasterIdLst>
  <p:notesMasterIdLst>
    <p:notesMasterId r:id="rId79"/>
  </p:notesMasterIdLst>
  <p:handoutMasterIdLst>
    <p:handoutMasterId r:id="rId80"/>
  </p:handoutMasterIdLst>
  <p:sldIdLst>
    <p:sldId id="289" r:id="rId2"/>
    <p:sldId id="558" r:id="rId3"/>
    <p:sldId id="559" r:id="rId4"/>
    <p:sldId id="560" r:id="rId5"/>
    <p:sldId id="561" r:id="rId6"/>
    <p:sldId id="562" r:id="rId7"/>
    <p:sldId id="563" r:id="rId8"/>
    <p:sldId id="564" r:id="rId9"/>
    <p:sldId id="628" r:id="rId10"/>
    <p:sldId id="565" r:id="rId11"/>
    <p:sldId id="566" r:id="rId12"/>
    <p:sldId id="567" r:id="rId13"/>
    <p:sldId id="568" r:id="rId14"/>
    <p:sldId id="569" r:id="rId15"/>
    <p:sldId id="570" r:id="rId16"/>
    <p:sldId id="573" r:id="rId17"/>
    <p:sldId id="574" r:id="rId18"/>
    <p:sldId id="657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37" r:id="rId28"/>
    <p:sldId id="640" r:id="rId29"/>
    <p:sldId id="639" r:id="rId30"/>
    <p:sldId id="642" r:id="rId31"/>
    <p:sldId id="643" r:id="rId32"/>
    <p:sldId id="644" r:id="rId33"/>
    <p:sldId id="645" r:id="rId34"/>
    <p:sldId id="646" r:id="rId35"/>
    <p:sldId id="641" r:id="rId36"/>
    <p:sldId id="576" r:id="rId37"/>
    <p:sldId id="577" r:id="rId38"/>
    <p:sldId id="578" r:id="rId39"/>
    <p:sldId id="647" r:id="rId40"/>
    <p:sldId id="648" r:id="rId41"/>
    <p:sldId id="649" r:id="rId42"/>
    <p:sldId id="650" r:id="rId43"/>
    <p:sldId id="651" r:id="rId44"/>
    <p:sldId id="579" r:id="rId45"/>
    <p:sldId id="580" r:id="rId46"/>
    <p:sldId id="581" r:id="rId47"/>
    <p:sldId id="582" r:id="rId48"/>
    <p:sldId id="583" r:id="rId49"/>
    <p:sldId id="598" r:id="rId50"/>
    <p:sldId id="654" r:id="rId51"/>
    <p:sldId id="599" r:id="rId52"/>
    <p:sldId id="655" r:id="rId53"/>
    <p:sldId id="656" r:id="rId54"/>
    <p:sldId id="605" r:id="rId55"/>
    <p:sldId id="606" r:id="rId56"/>
    <p:sldId id="613" r:id="rId57"/>
    <p:sldId id="608" r:id="rId58"/>
    <p:sldId id="609" r:id="rId59"/>
    <p:sldId id="610" r:id="rId60"/>
    <p:sldId id="607" r:id="rId61"/>
    <p:sldId id="611" r:id="rId62"/>
    <p:sldId id="612" r:id="rId63"/>
    <p:sldId id="660" r:id="rId64"/>
    <p:sldId id="662" r:id="rId65"/>
    <p:sldId id="614" r:id="rId66"/>
    <p:sldId id="661" r:id="rId67"/>
    <p:sldId id="617" r:id="rId68"/>
    <p:sldId id="618" r:id="rId69"/>
    <p:sldId id="619" r:id="rId70"/>
    <p:sldId id="620" r:id="rId71"/>
    <p:sldId id="621" r:id="rId72"/>
    <p:sldId id="664" r:id="rId73"/>
    <p:sldId id="652" r:id="rId74"/>
    <p:sldId id="665" r:id="rId75"/>
    <p:sldId id="663" r:id="rId76"/>
    <p:sldId id="653" r:id="rId77"/>
    <p:sldId id="659" r:id="rId78"/>
  </p:sldIdLst>
  <p:sldSz cx="9144000" cy="6858000" type="screen4x3"/>
  <p:notesSz cx="6858000" cy="9144000"/>
  <p:embeddedFontLst>
    <p:embeddedFont>
      <p:font typeface="Corbel" pitchFamily="34" charset="0"/>
      <p:regular r:id="rId81"/>
      <p:bold r:id="rId82"/>
      <p:italic r:id="rId83"/>
      <p:boldItalic r:id="rId84"/>
    </p:embeddedFont>
    <p:embeddedFont>
      <p:font typeface="Wingdings 2" pitchFamily="18" charset="2"/>
      <p:regular r:id="rId85"/>
    </p:embeddedFont>
    <p:embeddedFont>
      <p:font typeface="ＭＳ Ｐゴシック" charset="-128"/>
      <p:regular r:id="rId86"/>
    </p:embeddedFont>
    <p:embeddedFont>
      <p:font typeface="宋体" charset="-122"/>
      <p:regular r:id="rId87"/>
    </p:embeddedFont>
    <p:embeddedFont>
      <p:font typeface="Calibri" pitchFamily="34" charset="0"/>
      <p:regular r:id="rId88"/>
      <p:bold r:id="rId89"/>
      <p:italic r:id="rId90"/>
      <p:boldItalic r:id="rId91"/>
    </p:embeddedFont>
    <p:embeddedFont>
      <p:font typeface="Wingdings 3" pitchFamily="18" charset="2"/>
      <p:regular r:id="rId9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19" autoAdjust="0"/>
  </p:normalViewPr>
  <p:slideViewPr>
    <p:cSldViewPr snapToObjects="1">
      <p:cViewPr>
        <p:scale>
          <a:sx n="80" d="100"/>
          <a:sy n="80" d="100"/>
        </p:scale>
        <p:origin x="-12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2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87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90" Type="http://schemas.openxmlformats.org/officeDocument/2006/relationships/font" Target="fonts/font10.fntdata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font" Target="fonts/font5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ooperb:docs:papers:svnpapers:ycsb:graphs:yscb-results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ooperb:docs:papers:svnpapers:ycsb:graphs:yscb-results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cooperb:docs:papers:svnpapers:ycsb:graphs:yscb-results.xls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Workload A - Read latency</a:t>
            </a:r>
          </a:p>
        </c:rich>
      </c:tx>
      <c:layout>
        <c:manualLayout>
          <c:xMode val="edge"/>
          <c:yMode val="edge"/>
          <c:x val="0.37564308963952431"/>
          <c:y val="3.28358208955224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9485378579035499E-2"/>
          <c:y val="0.1671639963663171"/>
          <c:w val="0.84905624821762748"/>
          <c:h val="0.58208891591842449"/>
        </c:manualLayout>
      </c:layout>
      <c:scatterChart>
        <c:scatterStyle val="lineMarker"/>
        <c:ser>
          <c:idx val="0"/>
          <c:order val="0"/>
          <c:tx>
            <c:strRef>
              <c:f>A!$B$2</c:f>
              <c:strCache>
                <c:ptCount val="1"/>
                <c:pt idx="0">
                  <c:v>Cassandra</c:v>
                </c:pt>
              </c:strCache>
            </c:strRef>
          </c:tx>
          <c:spPr>
            <a:ln w="38100">
              <a:solidFill>
                <a:srgbClr val="000080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A!$A$3:$A$34</c:f>
              <c:numCache>
                <c:formatCode>General</c:formatCode>
                <c:ptCount val="32"/>
                <c:pt idx="0">
                  <c:v>598.89935607228551</c:v>
                </c:pt>
                <c:pt idx="1">
                  <c:v>1197.8744383577023</c:v>
                </c:pt>
                <c:pt idx="2">
                  <c:v>2395.7767779353312</c:v>
                </c:pt>
                <c:pt idx="3">
                  <c:v>3593.7727903704622</c:v>
                </c:pt>
                <c:pt idx="4">
                  <c:v>4791.6970538272799</c:v>
                </c:pt>
                <c:pt idx="5">
                  <c:v>5989.3788348661701</c:v>
                </c:pt>
                <c:pt idx="6">
                  <c:v>7186.4256404569314</c:v>
                </c:pt>
                <c:pt idx="7">
                  <c:v>8385.3582328190205</c:v>
                </c:pt>
                <c:pt idx="8">
                  <c:v>9582.8889999999283</c:v>
                </c:pt>
                <c:pt idx="9">
                  <c:v>10781.1389962781</c:v>
                </c:pt>
                <c:pt idx="10">
                  <c:v>11978.1996765886</c:v>
                </c:pt>
                <c:pt idx="11">
                  <c:v>600</c:v>
                </c:pt>
                <c:pt idx="12">
                  <c:v>1200</c:v>
                </c:pt>
                <c:pt idx="13">
                  <c:v>2400</c:v>
                </c:pt>
                <c:pt idx="14">
                  <c:v>4800</c:v>
                </c:pt>
                <c:pt idx="15">
                  <c:v>7200</c:v>
                </c:pt>
                <c:pt idx="16">
                  <c:v>599.93900620103602</c:v>
                </c:pt>
                <c:pt idx="17">
                  <c:v>1199.9386698013211</c:v>
                </c:pt>
                <c:pt idx="18">
                  <c:v>2313.0659850261013</c:v>
                </c:pt>
                <c:pt idx="19">
                  <c:v>3575.6517977306712</c:v>
                </c:pt>
                <c:pt idx="20">
                  <c:v>4722.8134849443895</c:v>
                </c:pt>
                <c:pt idx="21">
                  <c:v>5999.5600322643004</c:v>
                </c:pt>
                <c:pt idx="22">
                  <c:v>7134.2853053540075</c:v>
                </c:pt>
                <c:pt idx="23">
                  <c:v>7448.0520536082404</c:v>
                </c:pt>
                <c:pt idx="24">
                  <c:v>599.66318917541287</c:v>
                </c:pt>
                <c:pt idx="25">
                  <c:v>1199.6001332888998</c:v>
                </c:pt>
                <c:pt idx="26">
                  <c:v>2399.3321858749382</c:v>
                </c:pt>
                <c:pt idx="27">
                  <c:v>3599.1002249437597</c:v>
                </c:pt>
                <c:pt idx="28">
                  <c:v>4798.7683161321866</c:v>
                </c:pt>
                <c:pt idx="29">
                  <c:v>5997.5909676280007</c:v>
                </c:pt>
                <c:pt idx="30">
                  <c:v>7046.1014018805954</c:v>
                </c:pt>
                <c:pt idx="31">
                  <c:v>7283.5948587069297</c:v>
                </c:pt>
              </c:numCache>
            </c:numRef>
          </c:xVal>
          <c:yVal>
            <c:numRef>
              <c:f>A!$B$3:$B$34</c:f>
              <c:numCache>
                <c:formatCode>General</c:formatCode>
                <c:ptCount val="32"/>
                <c:pt idx="0">
                  <c:v>6.3455393944785401</c:v>
                </c:pt>
                <c:pt idx="1">
                  <c:v>5.7617919350879703</c:v>
                </c:pt>
                <c:pt idx="2">
                  <c:v>5.4313483535592919</c:v>
                </c:pt>
                <c:pt idx="3">
                  <c:v>5.5810111161399796</c:v>
                </c:pt>
                <c:pt idx="4">
                  <c:v>5.8516850369276296</c:v>
                </c:pt>
                <c:pt idx="5">
                  <c:v>6.8725439548617624</c:v>
                </c:pt>
                <c:pt idx="6">
                  <c:v>8.3997765569020952</c:v>
                </c:pt>
                <c:pt idx="7">
                  <c:v>8.7523078475879768</c:v>
                </c:pt>
                <c:pt idx="8">
                  <c:v>11.7750176047817</c:v>
                </c:pt>
                <c:pt idx="9">
                  <c:v>13.639155167983569</c:v>
                </c:pt>
                <c:pt idx="10">
                  <c:v>26.602904668075631</c:v>
                </c:pt>
              </c:numCache>
            </c:numRef>
          </c:yVal>
        </c:ser>
        <c:ser>
          <c:idx val="1"/>
          <c:order val="1"/>
          <c:tx>
            <c:strRef>
              <c:f>A!$C$2</c:f>
              <c:strCache>
                <c:ptCount val="1"/>
                <c:pt idx="0">
                  <c:v>Hbase</c:v>
                </c:pt>
              </c:strCache>
            </c:strRef>
          </c:tx>
          <c:spPr>
            <a:ln w="38100">
              <a:solidFill>
                <a:srgbClr val="DD0806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0806"/>
              </a:solidFill>
              <a:ln>
                <a:solidFill>
                  <a:srgbClr val="DD0806"/>
                </a:solidFill>
                <a:prstDash val="solid"/>
              </a:ln>
            </c:spPr>
          </c:marker>
          <c:xVal>
            <c:numRef>
              <c:f>A!$A$3:$A$34</c:f>
              <c:numCache>
                <c:formatCode>General</c:formatCode>
                <c:ptCount val="32"/>
                <c:pt idx="0">
                  <c:v>598.89935607228551</c:v>
                </c:pt>
                <c:pt idx="1">
                  <c:v>1197.8744383577023</c:v>
                </c:pt>
                <c:pt idx="2">
                  <c:v>2395.7767779353312</c:v>
                </c:pt>
                <c:pt idx="3">
                  <c:v>3593.7727903704622</c:v>
                </c:pt>
                <c:pt idx="4">
                  <c:v>4791.6970538272799</c:v>
                </c:pt>
                <c:pt idx="5">
                  <c:v>5989.3788348661701</c:v>
                </c:pt>
                <c:pt idx="6">
                  <c:v>7186.4256404569314</c:v>
                </c:pt>
                <c:pt idx="7">
                  <c:v>8385.3582328190205</c:v>
                </c:pt>
                <c:pt idx="8">
                  <c:v>9582.8889999999283</c:v>
                </c:pt>
                <c:pt idx="9">
                  <c:v>10781.1389962781</c:v>
                </c:pt>
                <c:pt idx="10">
                  <c:v>11978.1996765886</c:v>
                </c:pt>
                <c:pt idx="11">
                  <c:v>600</c:v>
                </c:pt>
                <c:pt idx="12">
                  <c:v>1200</c:v>
                </c:pt>
                <c:pt idx="13">
                  <c:v>2400</c:v>
                </c:pt>
                <c:pt idx="14">
                  <c:v>4800</c:v>
                </c:pt>
                <c:pt idx="15">
                  <c:v>7200</c:v>
                </c:pt>
                <c:pt idx="16">
                  <c:v>599.93900620103602</c:v>
                </c:pt>
                <c:pt idx="17">
                  <c:v>1199.9386698013211</c:v>
                </c:pt>
                <c:pt idx="18">
                  <c:v>2313.0659850261013</c:v>
                </c:pt>
                <c:pt idx="19">
                  <c:v>3575.6517977306712</c:v>
                </c:pt>
                <c:pt idx="20">
                  <c:v>4722.8134849443895</c:v>
                </c:pt>
                <c:pt idx="21">
                  <c:v>5999.5600322643004</c:v>
                </c:pt>
                <c:pt idx="22">
                  <c:v>7134.2853053540075</c:v>
                </c:pt>
                <c:pt idx="23">
                  <c:v>7448.0520536082404</c:v>
                </c:pt>
                <c:pt idx="24">
                  <c:v>599.66318917541287</c:v>
                </c:pt>
                <c:pt idx="25">
                  <c:v>1199.6001332888998</c:v>
                </c:pt>
                <c:pt idx="26">
                  <c:v>2399.3321858749382</c:v>
                </c:pt>
                <c:pt idx="27">
                  <c:v>3599.1002249437597</c:v>
                </c:pt>
                <c:pt idx="28">
                  <c:v>4798.7683161321866</c:v>
                </c:pt>
                <c:pt idx="29">
                  <c:v>5997.5909676280007</c:v>
                </c:pt>
                <c:pt idx="30">
                  <c:v>7046.1014018805954</c:v>
                </c:pt>
                <c:pt idx="31">
                  <c:v>7283.5948587069297</c:v>
                </c:pt>
              </c:numCache>
            </c:numRef>
          </c:xVal>
          <c:yVal>
            <c:numRef>
              <c:f>A!$C$3:$C$34</c:f>
              <c:numCache>
                <c:formatCode>General</c:formatCode>
                <c:ptCount val="32"/>
                <c:pt idx="11">
                  <c:v>9.2000000000000011</c:v>
                </c:pt>
                <c:pt idx="12">
                  <c:v>13.3</c:v>
                </c:pt>
                <c:pt idx="13">
                  <c:v>14.9</c:v>
                </c:pt>
                <c:pt idx="14">
                  <c:v>12.4</c:v>
                </c:pt>
                <c:pt idx="15">
                  <c:v>13.5</c:v>
                </c:pt>
              </c:numCache>
            </c:numRef>
          </c:yVal>
        </c:ser>
        <c:ser>
          <c:idx val="2"/>
          <c:order val="2"/>
          <c:tx>
            <c:v>PNUTS</c:v>
          </c:tx>
          <c:spPr>
            <a:ln w="38100">
              <a:solidFill>
                <a:srgbClr val="006411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006411"/>
              </a:solidFill>
              <a:ln>
                <a:solidFill>
                  <a:srgbClr val="006411"/>
                </a:solidFill>
                <a:prstDash val="solid"/>
              </a:ln>
            </c:spPr>
          </c:marker>
          <c:xVal>
            <c:numRef>
              <c:f>A!$A$3:$A$34</c:f>
              <c:numCache>
                <c:formatCode>General</c:formatCode>
                <c:ptCount val="32"/>
                <c:pt idx="0">
                  <c:v>598.89935607228551</c:v>
                </c:pt>
                <c:pt idx="1">
                  <c:v>1197.8744383577023</c:v>
                </c:pt>
                <c:pt idx="2">
                  <c:v>2395.7767779353312</c:v>
                </c:pt>
                <c:pt idx="3">
                  <c:v>3593.7727903704622</c:v>
                </c:pt>
                <c:pt idx="4">
                  <c:v>4791.6970538272799</c:v>
                </c:pt>
                <c:pt idx="5">
                  <c:v>5989.3788348661701</c:v>
                </c:pt>
                <c:pt idx="6">
                  <c:v>7186.4256404569314</c:v>
                </c:pt>
                <c:pt idx="7">
                  <c:v>8385.3582328190205</c:v>
                </c:pt>
                <c:pt idx="8">
                  <c:v>9582.8889999999283</c:v>
                </c:pt>
                <c:pt idx="9">
                  <c:v>10781.1389962781</c:v>
                </c:pt>
                <c:pt idx="10">
                  <c:v>11978.1996765886</c:v>
                </c:pt>
                <c:pt idx="11">
                  <c:v>600</c:v>
                </c:pt>
                <c:pt idx="12">
                  <c:v>1200</c:v>
                </c:pt>
                <c:pt idx="13">
                  <c:v>2400</c:v>
                </c:pt>
                <c:pt idx="14">
                  <c:v>4800</c:v>
                </c:pt>
                <c:pt idx="15">
                  <c:v>7200</c:v>
                </c:pt>
                <c:pt idx="16">
                  <c:v>599.93900620103602</c:v>
                </c:pt>
                <c:pt idx="17">
                  <c:v>1199.9386698013211</c:v>
                </c:pt>
                <c:pt idx="18">
                  <c:v>2313.0659850261013</c:v>
                </c:pt>
                <c:pt idx="19">
                  <c:v>3575.6517977306712</c:v>
                </c:pt>
                <c:pt idx="20">
                  <c:v>4722.8134849443895</c:v>
                </c:pt>
                <c:pt idx="21">
                  <c:v>5999.5600322643004</c:v>
                </c:pt>
                <c:pt idx="22">
                  <c:v>7134.2853053540075</c:v>
                </c:pt>
                <c:pt idx="23">
                  <c:v>7448.0520536082404</c:v>
                </c:pt>
                <c:pt idx="24">
                  <c:v>599.66318917541287</c:v>
                </c:pt>
                <c:pt idx="25">
                  <c:v>1199.6001332888998</c:v>
                </c:pt>
                <c:pt idx="26">
                  <c:v>2399.3321858749382</c:v>
                </c:pt>
                <c:pt idx="27">
                  <c:v>3599.1002249437597</c:v>
                </c:pt>
                <c:pt idx="28">
                  <c:v>4798.7683161321866</c:v>
                </c:pt>
                <c:pt idx="29">
                  <c:v>5997.5909676280007</c:v>
                </c:pt>
                <c:pt idx="30">
                  <c:v>7046.1014018805954</c:v>
                </c:pt>
                <c:pt idx="31">
                  <c:v>7283.5948587069297</c:v>
                </c:pt>
              </c:numCache>
            </c:numRef>
          </c:xVal>
          <c:yVal>
            <c:numRef>
              <c:f>A!$D$3:$D$34</c:f>
              <c:numCache>
                <c:formatCode>General</c:formatCode>
                <c:ptCount val="32"/>
                <c:pt idx="16">
                  <c:v>6.6784542390506845</c:v>
                </c:pt>
                <c:pt idx="17">
                  <c:v>7.6419490621446391</c:v>
                </c:pt>
                <c:pt idx="18">
                  <c:v>9.3343060293262567</c:v>
                </c:pt>
                <c:pt idx="19">
                  <c:v>10.554901392200799</c:v>
                </c:pt>
                <c:pt idx="20">
                  <c:v>14.873555212054352</c:v>
                </c:pt>
                <c:pt idx="21">
                  <c:v>18.008236566697324</c:v>
                </c:pt>
                <c:pt idx="22">
                  <c:v>38.572567074873596</c:v>
                </c:pt>
                <c:pt idx="23">
                  <c:v>58.661977143602329</c:v>
                </c:pt>
              </c:numCache>
            </c:numRef>
          </c:yVal>
        </c:ser>
        <c:ser>
          <c:idx val="3"/>
          <c:order val="3"/>
          <c:tx>
            <c:strRef>
              <c:f>A!$E$2</c:f>
              <c:strCache>
                <c:ptCount val="1"/>
                <c:pt idx="0">
                  <c:v>MySQL</c:v>
                </c:pt>
              </c:strCache>
            </c:strRef>
          </c:tx>
          <c:spPr>
            <a:ln w="38100">
              <a:solidFill>
                <a:srgbClr val="333333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808080"/>
                </a:solidFill>
                <a:prstDash val="solid"/>
              </a:ln>
            </c:spPr>
          </c:marker>
          <c:xVal>
            <c:numRef>
              <c:f>A!$A$3:$A$34</c:f>
              <c:numCache>
                <c:formatCode>General</c:formatCode>
                <c:ptCount val="32"/>
                <c:pt idx="0">
                  <c:v>598.89935607228551</c:v>
                </c:pt>
                <c:pt idx="1">
                  <c:v>1197.8744383577023</c:v>
                </c:pt>
                <c:pt idx="2">
                  <c:v>2395.7767779353312</c:v>
                </c:pt>
                <c:pt idx="3">
                  <c:v>3593.7727903704622</c:v>
                </c:pt>
                <c:pt idx="4">
                  <c:v>4791.6970538272799</c:v>
                </c:pt>
                <c:pt idx="5">
                  <c:v>5989.3788348661701</c:v>
                </c:pt>
                <c:pt idx="6">
                  <c:v>7186.4256404569314</c:v>
                </c:pt>
                <c:pt idx="7">
                  <c:v>8385.3582328190205</c:v>
                </c:pt>
                <c:pt idx="8">
                  <c:v>9582.8889999999283</c:v>
                </c:pt>
                <c:pt idx="9">
                  <c:v>10781.1389962781</c:v>
                </c:pt>
                <c:pt idx="10">
                  <c:v>11978.1996765886</c:v>
                </c:pt>
                <c:pt idx="11">
                  <c:v>600</c:v>
                </c:pt>
                <c:pt idx="12">
                  <c:v>1200</c:v>
                </c:pt>
                <c:pt idx="13">
                  <c:v>2400</c:v>
                </c:pt>
                <c:pt idx="14">
                  <c:v>4800</c:v>
                </c:pt>
                <c:pt idx="15">
                  <c:v>7200</c:v>
                </c:pt>
                <c:pt idx="16">
                  <c:v>599.93900620103602</c:v>
                </c:pt>
                <c:pt idx="17">
                  <c:v>1199.9386698013211</c:v>
                </c:pt>
                <c:pt idx="18">
                  <c:v>2313.0659850261013</c:v>
                </c:pt>
                <c:pt idx="19">
                  <c:v>3575.6517977306712</c:v>
                </c:pt>
                <c:pt idx="20">
                  <c:v>4722.8134849443895</c:v>
                </c:pt>
                <c:pt idx="21">
                  <c:v>5999.5600322643004</c:v>
                </c:pt>
                <c:pt idx="22">
                  <c:v>7134.2853053540075</c:v>
                </c:pt>
                <c:pt idx="23">
                  <c:v>7448.0520536082404</c:v>
                </c:pt>
                <c:pt idx="24">
                  <c:v>599.66318917541287</c:v>
                </c:pt>
                <c:pt idx="25">
                  <c:v>1199.6001332888998</c:v>
                </c:pt>
                <c:pt idx="26">
                  <c:v>2399.3321858749382</c:v>
                </c:pt>
                <c:pt idx="27">
                  <c:v>3599.1002249437597</c:v>
                </c:pt>
                <c:pt idx="28">
                  <c:v>4798.7683161321866</c:v>
                </c:pt>
                <c:pt idx="29">
                  <c:v>5997.5909676280007</c:v>
                </c:pt>
                <c:pt idx="30">
                  <c:v>7046.1014018805954</c:v>
                </c:pt>
                <c:pt idx="31">
                  <c:v>7283.5948587069297</c:v>
                </c:pt>
              </c:numCache>
            </c:numRef>
          </c:xVal>
          <c:yVal>
            <c:numRef>
              <c:f>A!$E$3:$E$34</c:f>
              <c:numCache>
                <c:formatCode>General</c:formatCode>
                <c:ptCount val="32"/>
                <c:pt idx="24">
                  <c:v>6.6828973124905797</c:v>
                </c:pt>
                <c:pt idx="25">
                  <c:v>4.1121302529862067</c:v>
                </c:pt>
                <c:pt idx="26">
                  <c:v>4.4593251722073504</c:v>
                </c:pt>
                <c:pt idx="27">
                  <c:v>6.6483993067590896</c:v>
                </c:pt>
                <c:pt idx="28">
                  <c:v>9.9915957868544183</c:v>
                </c:pt>
                <c:pt idx="29">
                  <c:v>11.570175482480863</c:v>
                </c:pt>
                <c:pt idx="30">
                  <c:v>22.2844033210927</c:v>
                </c:pt>
                <c:pt idx="31">
                  <c:v>53.8481024107856</c:v>
                </c:pt>
              </c:numCache>
            </c:numRef>
          </c:yVal>
        </c:ser>
        <c:axId val="127948672"/>
        <c:axId val="127955328"/>
      </c:scatterChart>
      <c:valAx>
        <c:axId val="127948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Throughput (ops/sec)</a:t>
                </a:r>
              </a:p>
            </c:rich>
          </c:tx>
          <c:layout>
            <c:manualLayout>
              <c:xMode val="edge"/>
              <c:yMode val="edge"/>
              <c:x val="0.42195526802717431"/>
              <c:y val="0.8298498060876761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7955328"/>
        <c:crosses val="autoZero"/>
        <c:crossBetween val="midCat"/>
      </c:valAx>
      <c:valAx>
        <c:axId val="12795532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Average read latency (ms)</a:t>
                </a:r>
              </a:p>
            </c:rich>
          </c:tx>
          <c:layout>
            <c:manualLayout>
              <c:xMode val="edge"/>
              <c:yMode val="edge"/>
              <c:x val="2.2298456260720408E-2"/>
              <c:y val="0.2417908097308734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79486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5728974487108475"/>
          <c:y val="0.91940204489363986"/>
          <c:w val="0.53173214840426086"/>
          <c:h val="6.2686567164179099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Workload B - Read latency</a:t>
            </a:r>
          </a:p>
        </c:rich>
      </c:tx>
      <c:layout>
        <c:manualLayout>
          <c:xMode val="edge"/>
          <c:yMode val="edge"/>
          <c:x val="0.38250415310436242"/>
          <c:y val="3.344481605351169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0909052839463225E-2"/>
          <c:y val="0.16387939794505688"/>
          <c:w val="0.86620889969677484"/>
          <c:h val="0.59531699661673587"/>
        </c:manualLayout>
      </c:layout>
      <c:scatterChart>
        <c:scatterStyle val="lineMarker"/>
        <c:ser>
          <c:idx val="0"/>
          <c:order val="0"/>
          <c:tx>
            <c:v>Cassandra</c:v>
          </c:tx>
          <c:spPr>
            <a:ln w="38100">
              <a:solidFill>
                <a:srgbClr val="000080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B!$A$3:$A$31</c:f>
              <c:numCache>
                <c:formatCode>General</c:formatCode>
                <c:ptCount val="29"/>
                <c:pt idx="0">
                  <c:v>598.922272643837</c:v>
                </c:pt>
                <c:pt idx="1">
                  <c:v>1197.8591594910611</c:v>
                </c:pt>
                <c:pt idx="2">
                  <c:v>2395.7223047292123</c:v>
                </c:pt>
                <c:pt idx="3">
                  <c:v>3599.7060240080223</c:v>
                </c:pt>
                <c:pt idx="4">
                  <c:v>4791.7050261880004</c:v>
                </c:pt>
                <c:pt idx="5">
                  <c:v>5999.2201013868234</c:v>
                </c:pt>
                <c:pt idx="6">
                  <c:v>7187.1071283791434</c:v>
                </c:pt>
                <c:pt idx="7">
                  <c:v>8397.4341173530302</c:v>
                </c:pt>
                <c:pt idx="8">
                  <c:v>600</c:v>
                </c:pt>
                <c:pt idx="9">
                  <c:v>1200</c:v>
                </c:pt>
                <c:pt idx="10">
                  <c:v>2400</c:v>
                </c:pt>
                <c:pt idx="11">
                  <c:v>4800</c:v>
                </c:pt>
                <c:pt idx="12">
                  <c:v>7200</c:v>
                </c:pt>
                <c:pt idx="13">
                  <c:v>599.94267214466038</c:v>
                </c:pt>
                <c:pt idx="14">
                  <c:v>1199.9353368179598</c:v>
                </c:pt>
                <c:pt idx="15">
                  <c:v>2399.9200026665712</c:v>
                </c:pt>
                <c:pt idx="16">
                  <c:v>3599.8520060841993</c:v>
                </c:pt>
                <c:pt idx="17">
                  <c:v>4799.6960192521265</c:v>
                </c:pt>
                <c:pt idx="18">
                  <c:v>5918.8006317771842</c:v>
                </c:pt>
                <c:pt idx="19">
                  <c:v>7199.5400293870134</c:v>
                </c:pt>
                <c:pt idx="20">
                  <c:v>8238.8391519226607</c:v>
                </c:pt>
                <c:pt idx="21">
                  <c:v>599.87769160398796</c:v>
                </c:pt>
                <c:pt idx="22">
                  <c:v>1199.8460197607953</c:v>
                </c:pt>
                <c:pt idx="23">
                  <c:v>2399.7333629596701</c:v>
                </c:pt>
                <c:pt idx="24">
                  <c:v>3599.6220396858298</c:v>
                </c:pt>
                <c:pt idx="25">
                  <c:v>4799.4587277101291</c:v>
                </c:pt>
                <c:pt idx="26">
                  <c:v>5999.2400962544698</c:v>
                </c:pt>
                <c:pt idx="27">
                  <c:v>7199.1121095065209</c:v>
                </c:pt>
                <c:pt idx="28">
                  <c:v>8398.9268037972324</c:v>
                </c:pt>
              </c:numCache>
            </c:numRef>
          </c:xVal>
          <c:yVal>
            <c:numRef>
              <c:f>B!$B$3:$B$31</c:f>
              <c:numCache>
                <c:formatCode>General</c:formatCode>
                <c:ptCount val="29"/>
                <c:pt idx="0">
                  <c:v>7.5086968344049003</c:v>
                </c:pt>
                <c:pt idx="1">
                  <c:v>7.9459125933940724</c:v>
                </c:pt>
                <c:pt idx="2">
                  <c:v>7.315183666786349</c:v>
                </c:pt>
                <c:pt idx="3">
                  <c:v>7.41473469351953</c:v>
                </c:pt>
                <c:pt idx="4">
                  <c:v>7.7540655932935101</c:v>
                </c:pt>
                <c:pt idx="5">
                  <c:v>9.1852149763433228</c:v>
                </c:pt>
                <c:pt idx="6">
                  <c:v>10.960538648115104</c:v>
                </c:pt>
                <c:pt idx="7">
                  <c:v>14.794858704745698</c:v>
                </c:pt>
              </c:numCache>
            </c:numRef>
          </c:yVal>
        </c:ser>
        <c:ser>
          <c:idx val="1"/>
          <c:order val="1"/>
          <c:tx>
            <c:v>HBase</c:v>
          </c:tx>
          <c:spPr>
            <a:ln w="38100">
              <a:solidFill>
                <a:srgbClr val="DD0806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0806"/>
              </a:solidFill>
              <a:ln>
                <a:solidFill>
                  <a:srgbClr val="DD0806"/>
                </a:solidFill>
                <a:prstDash val="solid"/>
              </a:ln>
            </c:spPr>
          </c:marker>
          <c:xVal>
            <c:numRef>
              <c:f>B!$A$3:$A$31</c:f>
              <c:numCache>
                <c:formatCode>General</c:formatCode>
                <c:ptCount val="29"/>
                <c:pt idx="0">
                  <c:v>598.922272643837</c:v>
                </c:pt>
                <c:pt idx="1">
                  <c:v>1197.8591594910611</c:v>
                </c:pt>
                <c:pt idx="2">
                  <c:v>2395.7223047292123</c:v>
                </c:pt>
                <c:pt idx="3">
                  <c:v>3599.7060240080223</c:v>
                </c:pt>
                <c:pt idx="4">
                  <c:v>4791.7050261880004</c:v>
                </c:pt>
                <c:pt idx="5">
                  <c:v>5999.2201013868234</c:v>
                </c:pt>
                <c:pt idx="6">
                  <c:v>7187.1071283791434</c:v>
                </c:pt>
                <c:pt idx="7">
                  <c:v>8397.4341173530302</c:v>
                </c:pt>
                <c:pt idx="8">
                  <c:v>600</c:v>
                </c:pt>
                <c:pt idx="9">
                  <c:v>1200</c:v>
                </c:pt>
                <c:pt idx="10">
                  <c:v>2400</c:v>
                </c:pt>
                <c:pt idx="11">
                  <c:v>4800</c:v>
                </c:pt>
                <c:pt idx="12">
                  <c:v>7200</c:v>
                </c:pt>
                <c:pt idx="13">
                  <c:v>599.94267214466038</c:v>
                </c:pt>
                <c:pt idx="14">
                  <c:v>1199.9353368179598</c:v>
                </c:pt>
                <c:pt idx="15">
                  <c:v>2399.9200026665712</c:v>
                </c:pt>
                <c:pt idx="16">
                  <c:v>3599.8520060841993</c:v>
                </c:pt>
                <c:pt idx="17">
                  <c:v>4799.6960192521265</c:v>
                </c:pt>
                <c:pt idx="18">
                  <c:v>5918.8006317771842</c:v>
                </c:pt>
                <c:pt idx="19">
                  <c:v>7199.5400293870134</c:v>
                </c:pt>
                <c:pt idx="20">
                  <c:v>8238.8391519226607</c:v>
                </c:pt>
                <c:pt idx="21">
                  <c:v>599.87769160398796</c:v>
                </c:pt>
                <c:pt idx="22">
                  <c:v>1199.8460197607953</c:v>
                </c:pt>
                <c:pt idx="23">
                  <c:v>2399.7333629596701</c:v>
                </c:pt>
                <c:pt idx="24">
                  <c:v>3599.6220396858298</c:v>
                </c:pt>
                <c:pt idx="25">
                  <c:v>4799.4587277101291</c:v>
                </c:pt>
                <c:pt idx="26">
                  <c:v>5999.2400962544698</c:v>
                </c:pt>
                <c:pt idx="27">
                  <c:v>7199.1121095065209</c:v>
                </c:pt>
                <c:pt idx="28">
                  <c:v>8398.9268037972324</c:v>
                </c:pt>
              </c:numCache>
            </c:numRef>
          </c:xVal>
          <c:yVal>
            <c:numRef>
              <c:f>B!$C$3:$C$31</c:f>
              <c:numCache>
                <c:formatCode>General</c:formatCode>
                <c:ptCount val="29"/>
                <c:pt idx="8">
                  <c:v>13.3</c:v>
                </c:pt>
                <c:pt idx="9">
                  <c:v>16.100000000000001</c:v>
                </c:pt>
                <c:pt idx="10">
                  <c:v>14.7</c:v>
                </c:pt>
                <c:pt idx="11">
                  <c:v>13.9</c:v>
                </c:pt>
                <c:pt idx="12">
                  <c:v>17.7</c:v>
                </c:pt>
              </c:numCache>
            </c:numRef>
          </c:yVal>
        </c:ser>
        <c:ser>
          <c:idx val="2"/>
          <c:order val="2"/>
          <c:tx>
            <c:v>PNUTS</c:v>
          </c:tx>
          <c:spPr>
            <a:ln w="38100">
              <a:solidFill>
                <a:srgbClr val="006411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006411"/>
              </a:solidFill>
              <a:ln>
                <a:solidFill>
                  <a:srgbClr val="006411"/>
                </a:solidFill>
                <a:prstDash val="solid"/>
              </a:ln>
            </c:spPr>
          </c:marker>
          <c:xVal>
            <c:numRef>
              <c:f>B!$A$3:$A$31</c:f>
              <c:numCache>
                <c:formatCode>General</c:formatCode>
                <c:ptCount val="29"/>
                <c:pt idx="0">
                  <c:v>598.922272643837</c:v>
                </c:pt>
                <c:pt idx="1">
                  <c:v>1197.8591594910611</c:v>
                </c:pt>
                <c:pt idx="2">
                  <c:v>2395.7223047292123</c:v>
                </c:pt>
                <c:pt idx="3">
                  <c:v>3599.7060240080223</c:v>
                </c:pt>
                <c:pt idx="4">
                  <c:v>4791.7050261880004</c:v>
                </c:pt>
                <c:pt idx="5">
                  <c:v>5999.2201013868234</c:v>
                </c:pt>
                <c:pt idx="6">
                  <c:v>7187.1071283791434</c:v>
                </c:pt>
                <c:pt idx="7">
                  <c:v>8397.4341173530302</c:v>
                </c:pt>
                <c:pt idx="8">
                  <c:v>600</c:v>
                </c:pt>
                <c:pt idx="9">
                  <c:v>1200</c:v>
                </c:pt>
                <c:pt idx="10">
                  <c:v>2400</c:v>
                </c:pt>
                <c:pt idx="11">
                  <c:v>4800</c:v>
                </c:pt>
                <c:pt idx="12">
                  <c:v>7200</c:v>
                </c:pt>
                <c:pt idx="13">
                  <c:v>599.94267214466038</c:v>
                </c:pt>
                <c:pt idx="14">
                  <c:v>1199.9353368179598</c:v>
                </c:pt>
                <c:pt idx="15">
                  <c:v>2399.9200026665712</c:v>
                </c:pt>
                <c:pt idx="16">
                  <c:v>3599.8520060841993</c:v>
                </c:pt>
                <c:pt idx="17">
                  <c:v>4799.6960192521265</c:v>
                </c:pt>
                <c:pt idx="18">
                  <c:v>5918.8006317771842</c:v>
                </c:pt>
                <c:pt idx="19">
                  <c:v>7199.5400293870134</c:v>
                </c:pt>
                <c:pt idx="20">
                  <c:v>8238.8391519226607</c:v>
                </c:pt>
                <c:pt idx="21">
                  <c:v>599.87769160398796</c:v>
                </c:pt>
                <c:pt idx="22">
                  <c:v>1199.8460197607953</c:v>
                </c:pt>
                <c:pt idx="23">
                  <c:v>2399.7333629596701</c:v>
                </c:pt>
                <c:pt idx="24">
                  <c:v>3599.6220396858298</c:v>
                </c:pt>
                <c:pt idx="25">
                  <c:v>4799.4587277101291</c:v>
                </c:pt>
                <c:pt idx="26">
                  <c:v>5999.2400962544698</c:v>
                </c:pt>
                <c:pt idx="27">
                  <c:v>7199.1121095065209</c:v>
                </c:pt>
                <c:pt idx="28">
                  <c:v>8398.9268037972324</c:v>
                </c:pt>
              </c:numCache>
            </c:numRef>
          </c:xVal>
          <c:yVal>
            <c:numRef>
              <c:f>B!$D$3:$D$31</c:f>
              <c:numCache>
                <c:formatCode>General</c:formatCode>
                <c:ptCount val="29"/>
                <c:pt idx="13">
                  <c:v>6.8077198284265634</c:v>
                </c:pt>
                <c:pt idx="14">
                  <c:v>6.6297783955117762</c:v>
                </c:pt>
                <c:pt idx="15">
                  <c:v>7.0936339936837891</c:v>
                </c:pt>
                <c:pt idx="16">
                  <c:v>7.5368390958170561</c:v>
                </c:pt>
                <c:pt idx="17">
                  <c:v>8.2529069020215626</c:v>
                </c:pt>
                <c:pt idx="18">
                  <c:v>8.7056558691364128</c:v>
                </c:pt>
                <c:pt idx="19">
                  <c:v>9.3950771789271208</c:v>
                </c:pt>
                <c:pt idx="20">
                  <c:v>10.440002840388924</c:v>
                </c:pt>
              </c:numCache>
            </c:numRef>
          </c:yVal>
        </c:ser>
        <c:ser>
          <c:idx val="3"/>
          <c:order val="3"/>
          <c:tx>
            <c:v>MySQL</c:v>
          </c:tx>
          <c:spPr>
            <a:ln w="38100">
              <a:solidFill>
                <a:srgbClr val="333333"/>
              </a:solidFill>
              <a:prstDash val="solid"/>
            </a:ln>
          </c:spPr>
          <c:marker>
            <c:symbol val="x"/>
            <c:size val="9"/>
            <c:spPr>
              <a:noFill/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B!$A$3:$A$31</c:f>
              <c:numCache>
                <c:formatCode>General</c:formatCode>
                <c:ptCount val="29"/>
                <c:pt idx="0">
                  <c:v>598.922272643837</c:v>
                </c:pt>
                <c:pt idx="1">
                  <c:v>1197.8591594910611</c:v>
                </c:pt>
                <c:pt idx="2">
                  <c:v>2395.7223047292123</c:v>
                </c:pt>
                <c:pt idx="3">
                  <c:v>3599.7060240080223</c:v>
                </c:pt>
                <c:pt idx="4">
                  <c:v>4791.7050261880004</c:v>
                </c:pt>
                <c:pt idx="5">
                  <c:v>5999.2201013868234</c:v>
                </c:pt>
                <c:pt idx="6">
                  <c:v>7187.1071283791434</c:v>
                </c:pt>
                <c:pt idx="7">
                  <c:v>8397.4341173530302</c:v>
                </c:pt>
                <c:pt idx="8">
                  <c:v>600</c:v>
                </c:pt>
                <c:pt idx="9">
                  <c:v>1200</c:v>
                </c:pt>
                <c:pt idx="10">
                  <c:v>2400</c:v>
                </c:pt>
                <c:pt idx="11">
                  <c:v>4800</c:v>
                </c:pt>
                <c:pt idx="12">
                  <c:v>7200</c:v>
                </c:pt>
                <c:pt idx="13">
                  <c:v>599.94267214466038</c:v>
                </c:pt>
                <c:pt idx="14">
                  <c:v>1199.9353368179598</c:v>
                </c:pt>
                <c:pt idx="15">
                  <c:v>2399.9200026665712</c:v>
                </c:pt>
                <c:pt idx="16">
                  <c:v>3599.8520060841993</c:v>
                </c:pt>
                <c:pt idx="17">
                  <c:v>4799.6960192521265</c:v>
                </c:pt>
                <c:pt idx="18">
                  <c:v>5918.8006317771842</c:v>
                </c:pt>
                <c:pt idx="19">
                  <c:v>7199.5400293870134</c:v>
                </c:pt>
                <c:pt idx="20">
                  <c:v>8238.8391519226607</c:v>
                </c:pt>
                <c:pt idx="21">
                  <c:v>599.87769160398796</c:v>
                </c:pt>
                <c:pt idx="22">
                  <c:v>1199.8460197607953</c:v>
                </c:pt>
                <c:pt idx="23">
                  <c:v>2399.7333629596701</c:v>
                </c:pt>
                <c:pt idx="24">
                  <c:v>3599.6220396858298</c:v>
                </c:pt>
                <c:pt idx="25">
                  <c:v>4799.4587277101291</c:v>
                </c:pt>
                <c:pt idx="26">
                  <c:v>5999.2400962544698</c:v>
                </c:pt>
                <c:pt idx="27">
                  <c:v>7199.1121095065209</c:v>
                </c:pt>
                <c:pt idx="28">
                  <c:v>8398.9268037972324</c:v>
                </c:pt>
              </c:numCache>
            </c:numRef>
          </c:xVal>
          <c:yVal>
            <c:numRef>
              <c:f>B!$E$3:$E$31</c:f>
              <c:numCache>
                <c:formatCode>General</c:formatCode>
                <c:ptCount val="29"/>
                <c:pt idx="21">
                  <c:v>3.5018342658208401</c:v>
                </c:pt>
                <c:pt idx="22">
                  <c:v>4.0363967038970401</c:v>
                </c:pt>
                <c:pt idx="23">
                  <c:v>4.0403726708074466</c:v>
                </c:pt>
                <c:pt idx="24">
                  <c:v>4.1244352719742672</c:v>
                </c:pt>
                <c:pt idx="25">
                  <c:v>4.7593373523702098</c:v>
                </c:pt>
                <c:pt idx="26">
                  <c:v>5.4890756109237362</c:v>
                </c:pt>
                <c:pt idx="27">
                  <c:v>6.6240774700200333</c:v>
                </c:pt>
                <c:pt idx="28">
                  <c:v>8.2752641623738619</c:v>
                </c:pt>
              </c:numCache>
            </c:numRef>
          </c:yVal>
        </c:ser>
        <c:axId val="128088704"/>
        <c:axId val="128103552"/>
      </c:scatterChart>
      <c:valAx>
        <c:axId val="128088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1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Throughput (operations/sec)</a:t>
                </a:r>
              </a:p>
            </c:rich>
          </c:tx>
          <c:layout>
            <c:manualLayout>
              <c:xMode val="edge"/>
              <c:yMode val="edge"/>
              <c:x val="0.39794154590024589"/>
              <c:y val="0.8361193479577571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8103552"/>
        <c:crosses val="autoZero"/>
        <c:crossBetween val="midCat"/>
      </c:valAx>
      <c:valAx>
        <c:axId val="128103552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125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Average read latency (ms)</a:t>
                </a:r>
              </a:p>
            </c:rich>
          </c:tx>
          <c:layout>
            <c:manualLayout>
              <c:xMode val="edge"/>
              <c:yMode val="edge"/>
              <c:x val="2.2298456260720408E-2"/>
              <c:y val="0.23411344902957401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808870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6586607420213132"/>
          <c:y val="0.92307586969689248"/>
          <c:w val="0.51457948974216727"/>
          <c:h val="5.685618729096980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0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1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Workload E - Scan latency</a:t>
            </a:r>
          </a:p>
        </c:rich>
      </c:tx>
      <c:layout>
        <c:manualLayout>
          <c:xMode val="edge"/>
          <c:yMode val="edge"/>
          <c:x val="0.37254887925105812"/>
          <c:y val="3.35570469798658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9.2691601934237464E-2"/>
          <c:y val="0.16107408942771001"/>
          <c:w val="0.86630997192383463"/>
          <c:h val="0.62416209653237864"/>
        </c:manualLayout>
      </c:layout>
      <c:scatterChart>
        <c:scatterStyle val="lineMarker"/>
        <c:ser>
          <c:idx val="1"/>
          <c:order val="0"/>
          <c:tx>
            <c:strRef>
              <c:f>E!$C$2</c:f>
              <c:strCache>
                <c:ptCount val="1"/>
                <c:pt idx="0">
                  <c:v>Hbase</c:v>
                </c:pt>
              </c:strCache>
            </c:strRef>
          </c:tx>
          <c:spPr>
            <a:ln w="38100">
              <a:solidFill>
                <a:srgbClr val="DD0806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DD0806"/>
              </a:solidFill>
              <a:ln>
                <a:solidFill>
                  <a:srgbClr val="DD0806"/>
                </a:solidFill>
                <a:prstDash val="solid"/>
              </a:ln>
            </c:spPr>
          </c:marker>
          <c:xVal>
            <c:numRef>
              <c:f>E!$A$3:$A$12</c:f>
              <c:numCache>
                <c:formatCode>General</c:formatCode>
                <c:ptCount val="10"/>
                <c:pt idx="0">
                  <c:v>600</c:v>
                </c:pt>
                <c:pt idx="1">
                  <c:v>900</c:v>
                </c:pt>
                <c:pt idx="2">
                  <c:v>1200</c:v>
                </c:pt>
                <c:pt idx="3">
                  <c:v>1500</c:v>
                </c:pt>
                <c:pt idx="4">
                  <c:v>1519</c:v>
                </c:pt>
                <c:pt idx="5">
                  <c:v>600</c:v>
                </c:pt>
                <c:pt idx="6">
                  <c:v>900</c:v>
                </c:pt>
                <c:pt idx="7">
                  <c:v>1200</c:v>
                </c:pt>
                <c:pt idx="8">
                  <c:v>1400</c:v>
                </c:pt>
                <c:pt idx="9">
                  <c:v>1440</c:v>
                </c:pt>
              </c:numCache>
            </c:numRef>
          </c:xVal>
          <c:yVal>
            <c:numRef>
              <c:f>E!$C$3:$C$12</c:f>
              <c:numCache>
                <c:formatCode>General</c:formatCode>
                <c:ptCount val="10"/>
                <c:pt idx="0">
                  <c:v>41.9</c:v>
                </c:pt>
                <c:pt idx="1">
                  <c:v>46.5</c:v>
                </c:pt>
                <c:pt idx="2">
                  <c:v>54.6</c:v>
                </c:pt>
                <c:pt idx="3">
                  <c:v>68.599999999999994</c:v>
                </c:pt>
                <c:pt idx="4">
                  <c:v>69</c:v>
                </c:pt>
              </c:numCache>
            </c:numRef>
          </c:yVal>
        </c:ser>
        <c:ser>
          <c:idx val="2"/>
          <c:order val="1"/>
          <c:tx>
            <c:v>PNUTS</c:v>
          </c:tx>
          <c:spPr>
            <a:ln w="38100">
              <a:solidFill>
                <a:srgbClr val="006411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006411"/>
              </a:solidFill>
              <a:ln>
                <a:solidFill>
                  <a:srgbClr val="006411"/>
                </a:solidFill>
                <a:prstDash val="solid"/>
              </a:ln>
            </c:spPr>
          </c:marker>
          <c:xVal>
            <c:numRef>
              <c:f>E!$A$3:$A$12</c:f>
              <c:numCache>
                <c:formatCode>General</c:formatCode>
                <c:ptCount val="10"/>
                <c:pt idx="0">
                  <c:v>600</c:v>
                </c:pt>
                <c:pt idx="1">
                  <c:v>900</c:v>
                </c:pt>
                <c:pt idx="2">
                  <c:v>1200</c:v>
                </c:pt>
                <c:pt idx="3">
                  <c:v>1500</c:v>
                </c:pt>
                <c:pt idx="4">
                  <c:v>1519</c:v>
                </c:pt>
                <c:pt idx="5">
                  <c:v>600</c:v>
                </c:pt>
                <c:pt idx="6">
                  <c:v>900</c:v>
                </c:pt>
                <c:pt idx="7">
                  <c:v>1200</c:v>
                </c:pt>
                <c:pt idx="8">
                  <c:v>1400</c:v>
                </c:pt>
                <c:pt idx="9">
                  <c:v>1440</c:v>
                </c:pt>
              </c:numCache>
            </c:numRef>
          </c:xVal>
          <c:yVal>
            <c:numRef>
              <c:f>E!$D$3:$D$12</c:f>
              <c:numCache>
                <c:formatCode>General</c:formatCode>
                <c:ptCount val="10"/>
                <c:pt idx="5">
                  <c:v>40.200000000000003</c:v>
                </c:pt>
                <c:pt idx="6">
                  <c:v>38</c:v>
                </c:pt>
                <c:pt idx="7">
                  <c:v>45.2</c:v>
                </c:pt>
                <c:pt idx="8">
                  <c:v>50.339999999999996</c:v>
                </c:pt>
                <c:pt idx="9">
                  <c:v>65.5</c:v>
                </c:pt>
              </c:numCache>
            </c:numRef>
          </c:yVal>
        </c:ser>
        <c:ser>
          <c:idx val="0"/>
          <c:order val="2"/>
          <c:tx>
            <c:v>Cassandra</c:v>
          </c:tx>
          <c:spPr>
            <a:ln w="38100">
              <a:solidFill>
                <a:srgbClr val="000080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E!$A$13:$A$17</c:f>
              <c:numCache>
                <c:formatCode>General</c:formatCode>
                <c:ptCount val="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232</c:v>
                </c:pt>
              </c:numCache>
            </c:numRef>
          </c:xVal>
          <c:yVal>
            <c:numRef>
              <c:f>E!$B$13:$B$17</c:f>
              <c:numCache>
                <c:formatCode>General</c:formatCode>
                <c:ptCount val="5"/>
                <c:pt idx="0">
                  <c:v>60.3</c:v>
                </c:pt>
                <c:pt idx="1">
                  <c:v>72.8</c:v>
                </c:pt>
                <c:pt idx="2">
                  <c:v>78.7</c:v>
                </c:pt>
                <c:pt idx="3">
                  <c:v>108.2</c:v>
                </c:pt>
                <c:pt idx="4">
                  <c:v>1287.7</c:v>
                </c:pt>
              </c:numCache>
            </c:numRef>
          </c:yVal>
        </c:ser>
        <c:axId val="127609472"/>
        <c:axId val="127652992"/>
      </c:scatterChart>
      <c:valAx>
        <c:axId val="1276094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Throughput (operations/sec)</a:t>
                </a:r>
              </a:p>
            </c:rich>
          </c:tx>
          <c:layout>
            <c:manualLayout>
              <c:xMode val="edge"/>
              <c:yMode val="edge"/>
              <c:x val="0.40819950313697401"/>
              <c:y val="0.8489946097341887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7652992"/>
        <c:crosses val="autoZero"/>
        <c:crossBetween val="midCat"/>
      </c:valAx>
      <c:valAx>
        <c:axId val="127652992"/>
        <c:scaling>
          <c:orientation val="minMax"/>
          <c:max val="12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Average scan latency (ms)</a:t>
                </a:r>
              </a:p>
            </c:rich>
          </c:tx>
          <c:layout>
            <c:manualLayout>
              <c:xMode val="edge"/>
              <c:yMode val="edge"/>
              <c:x val="2.3172905525846801E-2"/>
              <c:y val="0.2684569042963593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76094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8100436640126952"/>
          <c:y val="0.92953178671458003"/>
          <c:w val="0.50326828052414019"/>
          <c:h val="5.0335570469798599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2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41E7-D8EB-9340-B8BF-348F2EBB906C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9BC6-9BEF-C744-84AA-F8FA97DC5A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05556-B848-184E-BB16-E23E9074CF93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BAF44-5CDD-9743-9D02-2033812DDF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014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215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009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342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851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96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142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405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7844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692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142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63349-7555-4359-9E5B-71E358165273}" type="slidenum">
              <a:rPr lang="de-DE"/>
              <a:pPr/>
              <a:t>37</a:t>
            </a:fld>
            <a:endParaRPr lang="de-D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3EAA8-CAE3-4C62-944B-3488AE6A762E}" type="slidenum">
              <a:rPr lang="de-DE"/>
              <a:pPr/>
              <a:t>38</a:t>
            </a:fld>
            <a:endParaRPr lang="de-DE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87D65-6359-40E7-A8D7-427CCEA19ED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4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5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5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AF8C7-CEFA-8F4D-92A3-5D2C15FA51A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61050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8800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388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BAF44-5CDD-9743-9D02-2033812DDF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C4CC-7F09-4BE0-9616-8918E29C6E0C}" type="datetime1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1FE6-501C-5349-811F-B69C9FEC47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BA1E-4DCA-4C08-95C2-0D5DB7D49FDD}" type="datetime1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723E-4475-4F7C-85E7-1F4F487B1950}" type="datetime1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6423025"/>
          <a:ext cx="685800" cy="381000"/>
        </p:xfrm>
        <a:graphic>
          <a:graphicData uri="http://schemas.openxmlformats.org/presentationml/2006/ole">
            <p:oleObj spid="_x0000_s5122" name="Photo Editor Photo" r:id="rId3" imgW="1200318" imgH="495369" progId="">
              <p:embed/>
            </p:oleObj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8DEC-8E0F-48A8-B5A1-10B18D28E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5938"/>
            <a:ext cx="8229600" cy="590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04925"/>
            <a:ext cx="4038600" cy="521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4925"/>
            <a:ext cx="4038600" cy="5219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04800" y="6650038"/>
            <a:ext cx="363538" cy="193675"/>
          </a:xfrm>
        </p:spPr>
        <p:txBody>
          <a:bodyPr/>
          <a:lstStyle>
            <a:lvl1pPr>
              <a:defRPr/>
            </a:lvl1pPr>
          </a:lstStyle>
          <a:p>
            <a:fld id="{2EF25EF3-CE04-4F7A-9F9A-BFB0257F953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50038"/>
            <a:ext cx="2895600" cy="21748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VLDB 2010 Tutorial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99BBC-3D0E-4309-BF71-E25EEFCEFF3B}" type="datetime1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9F58-9D5B-4A39-A89E-708A711E8CD7}" type="datetime1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E0E4-7945-4364-BDBA-D94A1FBE98A6}" type="datetime1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9174-9CBB-4711-8494-2E4C34077340}" type="datetime1">
              <a:rPr lang="en-US" smtClean="0"/>
              <a:t>9/14/2010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31EC-42EB-483E-B0F8-CF9ACF908A82}" type="datetime1">
              <a:rPr lang="en-US" smtClean="0"/>
              <a:t>9/14/2010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EFED-C502-4EF1-9F93-36DD681F4424}" type="datetime1">
              <a:rPr lang="en-US" smtClean="0"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294" y="6423025"/>
          <a:ext cx="685800" cy="381000"/>
        </p:xfrm>
        <a:graphic>
          <a:graphicData uri="http://schemas.openxmlformats.org/presentationml/2006/ole">
            <p:oleObj spid="_x0000_s4098" name="Photo Editor Photo" r:id="rId3" imgW="1200318" imgH="495369" progId="">
              <p:embed/>
            </p:oleObj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0767-6236-44D1-9E00-58FD8F22E0E7}" type="datetime1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1FE6-501C-5349-811F-B69C9FEC47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5DE1A1B-1F2D-474B-9D07-F9AAC73CF783}" type="datetime1">
              <a:rPr lang="en-US" smtClean="0"/>
              <a:t>9/14/2010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476999"/>
            <a:ext cx="16764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33298895-CE69-45C0-A478-59FE565D4774}" type="datetime1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algn="r"/>
            <a:r>
              <a:rPr lang="en-US" smtClean="0"/>
              <a:t>VLDB 2010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1045B3F-7339-9746-9A1F-DDC6D42ACC18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857" y="6423025"/>
          <a:ext cx="685800" cy="381000"/>
        </p:xfrm>
        <a:graphic>
          <a:graphicData uri="http://schemas.openxmlformats.org/presentationml/2006/ole">
            <p:oleObj spid="_x0000_s1026" name="Photo Editor Photo" r:id="rId16" imgW="1200318" imgH="495369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  <p:sldLayoutId id="2147484408" r:id="rId12"/>
    <p:sldLayoutId id="2147484409" r:id="rId13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Data and Cloud Computing: </a:t>
            </a:r>
            <a:br>
              <a:rPr lang="en-US" dirty="0" smtClean="0"/>
            </a:br>
            <a:r>
              <a:rPr lang="en-US" dirty="0" smtClean="0"/>
              <a:t>New Wine or just New Bottles?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8077200" cy="1499616"/>
          </a:xfrm>
        </p:spPr>
        <p:txBody>
          <a:bodyPr/>
          <a:lstStyle/>
          <a:p>
            <a:r>
              <a:rPr lang="en-US" smtClean="0"/>
              <a:t>VLDB’2010 Tutorial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282184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Divy</a:t>
            </a:r>
            <a:r>
              <a:rPr kumimoji="0" lang="en-US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Agrawal, </a:t>
            </a:r>
            <a:r>
              <a:rPr kumimoji="0" lang="en-US" sz="280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Sudipto</a:t>
            </a:r>
            <a:r>
              <a:rPr kumimoji="0" lang="en-US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Das, and </a:t>
            </a:r>
            <a:r>
              <a:rPr kumimoji="0" lang="en-US" sz="280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Amr</a:t>
            </a:r>
            <a:r>
              <a:rPr kumimoji="0" lang="en-US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 </a:t>
            </a:r>
            <a:r>
              <a:rPr kumimoji="0" lang="en-US" sz="280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Abbadi</a:t>
            </a:r>
            <a:endParaRPr kumimoji="0" lang="en-US" sz="2800" i="1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800" i="1" dirty="0" smtClean="0">
                <a:solidFill>
                  <a:srgbClr val="FFFFFF"/>
                </a:solidFill>
              </a:rPr>
              <a:t>Department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i="1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California at Santa Barbara</a:t>
            </a:r>
            <a:endParaRPr kumimoji="0" lang="en-US" sz="280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 Serving Systems</a:t>
            </a:r>
            <a:br>
              <a:rPr lang="en-US" dirty="0" smtClean="0"/>
            </a:br>
            <a:r>
              <a:rPr lang="en-US" sz="2200" dirty="0" smtClean="0"/>
              <a:t>[Cooper et al., SOCC 2010]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standard benchmarking tool for evaluating Key Value stores</a:t>
            </a:r>
          </a:p>
          <a:p>
            <a:endParaRPr lang="en-US" dirty="0" smtClean="0"/>
          </a:p>
          <a:p>
            <a:r>
              <a:rPr lang="en-US" dirty="0" smtClean="0"/>
              <a:t>Evaluate different systems on common workloads</a:t>
            </a:r>
          </a:p>
          <a:p>
            <a:endParaRPr lang="en-US" dirty="0" smtClean="0"/>
          </a:p>
          <a:p>
            <a:r>
              <a:rPr lang="en-US" dirty="0" smtClean="0"/>
              <a:t>Focus on performance and scale out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FFC000"/>
                </a:solidFill>
                <a:ea typeface="ＭＳ Ｐゴシック"/>
                <a:cs typeface="ＭＳ Ｐゴシック"/>
              </a:rPr>
              <a:t>Benchmark tiers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8000"/>
                </a:solidFill>
                <a:ea typeface="ＭＳ Ｐゴシック"/>
                <a:cs typeface="ＭＳ Ｐゴシック"/>
              </a:rPr>
              <a:t>Tier 1 – Performance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Latency versus throughput as throughput increases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“Size-up”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ea typeface="ＭＳ Ｐゴシック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8000"/>
                </a:solidFill>
                <a:ea typeface="ＭＳ Ｐゴシック"/>
                <a:cs typeface="ＭＳ Ｐゴシック"/>
              </a:rPr>
              <a:t>Tier 2 – Scalability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Latency as database, system size increases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“Scale-up”</a:t>
            </a:r>
          </a:p>
          <a:p>
            <a:pPr lvl="1">
              <a:lnSpc>
                <a:spcPct val="80000"/>
              </a:lnSpc>
            </a:pPr>
            <a:endParaRPr lang="en-US" sz="2400" dirty="0" smtClean="0">
              <a:ea typeface="ＭＳ Ｐゴシック"/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Latency as we elastically add servers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“Elastic speedup”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Workload A – Update heavy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5471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50/50 Read/update</a:t>
            </a: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841088" y="2124276"/>
          <a:ext cx="7404100" cy="425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3999"/>
            <a:ext cx="8547100" cy="4953001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>
                <a:ea typeface="ＭＳ Ｐゴシック"/>
                <a:cs typeface="ＭＳ Ｐゴシック"/>
              </a:rPr>
              <a:t>95/5 Read/update</a:t>
            </a: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</a:pPr>
            <a:endParaRPr lang="en-US" sz="18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ea typeface="ＭＳ Ｐゴシック"/>
              <a:cs typeface="ＭＳ Ｐゴシック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FFC000"/>
                </a:solidFill>
                <a:ea typeface="ＭＳ Ｐゴシック"/>
                <a:cs typeface="ＭＳ Ｐゴシック"/>
              </a:rPr>
              <a:t>Workload B – Read heavy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2106" y="2223004"/>
          <a:ext cx="740410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640637" cy="1143000"/>
          </a:xfrm>
        </p:spPr>
        <p:txBody>
          <a:bodyPr/>
          <a:lstStyle/>
          <a:p>
            <a:r>
              <a:rPr lang="en-US" dirty="0" smtClean="0">
                <a:ea typeface="ＭＳ Ｐゴシック"/>
                <a:cs typeface="ＭＳ Ｐゴシック"/>
              </a:rPr>
              <a:t>Workload E – short scans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7713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/>
                <a:cs typeface="ＭＳ Ｐゴシック"/>
              </a:rPr>
              <a:t>Scans of 1-100 records of size 1KB</a:t>
            </a:r>
          </a:p>
          <a:p>
            <a:pPr>
              <a:lnSpc>
                <a:spcPct val="90000"/>
              </a:lnSpc>
            </a:pPr>
            <a:endParaRPr lang="en-US" sz="24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</a:pPr>
            <a:endParaRPr lang="en-US" sz="24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</a:pPr>
            <a:endParaRPr lang="en-US" sz="24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</a:pPr>
            <a:endParaRPr lang="en-US" sz="24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</a:pPr>
            <a:endParaRPr lang="en-US" sz="24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</a:pPr>
            <a:endParaRPr lang="en-US" sz="24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</a:pPr>
            <a:endParaRPr lang="en-US" sz="24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smtClean="0">
              <a:ea typeface="ＭＳ Ｐゴシック"/>
              <a:cs typeface="ＭＳ Ｐゴシック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smtClean="0">
              <a:ea typeface="ＭＳ Ｐゴシック"/>
              <a:cs typeface="ＭＳ Ｐゴシック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096238" y="2301506"/>
          <a:ext cx="7438162" cy="4023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databases suitable for different workloads</a:t>
            </a:r>
          </a:p>
          <a:p>
            <a:r>
              <a:rPr lang="en-US" dirty="0" smtClean="0"/>
              <a:t>Evolving systems – landscape changing dramatically</a:t>
            </a:r>
          </a:p>
          <a:p>
            <a:r>
              <a:rPr lang="en-US" dirty="0" smtClean="0"/>
              <a:t>Active development community around open source systems</a:t>
            </a:r>
          </a:p>
          <a:p>
            <a:r>
              <a:rPr lang="en-US" dirty="0" smtClean="0"/>
              <a:t>In-house systems enriched or redesigned</a:t>
            </a:r>
          </a:p>
          <a:p>
            <a:pPr lvl="1"/>
            <a:r>
              <a:rPr lang="en-US" dirty="0" err="1" smtClean="0"/>
              <a:t>MegaStore</a:t>
            </a:r>
            <a:r>
              <a:rPr lang="en-US" dirty="0" smtClean="0"/>
              <a:t> (Google): support for transactions and declarative querying</a:t>
            </a:r>
          </a:p>
          <a:p>
            <a:pPr lvl="1"/>
            <a:r>
              <a:rPr lang="en-US" dirty="0" smtClean="0"/>
              <a:t>Spanner (Google): Rumored to have move extensive transactional support across data centers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Outline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in the Cloud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Data Platforms for Large Applications</a:t>
            </a:r>
          </a:p>
          <a:p>
            <a:pPr lvl="1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 value Stores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Transactional support in the cloud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Multitenant Data Platforms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Concluding Remarks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VLDB 2010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Transactions in the Cloud</a:t>
            </a:r>
            <a:br>
              <a:rPr lang="en-US" dirty="0" smtClean="0"/>
            </a:br>
            <a:r>
              <a:rPr lang="en-US" sz="3100" dirty="0" smtClean="0"/>
              <a:t>Why should I care?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Low consistency considerably increases complexity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 generation of developers cannot reason about inconsistencies</a:t>
            </a:r>
          </a:p>
          <a:p>
            <a:r>
              <a:rPr lang="en-US" dirty="0" smtClean="0"/>
              <a:t>Consistency logic duplicated in all applications</a:t>
            </a:r>
          </a:p>
          <a:p>
            <a:r>
              <a:rPr lang="en-US" dirty="0" smtClean="0"/>
              <a:t>Often leads to performance inefficiencies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Are transactions impossible in the cloud?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Separate</a:t>
            </a:r>
            <a:r>
              <a:rPr lang="en-US" b="1" dirty="0" smtClean="0"/>
              <a:t> System and Application State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System metadata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critical but small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Application data </a:t>
            </a:r>
            <a:r>
              <a:rPr lang="en-US" dirty="0" smtClean="0"/>
              <a:t>has </a:t>
            </a:r>
            <a:r>
              <a:rPr lang="en-US" dirty="0" smtClean="0">
                <a:solidFill>
                  <a:srgbClr val="FF0000"/>
                </a:solidFill>
              </a:rPr>
              <a:t>varying</a:t>
            </a:r>
            <a:r>
              <a:rPr lang="en-US" dirty="0" smtClean="0"/>
              <a:t> needs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Separation</a:t>
            </a:r>
            <a:r>
              <a:rPr lang="en-US" dirty="0" smtClean="0"/>
              <a:t> allows use of different class of protocols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Outline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in the Cloud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Data Platforms for Large Applications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Key value Stores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Transactional support in the cloud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Multitenant Data Platforms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Concluding Remarks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VLDB 2010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Limit</a:t>
            </a:r>
            <a:r>
              <a:rPr lang="en-US" b="1" dirty="0" smtClean="0"/>
              <a:t> interactions to a </a:t>
            </a:r>
            <a:r>
              <a:rPr lang="en-US" b="1" dirty="0" smtClean="0">
                <a:solidFill>
                  <a:srgbClr val="FF0000"/>
                </a:solidFill>
              </a:rPr>
              <a:t>single</a:t>
            </a:r>
            <a:r>
              <a:rPr lang="en-US" b="1" dirty="0" smtClean="0"/>
              <a:t> node</a:t>
            </a:r>
          </a:p>
          <a:p>
            <a:pPr lvl="1"/>
            <a:r>
              <a:rPr lang="en-US" dirty="0" smtClean="0"/>
              <a:t>Allows systems to scale horizontally</a:t>
            </a:r>
          </a:p>
          <a:p>
            <a:pPr lvl="1"/>
            <a:r>
              <a:rPr lang="en-US" dirty="0" smtClean="0"/>
              <a:t>Graceful degradation during failures</a:t>
            </a:r>
          </a:p>
          <a:p>
            <a:pPr lvl="1"/>
            <a:r>
              <a:rPr lang="en-US" dirty="0" smtClean="0"/>
              <a:t>Obviate need for distributed synchronization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Decouple Ownership </a:t>
            </a:r>
            <a:r>
              <a:rPr lang="en-US" b="1" dirty="0" smtClean="0"/>
              <a:t>from Data Storage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Ownership</a:t>
            </a:r>
            <a:r>
              <a:rPr lang="en-US" dirty="0" smtClean="0"/>
              <a:t> refers to </a:t>
            </a:r>
            <a:r>
              <a:rPr lang="en-US" dirty="0" smtClean="0">
                <a:solidFill>
                  <a:srgbClr val="FF0000"/>
                </a:solidFill>
              </a:rPr>
              <a:t>exclusive</a:t>
            </a:r>
            <a:r>
              <a:rPr lang="en-US" dirty="0" smtClean="0"/>
              <a:t> read/write access to data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Partition</a:t>
            </a:r>
            <a:r>
              <a:rPr lang="en-US" dirty="0" smtClean="0"/>
              <a:t> ownership – effectively partitions data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Decoupling</a:t>
            </a:r>
            <a:r>
              <a:rPr lang="en-US" dirty="0" smtClean="0"/>
              <a:t> allows light weight ownership transfer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 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Limited distributed synchronization </a:t>
            </a:r>
            <a:r>
              <a:rPr lang="en-US" b="1" dirty="0" smtClean="0"/>
              <a:t>is practical</a:t>
            </a:r>
          </a:p>
          <a:p>
            <a:pPr lvl="1"/>
            <a:r>
              <a:rPr lang="en-US" dirty="0" smtClean="0"/>
              <a:t>Maintenance of metadata</a:t>
            </a:r>
          </a:p>
          <a:p>
            <a:pPr lvl="1"/>
            <a:r>
              <a:rPr lang="en-US" dirty="0" smtClean="0"/>
              <a:t>Provide strong guarantees only for data that needs 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 to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 Fusion</a:t>
            </a:r>
          </a:p>
          <a:p>
            <a:pPr lvl="1"/>
            <a:r>
              <a:rPr lang="en-US" dirty="0" smtClean="0"/>
              <a:t>Enrich Key Value stores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GStore</a:t>
            </a:r>
            <a:r>
              <a:rPr lang="en-US" dirty="0" smtClean="0"/>
              <a:t>: Efficient Transactional Multi-key access [ACM SOCC’2010]</a:t>
            </a:r>
            <a:endParaRPr lang="en-US" sz="4000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Data Fission</a:t>
            </a:r>
          </a:p>
          <a:p>
            <a:pPr lvl="1"/>
            <a:r>
              <a:rPr lang="en-US" dirty="0" smtClean="0"/>
              <a:t>Cloud enabled relational databases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ElasTraS</a:t>
            </a:r>
            <a:r>
              <a:rPr lang="en-US" dirty="0" smtClean="0"/>
              <a:t>: Elastic </a:t>
            </a:r>
            <a:r>
              <a:rPr lang="en-US" dirty="0" err="1" smtClean="0"/>
              <a:t>TranSactional</a:t>
            </a:r>
            <a:r>
              <a:rPr lang="en-US" dirty="0" smtClean="0"/>
              <a:t> Database [HotClouds2009;Tech. Report’2010]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Fusion: </a:t>
            </a:r>
            <a:r>
              <a:rPr lang="en-US" dirty="0" err="1" smtClean="0"/>
              <a:t>GStore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Multi-key Access </a:t>
            </a:r>
            <a:br>
              <a:rPr lang="en-US" dirty="0" smtClean="0"/>
            </a:br>
            <a:r>
              <a:rPr lang="en-US" sz="2400" dirty="0" smtClean="0"/>
              <a:t>[Das et al., ACM </a:t>
            </a:r>
            <a:r>
              <a:rPr lang="en-US" sz="2400" dirty="0" err="1" smtClean="0"/>
              <a:t>SoCC</a:t>
            </a:r>
            <a:r>
              <a:rPr lang="en-US" sz="2400" dirty="0" smtClean="0"/>
              <a:t> 2010]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81060" cy="462560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Key value </a:t>
            </a:r>
            <a:r>
              <a:rPr lang="en-US" dirty="0" smtClean="0"/>
              <a:t>stores: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Atomicity</a:t>
            </a:r>
            <a:r>
              <a:rPr lang="en-US" dirty="0" smtClean="0"/>
              <a:t> guarantees on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keys</a:t>
            </a:r>
          </a:p>
          <a:p>
            <a:pPr lvl="1"/>
            <a:r>
              <a:rPr lang="en-US" dirty="0" smtClean="0"/>
              <a:t>Suitable for majority of current web applications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other applications need </a:t>
            </a:r>
            <a:r>
              <a:rPr lang="en-US" dirty="0" smtClean="0">
                <a:solidFill>
                  <a:srgbClr val="00B050"/>
                </a:solidFill>
              </a:rPr>
              <a:t>multi-key</a:t>
            </a:r>
            <a:r>
              <a:rPr lang="en-US" dirty="0" smtClean="0"/>
              <a:t> accesses:</a:t>
            </a:r>
          </a:p>
          <a:p>
            <a:pPr lvl="1"/>
            <a:r>
              <a:rPr lang="en-US" dirty="0" smtClean="0"/>
              <a:t>Online multi-player games</a:t>
            </a:r>
          </a:p>
          <a:p>
            <a:pPr lvl="1"/>
            <a:r>
              <a:rPr lang="en-US" dirty="0" smtClean="0"/>
              <a:t>Collaborative applications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Enrich</a:t>
            </a:r>
            <a:r>
              <a:rPr lang="en-US" dirty="0" smtClean="0"/>
              <a:t> functionality of the Key value stores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Group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a granule of </a:t>
            </a:r>
            <a:r>
              <a:rPr lang="en-US" dirty="0" smtClean="0">
                <a:solidFill>
                  <a:srgbClr val="FF0000"/>
                </a:solidFill>
              </a:rPr>
              <a:t>on-demand</a:t>
            </a:r>
            <a:r>
              <a:rPr lang="en-US" dirty="0" smtClean="0"/>
              <a:t> transactional access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Applications select </a:t>
            </a: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set of keys to form a </a:t>
            </a:r>
            <a:r>
              <a:rPr lang="en-US" dirty="0" smtClean="0">
                <a:solidFill>
                  <a:srgbClr val="00B050"/>
                </a:solidFill>
              </a:rPr>
              <a:t>group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 store provides </a:t>
            </a:r>
            <a:r>
              <a:rPr lang="en-US" dirty="0" smtClean="0">
                <a:solidFill>
                  <a:srgbClr val="FF0000"/>
                </a:solidFill>
              </a:rPr>
              <a:t>transactional</a:t>
            </a:r>
            <a:r>
              <a:rPr lang="en-US" dirty="0" smtClean="0"/>
              <a:t> access to the group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Non-overlapping </a:t>
            </a:r>
            <a:r>
              <a:rPr lang="en-US" dirty="0" smtClean="0"/>
              <a:t>groups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971800" y="609600"/>
            <a:ext cx="1066800" cy="1219200"/>
            <a:chOff x="1824" y="576"/>
            <a:chExt cx="672" cy="768"/>
          </a:xfrm>
        </p:grpSpPr>
        <p:sp>
          <p:nvSpPr>
            <p:cNvPr id="108" name="Rectangle 63"/>
            <p:cNvSpPr>
              <a:spLocks noChangeArrowheads="1"/>
            </p:cNvSpPr>
            <p:nvPr/>
          </p:nvSpPr>
          <p:spPr bwMode="auto">
            <a:xfrm>
              <a:off x="1824" y="576"/>
              <a:ext cx="6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Line 64"/>
            <p:cNvSpPr>
              <a:spLocks noChangeShapeType="1"/>
            </p:cNvSpPr>
            <p:nvPr/>
          </p:nvSpPr>
          <p:spPr bwMode="auto">
            <a:xfrm>
              <a:off x="1824" y="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Line 65"/>
            <p:cNvSpPr>
              <a:spLocks noChangeShapeType="1"/>
            </p:cNvSpPr>
            <p:nvPr/>
          </p:nvSpPr>
          <p:spPr bwMode="auto">
            <a:xfrm>
              <a:off x="1824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Line 66"/>
            <p:cNvSpPr>
              <a:spLocks noChangeShapeType="1"/>
            </p:cNvSpPr>
            <p:nvPr/>
          </p:nvSpPr>
          <p:spPr bwMode="auto">
            <a:xfrm>
              <a:off x="1824" y="8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Line 67"/>
            <p:cNvSpPr>
              <a:spLocks noChangeShapeType="1"/>
            </p:cNvSpPr>
            <p:nvPr/>
          </p:nvSpPr>
          <p:spPr bwMode="auto">
            <a:xfrm>
              <a:off x="1824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Line 68"/>
            <p:cNvSpPr>
              <a:spLocks noChangeShapeType="1"/>
            </p:cNvSpPr>
            <p:nvPr/>
          </p:nvSpPr>
          <p:spPr bwMode="auto">
            <a:xfrm>
              <a:off x="1824" y="10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Line 69"/>
            <p:cNvSpPr>
              <a:spLocks noChangeShapeType="1"/>
            </p:cNvSpPr>
            <p:nvPr/>
          </p:nvSpPr>
          <p:spPr bwMode="auto">
            <a:xfrm>
              <a:off x="1824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Line 70"/>
            <p:cNvSpPr>
              <a:spLocks noChangeShapeType="1"/>
            </p:cNvSpPr>
            <p:nvPr/>
          </p:nvSpPr>
          <p:spPr bwMode="auto">
            <a:xfrm>
              <a:off x="1824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71"/>
            <p:cNvSpPr>
              <a:spLocks noChangeShapeType="1"/>
            </p:cNvSpPr>
            <p:nvPr/>
          </p:nvSpPr>
          <p:spPr bwMode="auto">
            <a:xfrm>
              <a:off x="2016" y="5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6096000" y="2133600"/>
            <a:ext cx="1676400" cy="1752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400800" y="2362200"/>
            <a:ext cx="1066800" cy="1219200"/>
            <a:chOff x="1824" y="576"/>
            <a:chExt cx="672" cy="768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824" y="576"/>
              <a:ext cx="6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1824" y="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1824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1824" y="8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1824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>
              <a:off x="1824" y="10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1824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6" name="Line 14"/>
            <p:cNvSpPr>
              <a:spLocks noChangeShapeType="1"/>
            </p:cNvSpPr>
            <p:nvPr/>
          </p:nvSpPr>
          <p:spPr bwMode="auto">
            <a:xfrm>
              <a:off x="1824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>
              <a:off x="2016" y="5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971800" y="2057400"/>
            <a:ext cx="1066800" cy="1219200"/>
            <a:chOff x="1824" y="576"/>
            <a:chExt cx="672" cy="768"/>
          </a:xfrm>
        </p:grpSpPr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1824" y="576"/>
              <a:ext cx="6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6" name="Line 64"/>
            <p:cNvSpPr>
              <a:spLocks noChangeShapeType="1"/>
            </p:cNvSpPr>
            <p:nvPr/>
          </p:nvSpPr>
          <p:spPr bwMode="auto">
            <a:xfrm>
              <a:off x="1824" y="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7" name="Line 65"/>
            <p:cNvSpPr>
              <a:spLocks noChangeShapeType="1"/>
            </p:cNvSpPr>
            <p:nvPr/>
          </p:nvSpPr>
          <p:spPr bwMode="auto">
            <a:xfrm>
              <a:off x="1824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8" name="Line 66"/>
            <p:cNvSpPr>
              <a:spLocks noChangeShapeType="1"/>
            </p:cNvSpPr>
            <p:nvPr/>
          </p:nvSpPr>
          <p:spPr bwMode="auto">
            <a:xfrm>
              <a:off x="1824" y="8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9" name="Line 67"/>
            <p:cNvSpPr>
              <a:spLocks noChangeShapeType="1"/>
            </p:cNvSpPr>
            <p:nvPr/>
          </p:nvSpPr>
          <p:spPr bwMode="auto">
            <a:xfrm>
              <a:off x="1824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0" name="Line 68"/>
            <p:cNvSpPr>
              <a:spLocks noChangeShapeType="1"/>
            </p:cNvSpPr>
            <p:nvPr/>
          </p:nvSpPr>
          <p:spPr bwMode="auto">
            <a:xfrm>
              <a:off x="1824" y="10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1" name="Line 69"/>
            <p:cNvSpPr>
              <a:spLocks noChangeShapeType="1"/>
            </p:cNvSpPr>
            <p:nvPr/>
          </p:nvSpPr>
          <p:spPr bwMode="auto">
            <a:xfrm>
              <a:off x="1824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2" name="Line 70"/>
            <p:cNvSpPr>
              <a:spLocks noChangeShapeType="1"/>
            </p:cNvSpPr>
            <p:nvPr/>
          </p:nvSpPr>
          <p:spPr bwMode="auto">
            <a:xfrm>
              <a:off x="1824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3" name="Line 71"/>
            <p:cNvSpPr>
              <a:spLocks noChangeShapeType="1"/>
            </p:cNvSpPr>
            <p:nvPr/>
          </p:nvSpPr>
          <p:spPr bwMode="auto">
            <a:xfrm>
              <a:off x="2016" y="5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2971800" y="3886200"/>
            <a:ext cx="1066800" cy="1219200"/>
            <a:chOff x="1824" y="576"/>
            <a:chExt cx="672" cy="768"/>
          </a:xfrm>
        </p:grpSpPr>
        <p:sp>
          <p:nvSpPr>
            <p:cNvPr id="3145" name="Rectangle 73"/>
            <p:cNvSpPr>
              <a:spLocks noChangeArrowheads="1"/>
            </p:cNvSpPr>
            <p:nvPr/>
          </p:nvSpPr>
          <p:spPr bwMode="auto">
            <a:xfrm>
              <a:off x="1824" y="576"/>
              <a:ext cx="6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6" name="Line 74"/>
            <p:cNvSpPr>
              <a:spLocks noChangeShapeType="1"/>
            </p:cNvSpPr>
            <p:nvPr/>
          </p:nvSpPr>
          <p:spPr bwMode="auto">
            <a:xfrm>
              <a:off x="1824" y="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1824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8" name="Line 76"/>
            <p:cNvSpPr>
              <a:spLocks noChangeShapeType="1"/>
            </p:cNvSpPr>
            <p:nvPr/>
          </p:nvSpPr>
          <p:spPr bwMode="auto">
            <a:xfrm>
              <a:off x="1824" y="8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>
              <a:off x="1824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>
              <a:off x="1824" y="10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1" name="Line 79"/>
            <p:cNvSpPr>
              <a:spLocks noChangeShapeType="1"/>
            </p:cNvSpPr>
            <p:nvPr/>
          </p:nvSpPr>
          <p:spPr bwMode="auto">
            <a:xfrm>
              <a:off x="1824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2" name="Line 80"/>
            <p:cNvSpPr>
              <a:spLocks noChangeShapeType="1"/>
            </p:cNvSpPr>
            <p:nvPr/>
          </p:nvSpPr>
          <p:spPr bwMode="auto">
            <a:xfrm>
              <a:off x="1824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3" name="Line 81"/>
            <p:cNvSpPr>
              <a:spLocks noChangeShapeType="1"/>
            </p:cNvSpPr>
            <p:nvPr/>
          </p:nvSpPr>
          <p:spPr bwMode="auto">
            <a:xfrm>
              <a:off x="2016" y="5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2971800" y="5257800"/>
            <a:ext cx="1066800" cy="1219200"/>
            <a:chOff x="1824" y="576"/>
            <a:chExt cx="672" cy="768"/>
          </a:xfrm>
        </p:grpSpPr>
        <p:sp>
          <p:nvSpPr>
            <p:cNvPr id="3155" name="Rectangle 83"/>
            <p:cNvSpPr>
              <a:spLocks noChangeArrowheads="1"/>
            </p:cNvSpPr>
            <p:nvPr/>
          </p:nvSpPr>
          <p:spPr bwMode="auto">
            <a:xfrm>
              <a:off x="1824" y="576"/>
              <a:ext cx="67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>
              <a:off x="1824" y="6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7" name="Line 85"/>
            <p:cNvSpPr>
              <a:spLocks noChangeShapeType="1"/>
            </p:cNvSpPr>
            <p:nvPr/>
          </p:nvSpPr>
          <p:spPr bwMode="auto">
            <a:xfrm>
              <a:off x="1824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1824" y="8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9" name="Line 87"/>
            <p:cNvSpPr>
              <a:spLocks noChangeShapeType="1"/>
            </p:cNvSpPr>
            <p:nvPr/>
          </p:nvSpPr>
          <p:spPr bwMode="auto">
            <a:xfrm>
              <a:off x="1824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0" name="Line 88"/>
            <p:cNvSpPr>
              <a:spLocks noChangeShapeType="1"/>
            </p:cNvSpPr>
            <p:nvPr/>
          </p:nvSpPr>
          <p:spPr bwMode="auto">
            <a:xfrm>
              <a:off x="1824" y="10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1" name="Line 89"/>
            <p:cNvSpPr>
              <a:spLocks noChangeShapeType="1"/>
            </p:cNvSpPr>
            <p:nvPr/>
          </p:nvSpPr>
          <p:spPr bwMode="auto">
            <a:xfrm>
              <a:off x="1824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2" name="Line 90"/>
            <p:cNvSpPr>
              <a:spLocks noChangeShapeType="1"/>
            </p:cNvSpPr>
            <p:nvPr/>
          </p:nvSpPr>
          <p:spPr bwMode="auto">
            <a:xfrm>
              <a:off x="1824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3" name="Line 91"/>
            <p:cNvSpPr>
              <a:spLocks noChangeShapeType="1"/>
            </p:cNvSpPr>
            <p:nvPr/>
          </p:nvSpPr>
          <p:spPr bwMode="auto">
            <a:xfrm>
              <a:off x="2016" y="5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64" name="Oval 92"/>
          <p:cNvSpPr>
            <a:spLocks noChangeArrowheads="1"/>
          </p:cNvSpPr>
          <p:nvPr/>
        </p:nvSpPr>
        <p:spPr bwMode="auto">
          <a:xfrm>
            <a:off x="2743200" y="795338"/>
            <a:ext cx="15240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5" name="Oval 93"/>
          <p:cNvSpPr>
            <a:spLocks noChangeArrowheads="1"/>
          </p:cNvSpPr>
          <p:nvPr/>
        </p:nvSpPr>
        <p:spPr bwMode="auto">
          <a:xfrm>
            <a:off x="2722563" y="1404938"/>
            <a:ext cx="15240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6" name="Oval 94"/>
          <p:cNvSpPr>
            <a:spLocks noChangeArrowheads="1"/>
          </p:cNvSpPr>
          <p:nvPr/>
        </p:nvSpPr>
        <p:spPr bwMode="auto">
          <a:xfrm>
            <a:off x="2732088" y="2622550"/>
            <a:ext cx="15240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7" name="Oval 95"/>
          <p:cNvSpPr>
            <a:spLocks noChangeArrowheads="1"/>
          </p:cNvSpPr>
          <p:nvPr/>
        </p:nvSpPr>
        <p:spPr bwMode="auto">
          <a:xfrm>
            <a:off x="2733675" y="4159250"/>
            <a:ext cx="15240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8" name="Oval 96"/>
          <p:cNvSpPr>
            <a:spLocks noChangeArrowheads="1"/>
          </p:cNvSpPr>
          <p:nvPr/>
        </p:nvSpPr>
        <p:spPr bwMode="auto">
          <a:xfrm>
            <a:off x="2711450" y="5681663"/>
            <a:ext cx="15240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0" name="Line 98"/>
          <p:cNvSpPr>
            <a:spLocks noChangeShapeType="1"/>
          </p:cNvSpPr>
          <p:nvPr/>
        </p:nvSpPr>
        <p:spPr bwMode="auto">
          <a:xfrm>
            <a:off x="4267200" y="914400"/>
            <a:ext cx="182880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1" name="Line 99"/>
          <p:cNvSpPr>
            <a:spLocks noChangeShapeType="1"/>
          </p:cNvSpPr>
          <p:nvPr/>
        </p:nvSpPr>
        <p:spPr bwMode="auto">
          <a:xfrm>
            <a:off x="4267200" y="1524000"/>
            <a:ext cx="1828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2" name="Line 100"/>
          <p:cNvSpPr>
            <a:spLocks noChangeShapeType="1"/>
          </p:cNvSpPr>
          <p:nvPr/>
        </p:nvSpPr>
        <p:spPr bwMode="auto">
          <a:xfrm>
            <a:off x="4267200" y="2743200"/>
            <a:ext cx="1828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3" name="Line 101"/>
          <p:cNvSpPr>
            <a:spLocks noChangeShapeType="1"/>
          </p:cNvSpPr>
          <p:nvPr/>
        </p:nvSpPr>
        <p:spPr bwMode="auto">
          <a:xfrm flipV="1">
            <a:off x="4267200" y="3276600"/>
            <a:ext cx="18288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" name="Line 102"/>
          <p:cNvSpPr>
            <a:spLocks noChangeShapeType="1"/>
          </p:cNvSpPr>
          <p:nvPr/>
        </p:nvSpPr>
        <p:spPr bwMode="auto">
          <a:xfrm flipV="1">
            <a:off x="4267200" y="3352800"/>
            <a:ext cx="182880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5" name="Oval 103"/>
          <p:cNvSpPr>
            <a:spLocks noChangeArrowheads="1"/>
          </p:cNvSpPr>
          <p:nvPr/>
        </p:nvSpPr>
        <p:spPr bwMode="auto">
          <a:xfrm>
            <a:off x="3429000" y="37020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6" name="Oval 104"/>
          <p:cNvSpPr>
            <a:spLocks noChangeArrowheads="1"/>
          </p:cNvSpPr>
          <p:nvPr/>
        </p:nvSpPr>
        <p:spPr bwMode="auto">
          <a:xfrm>
            <a:off x="3429000" y="34623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7" name="Oval 105"/>
          <p:cNvSpPr>
            <a:spLocks noChangeArrowheads="1"/>
          </p:cNvSpPr>
          <p:nvPr/>
        </p:nvSpPr>
        <p:spPr bwMode="auto">
          <a:xfrm>
            <a:off x="34290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8" name="Oval 106"/>
          <p:cNvSpPr>
            <a:spLocks noChangeArrowheads="1"/>
          </p:cNvSpPr>
          <p:nvPr/>
        </p:nvSpPr>
        <p:spPr bwMode="auto">
          <a:xfrm>
            <a:off x="4724400" y="34734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9" name="Oval 107"/>
          <p:cNvSpPr>
            <a:spLocks noChangeArrowheads="1"/>
          </p:cNvSpPr>
          <p:nvPr/>
        </p:nvSpPr>
        <p:spPr bwMode="auto">
          <a:xfrm>
            <a:off x="4724400" y="32337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0" name="Oval 108"/>
          <p:cNvSpPr>
            <a:spLocks noChangeArrowheads="1"/>
          </p:cNvSpPr>
          <p:nvPr/>
        </p:nvSpPr>
        <p:spPr bwMode="auto">
          <a:xfrm>
            <a:off x="4724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1752600" y="152400"/>
            <a:ext cx="3962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Horizontal Partitions of the Keys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791200" y="4038600"/>
            <a:ext cx="2667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single node gains ownership of all keys in a </a:t>
            </a:r>
            <a:r>
              <a:rPr lang="en-US" sz="2200" b="1" i="1" dirty="0" err="1" smtClean="0">
                <a:latin typeface="Times New Roman" pitchFamily="18" charset="0"/>
                <a:cs typeface="Times New Roman" pitchFamily="18" charset="0"/>
              </a:rPr>
              <a:t>KeyGroup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2362200" y="609600"/>
            <a:ext cx="304800" cy="5791200"/>
          </a:xfrm>
          <a:prstGeom prst="leftBrace">
            <a:avLst>
              <a:gd name="adj1" fmla="val 113528"/>
              <a:gd name="adj2" fmla="val 4938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 rot="16200000">
            <a:off x="-253545" y="3129931"/>
            <a:ext cx="46482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Keys located on different nodes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eft Brace 73"/>
          <p:cNvSpPr/>
          <p:nvPr/>
        </p:nvSpPr>
        <p:spPr>
          <a:xfrm rot="10800000">
            <a:off x="7696200" y="2362200"/>
            <a:ext cx="304800" cy="1371600"/>
          </a:xfrm>
          <a:prstGeom prst="leftBrace">
            <a:avLst>
              <a:gd name="adj1" fmla="val 29298"/>
              <a:gd name="adj2" fmla="val 4938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 Box 112"/>
          <p:cNvSpPr txBox="1">
            <a:spLocks noChangeArrowheads="1"/>
          </p:cNvSpPr>
          <p:nvPr/>
        </p:nvSpPr>
        <p:spPr bwMode="auto">
          <a:xfrm>
            <a:off x="7924800" y="2667000"/>
            <a:ext cx="990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 Group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Left Brace 75"/>
          <p:cNvSpPr/>
          <p:nvPr/>
        </p:nvSpPr>
        <p:spPr>
          <a:xfrm rot="16200000">
            <a:off x="5067300" y="5067300"/>
            <a:ext cx="304800" cy="2057400"/>
          </a:xfrm>
          <a:prstGeom prst="leftBrace">
            <a:avLst>
              <a:gd name="adj1" fmla="val 55086"/>
              <a:gd name="adj2" fmla="val 4938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 Box 112"/>
          <p:cNvSpPr txBox="1">
            <a:spLocks noChangeArrowheads="1"/>
          </p:cNvSpPr>
          <p:nvPr/>
        </p:nvSpPr>
        <p:spPr bwMode="auto">
          <a:xfrm>
            <a:off x="3962400" y="6248400"/>
            <a:ext cx="3124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Group Formation Phase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164" grpId="0" animBg="1"/>
      <p:bldP spid="3165" grpId="0" animBg="1"/>
      <p:bldP spid="3166" grpId="0" animBg="1"/>
      <p:bldP spid="3167" grpId="0" animBg="1"/>
      <p:bldP spid="3168" grpId="0" animBg="1"/>
      <p:bldP spid="3170" grpId="0" animBg="1"/>
      <p:bldP spid="3171" grpId="0" animBg="1"/>
      <p:bldP spid="3172" grpId="0" animBg="1"/>
      <p:bldP spid="3173" grpId="0" animBg="1"/>
      <p:bldP spid="3174" grpId="0" animBg="1"/>
      <p:bldP spid="3178" grpId="0" animBg="1"/>
      <p:bldP spid="3179" grpId="0" animBg="1"/>
      <p:bldP spid="3180" grpId="0" animBg="1"/>
      <p:bldP spid="3185" grpId="0"/>
      <p:bldP spid="72" grpId="0" animBg="1"/>
      <p:bldP spid="73" grpId="0"/>
      <p:bldP spid="74" grpId="0" animBg="1"/>
      <p:bldP spid="75" grpId="0"/>
      <p:bldP spid="76" grpId="0" animBg="1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</p:spPr>
        <p:txBody>
          <a:bodyPr/>
          <a:lstStyle/>
          <a:p>
            <a:r>
              <a:rPr lang="en-US" dirty="0" smtClean="0"/>
              <a:t>Key Grouping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Conceptually akin to “locking”</a:t>
            </a:r>
          </a:p>
          <a:p>
            <a:r>
              <a:rPr lang="en-US" dirty="0" smtClean="0"/>
              <a:t>Allows collocation of ownership at the </a:t>
            </a:r>
            <a:r>
              <a:rPr lang="en-US" b="1" dirty="0" smtClean="0"/>
              <a:t>leader</a:t>
            </a:r>
          </a:p>
          <a:p>
            <a:r>
              <a:rPr lang="en-US" dirty="0" smtClean="0"/>
              <a:t>Leader is the gateway for group accesses</a:t>
            </a: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Safe</a:t>
            </a:r>
            <a:r>
              <a:rPr lang="en-US" dirty="0" smtClean="0"/>
              <a:t>” ownership transfer: </a:t>
            </a:r>
            <a:r>
              <a:rPr lang="en-US" i="1" dirty="0" smtClean="0">
                <a:solidFill>
                  <a:srgbClr val="0070C0"/>
                </a:solidFill>
              </a:rPr>
              <a:t>deal with dynamics of the underlying Key Value store</a:t>
            </a:r>
          </a:p>
          <a:p>
            <a:pPr lvl="1"/>
            <a:r>
              <a:rPr lang="en-US" b="1" dirty="0" smtClean="0"/>
              <a:t>Data dynamics</a:t>
            </a:r>
            <a:r>
              <a:rPr lang="en-US" dirty="0" smtClean="0"/>
              <a:t> of the Key-Value store</a:t>
            </a:r>
          </a:p>
          <a:p>
            <a:pPr lvl="1"/>
            <a:r>
              <a:rPr lang="en-US" dirty="0" smtClean="0"/>
              <a:t>Various </a:t>
            </a:r>
            <a:r>
              <a:rPr lang="en-US" b="1" dirty="0" smtClean="0"/>
              <a:t>failure</a:t>
            </a:r>
            <a:r>
              <a:rPr lang="en-US" dirty="0" smtClean="0"/>
              <a:t> scenarios</a:t>
            </a:r>
          </a:p>
          <a:p>
            <a:r>
              <a:rPr lang="en-US" dirty="0" smtClean="0"/>
              <a:t>Hides complexity from the applications while exposing a richer functionality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err="1" smtClean="0"/>
              <a:t>GStore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57200" y="3886200"/>
            <a:ext cx="2377440" cy="10972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0" y="3933700"/>
            <a:ext cx="1043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950" y="4583668"/>
            <a:ext cx="2338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Key-Value Store Logic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990600" y="5376446"/>
            <a:ext cx="7239000" cy="609600"/>
          </a:xfrm>
          <a:prstGeom prst="cloudCallout">
            <a:avLst>
              <a:gd name="adj1" fmla="val -42829"/>
              <a:gd name="adj2" fmla="val -519"/>
            </a:avLst>
          </a:prstGeom>
          <a:solidFill>
            <a:srgbClr val="FF9999"/>
          </a:solidFill>
          <a:ln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Distributed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Storage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5867400" y="4114800"/>
            <a:ext cx="381000" cy="76200"/>
            <a:chOff x="2057400" y="381000"/>
            <a:chExt cx="381000" cy="76200"/>
          </a:xfrm>
        </p:grpSpPr>
        <p:sp>
          <p:nvSpPr>
            <p:cNvPr id="10" name="Oval 105"/>
            <p:cNvSpPr>
              <a:spLocks noChangeArrowheads="1"/>
            </p:cNvSpPr>
            <p:nvPr/>
          </p:nvSpPr>
          <p:spPr bwMode="auto">
            <a:xfrm>
              <a:off x="20574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5"/>
            <p:cNvSpPr>
              <a:spLocks noChangeArrowheads="1"/>
            </p:cNvSpPr>
            <p:nvPr/>
          </p:nvSpPr>
          <p:spPr bwMode="auto">
            <a:xfrm>
              <a:off x="22098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5"/>
            <p:cNvSpPr>
              <a:spLocks noChangeArrowheads="1"/>
            </p:cNvSpPr>
            <p:nvPr/>
          </p:nvSpPr>
          <p:spPr bwMode="auto">
            <a:xfrm>
              <a:off x="23622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" name="Straight Arrow Connector 12"/>
          <p:cNvCxnSpPr>
            <a:stCxn id="5" idx="2"/>
            <a:endCxn id="8" idx="3"/>
          </p:cNvCxnSpPr>
          <p:nvPr/>
        </p:nvCxnSpPr>
        <p:spPr bwMode="auto">
          <a:xfrm rot="16200000" flipH="1">
            <a:off x="2914100" y="3715300"/>
            <a:ext cx="427820" cy="296418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8" idx="2"/>
            <a:endCxn id="8" idx="3"/>
          </p:cNvCxnSpPr>
          <p:nvPr/>
        </p:nvCxnSpPr>
        <p:spPr bwMode="auto">
          <a:xfrm rot="16200000" flipH="1">
            <a:off x="4217565" y="5018764"/>
            <a:ext cx="476905" cy="308165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228600" y="3352800"/>
            <a:ext cx="8839200" cy="304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2057400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86000" y="2057400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276600" y="2057400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91000" y="2057400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791200" y="2057400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29400" y="2057400"/>
            <a:ext cx="4572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21"/>
          <p:cNvGrpSpPr/>
          <p:nvPr/>
        </p:nvGrpSpPr>
        <p:grpSpPr>
          <a:xfrm>
            <a:off x="5029200" y="2204850"/>
            <a:ext cx="381000" cy="76200"/>
            <a:chOff x="2057400" y="381000"/>
            <a:chExt cx="381000" cy="76200"/>
          </a:xfrm>
        </p:grpSpPr>
        <p:sp>
          <p:nvSpPr>
            <p:cNvPr id="23" name="Oval 105"/>
            <p:cNvSpPr>
              <a:spLocks noChangeArrowheads="1"/>
            </p:cNvSpPr>
            <p:nvPr/>
          </p:nvSpPr>
          <p:spPr bwMode="auto">
            <a:xfrm>
              <a:off x="20574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5"/>
            <p:cNvSpPr>
              <a:spLocks noChangeArrowheads="1"/>
            </p:cNvSpPr>
            <p:nvPr/>
          </p:nvSpPr>
          <p:spPr bwMode="auto">
            <a:xfrm>
              <a:off x="22098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05"/>
            <p:cNvSpPr>
              <a:spLocks noChangeArrowheads="1"/>
            </p:cNvSpPr>
            <p:nvPr/>
          </p:nvSpPr>
          <p:spPr bwMode="auto">
            <a:xfrm>
              <a:off x="23622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162800" y="1861934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 Clients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stCxn id="16" idx="2"/>
            <a:endCxn id="15" idx="0"/>
          </p:cNvCxnSpPr>
          <p:nvPr/>
        </p:nvCxnSpPr>
        <p:spPr bwMode="auto">
          <a:xfrm rot="16200000" flipH="1">
            <a:off x="2590800" y="1295400"/>
            <a:ext cx="914400" cy="320040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5" idx="0"/>
          </p:cNvCxnSpPr>
          <p:nvPr/>
        </p:nvCxnSpPr>
        <p:spPr bwMode="auto">
          <a:xfrm rot="16200000" flipH="1">
            <a:off x="3124200" y="1828800"/>
            <a:ext cx="914400" cy="213360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  <a:endCxn id="15" idx="0"/>
          </p:cNvCxnSpPr>
          <p:nvPr/>
        </p:nvCxnSpPr>
        <p:spPr bwMode="auto">
          <a:xfrm rot="16200000" flipH="1">
            <a:off x="3619500" y="2324100"/>
            <a:ext cx="914400" cy="114300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5" idx="0"/>
          </p:cNvCxnSpPr>
          <p:nvPr/>
        </p:nvCxnSpPr>
        <p:spPr bwMode="auto">
          <a:xfrm rot="16200000" flipH="1">
            <a:off x="4076700" y="2781300"/>
            <a:ext cx="914400" cy="22860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5" idx="0"/>
          </p:cNvCxnSpPr>
          <p:nvPr/>
        </p:nvCxnSpPr>
        <p:spPr bwMode="auto">
          <a:xfrm rot="5400000">
            <a:off x="4876800" y="2209800"/>
            <a:ext cx="914400" cy="137160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  <a:endCxn id="15" idx="0"/>
          </p:cNvCxnSpPr>
          <p:nvPr/>
        </p:nvCxnSpPr>
        <p:spPr bwMode="auto">
          <a:xfrm rot="5400000">
            <a:off x="5295900" y="1790700"/>
            <a:ext cx="914400" cy="220980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0" y="2667001"/>
            <a:ext cx="533400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Transactional Multi-Key Access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0" y="6062246"/>
            <a:ext cx="5334000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G-Store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39337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Manager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108960" y="3855720"/>
            <a:ext cx="2377440" cy="10972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2710" y="3915095"/>
            <a:ext cx="1043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2710" y="4565063"/>
            <a:ext cx="2338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Key-Value Store Logic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75760" y="3915095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Manager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553200" y="3867595"/>
            <a:ext cx="2377440" cy="10972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76950" y="3915095"/>
            <a:ext cx="1043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76950" y="4565063"/>
            <a:ext cx="2338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Key-Value Store Logic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0" y="3915095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Manager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8" idx="3"/>
            <a:endCxn id="42" idx="2"/>
          </p:cNvCxnSpPr>
          <p:nvPr/>
        </p:nvCxnSpPr>
        <p:spPr bwMode="auto">
          <a:xfrm rot="5400000" flipH="1" flipV="1">
            <a:off x="5939685" y="3604811"/>
            <a:ext cx="476905" cy="3136075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5400" y="3457700"/>
            <a:ext cx="6553200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Grouping Middleware Layer resident on top of a Key-Value Store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1000" y="3810000"/>
            <a:ext cx="8610600" cy="762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Key-Valued data model</a:t>
            </a:r>
          </a:p>
          <a:p>
            <a:pPr lvl="1"/>
            <a:r>
              <a:rPr lang="en-US" dirty="0" smtClean="0"/>
              <a:t>Key is the unique identifier</a:t>
            </a:r>
          </a:p>
          <a:p>
            <a:pPr lvl="1"/>
            <a:r>
              <a:rPr lang="en-US" dirty="0" smtClean="0"/>
              <a:t>Key is the granularity for consistent access</a:t>
            </a:r>
          </a:p>
          <a:p>
            <a:pPr lvl="1"/>
            <a:r>
              <a:rPr lang="en-US" dirty="0" smtClean="0"/>
              <a:t>Value can be structured or unstructured</a:t>
            </a:r>
          </a:p>
          <a:p>
            <a:r>
              <a:rPr lang="en-US" dirty="0" smtClean="0"/>
              <a:t>Gained widespread popularity</a:t>
            </a:r>
          </a:p>
          <a:p>
            <a:pPr lvl="1"/>
            <a:r>
              <a:rPr lang="en-US" dirty="0" smtClean="0"/>
              <a:t>In house: </a:t>
            </a:r>
            <a:r>
              <a:rPr lang="en-US" b="1" dirty="0" err="1" smtClean="0"/>
              <a:t>Bigtable</a:t>
            </a:r>
            <a:r>
              <a:rPr lang="en-US" dirty="0" smtClean="0"/>
              <a:t> (Google), </a:t>
            </a:r>
            <a:r>
              <a:rPr lang="en-US" b="1" dirty="0" smtClean="0"/>
              <a:t>PNUTS</a:t>
            </a:r>
            <a:r>
              <a:rPr lang="en-US" dirty="0" smtClean="0"/>
              <a:t> (Yahoo!),</a:t>
            </a:r>
            <a:r>
              <a:rPr lang="en-US" b="1" dirty="0" smtClean="0"/>
              <a:t> Dynamo</a:t>
            </a:r>
            <a:r>
              <a:rPr lang="en-US" dirty="0" smtClean="0"/>
              <a:t> (Amazon)</a:t>
            </a:r>
          </a:p>
          <a:p>
            <a:pPr lvl="1"/>
            <a:r>
              <a:rPr lang="en-US" dirty="0" smtClean="0"/>
              <a:t>Open source: </a:t>
            </a:r>
            <a:r>
              <a:rPr lang="en-US" b="1" dirty="0" err="1" smtClean="0"/>
              <a:t>HBase</a:t>
            </a:r>
            <a:r>
              <a:rPr lang="en-US" b="1" dirty="0" smtClean="0"/>
              <a:t>, </a:t>
            </a:r>
            <a:r>
              <a:rPr lang="en-US" b="1" dirty="0" err="1" smtClean="0"/>
              <a:t>Hypertable</a:t>
            </a:r>
            <a:r>
              <a:rPr lang="en-US" b="1" dirty="0" smtClean="0"/>
              <a:t>, Cassandra, </a:t>
            </a:r>
            <a:r>
              <a:rPr lang="en-US" b="1" dirty="0" err="1" smtClean="0"/>
              <a:t>Voldemort</a:t>
            </a:r>
            <a:endParaRPr lang="en-US" b="1" dirty="0" smtClean="0"/>
          </a:p>
          <a:p>
            <a:r>
              <a:rPr lang="en-US" dirty="0" smtClean="0"/>
              <a:t>Popular choice for the modern breed of web-applications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Fission: </a:t>
            </a:r>
            <a:r>
              <a:rPr lang="en-US" dirty="0" err="1" smtClean="0"/>
              <a:t>ElasTraS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Elastic Transaction Management</a:t>
            </a:r>
            <a:br>
              <a:rPr lang="en-US" dirty="0" smtClean="0"/>
            </a:br>
            <a:r>
              <a:rPr lang="en-US" sz="2400" dirty="0" smtClean="0"/>
              <a:t>[Das et al.,  </a:t>
            </a:r>
            <a:r>
              <a:rPr lang="en-US" sz="2400" dirty="0" err="1" smtClean="0"/>
              <a:t>HotCloud</a:t>
            </a:r>
            <a:r>
              <a:rPr lang="en-US" sz="2400" dirty="0" smtClean="0"/>
              <a:t> 2009, UCSB TR 2010]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81060" cy="4625609"/>
          </a:xfrm>
        </p:spPr>
        <p:txBody>
          <a:bodyPr/>
          <a:lstStyle/>
          <a:p>
            <a:r>
              <a:rPr lang="en-US" dirty="0" smtClean="0"/>
              <a:t>Designed to make RDBMS cloud-friendly</a:t>
            </a:r>
          </a:p>
          <a:p>
            <a:r>
              <a:rPr lang="en-US" dirty="0" smtClean="0"/>
              <a:t>Database viewed as a </a:t>
            </a:r>
            <a:r>
              <a:rPr lang="en-US" dirty="0" smtClean="0">
                <a:solidFill>
                  <a:srgbClr val="FF0000"/>
                </a:solidFill>
              </a:rPr>
              <a:t>collection of partitions</a:t>
            </a:r>
          </a:p>
          <a:p>
            <a:r>
              <a:rPr lang="en-US" dirty="0" smtClean="0"/>
              <a:t>Suitable for standard 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 workloads: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single</a:t>
            </a:r>
            <a:r>
              <a:rPr lang="en-US" dirty="0" smtClean="0"/>
              <a:t> tenant database instance</a:t>
            </a:r>
          </a:p>
          <a:p>
            <a:pPr lvl="2"/>
            <a:r>
              <a:rPr lang="en-US" dirty="0" smtClean="0"/>
              <a:t>Database partitioned at the </a:t>
            </a:r>
            <a:r>
              <a:rPr lang="en-US" dirty="0" smtClean="0">
                <a:solidFill>
                  <a:srgbClr val="FF0000"/>
                </a:solidFill>
              </a:rPr>
              <a:t>schema</a:t>
            </a:r>
            <a:r>
              <a:rPr lang="en-US" dirty="0" smtClean="0"/>
              <a:t> level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Multi-tenant</a:t>
            </a:r>
            <a:r>
              <a:rPr lang="en-US" dirty="0" smtClean="0"/>
              <a:t>  with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 number of </a:t>
            </a:r>
            <a:r>
              <a:rPr lang="en-US" dirty="0" smtClean="0">
                <a:solidFill>
                  <a:srgbClr val="00B050"/>
                </a:solidFill>
              </a:rPr>
              <a:t>small</a:t>
            </a:r>
            <a:r>
              <a:rPr lang="en-US" dirty="0" smtClean="0"/>
              <a:t> databases</a:t>
            </a:r>
          </a:p>
          <a:p>
            <a:pPr lvl="2"/>
            <a:r>
              <a:rPr lang="en-US" dirty="0" smtClean="0"/>
              <a:t>Each partition is a self contained database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Elastic</a:t>
            </a:r>
            <a:r>
              <a:rPr lang="en-US" dirty="0" smtClean="0"/>
              <a:t> to deal with workload changes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Dynamic</a:t>
            </a:r>
            <a:r>
              <a:rPr lang="en-US" dirty="0" smtClean="0"/>
              <a:t> Load balancing of partitions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smtClean="0">
                <a:solidFill>
                  <a:srgbClr val="FF0000"/>
                </a:solidFill>
              </a:rPr>
              <a:t>Automatic</a:t>
            </a:r>
            <a:r>
              <a:rPr lang="en-US" smtClean="0"/>
              <a:t> recovery </a:t>
            </a:r>
            <a:r>
              <a:rPr lang="en-US" dirty="0" smtClean="0"/>
              <a:t>from node failures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Transactional</a:t>
            </a:r>
            <a:r>
              <a:rPr lang="en-US" dirty="0" smtClean="0"/>
              <a:t> access to database partitions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loud 89"/>
          <p:cNvSpPr/>
          <p:nvPr/>
        </p:nvSpPr>
        <p:spPr bwMode="auto">
          <a:xfrm rot="503624">
            <a:off x="-50329" y="1217274"/>
            <a:ext cx="9242022" cy="568963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819400" y="3352800"/>
            <a:ext cx="1371600" cy="914400"/>
          </a:xfrm>
          <a:prstGeom prst="roundRect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morning" dir="t">
              <a:rot lat="0" lon="0" rev="2400000"/>
            </a:lightRig>
          </a:scene3d>
          <a:sp3d prstMaterial="dkEdge">
            <a:bevelT w="63500" h="25400" prst="convex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OTM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838200" y="3581400"/>
            <a:ext cx="1371600" cy="914400"/>
          </a:xfrm>
          <a:prstGeom prst="roundRect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morning" dir="t">
              <a:rot lat="0" lon="0" rev="2400000"/>
            </a:lightRig>
          </a:scene3d>
          <a:sp3d prstMaterial="dkEdge">
            <a:bevelT w="63500" h="25400" prst="convex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OTM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685800" y="5105400"/>
            <a:ext cx="7620000" cy="17526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lowchart: Magnetic Disk 1"/>
          <p:cNvSpPr/>
          <p:nvPr/>
        </p:nvSpPr>
        <p:spPr bwMode="auto">
          <a:xfrm>
            <a:off x="1600200" y="5407152"/>
            <a:ext cx="914400" cy="612648"/>
          </a:xfrm>
          <a:prstGeom prst="flowChartMagneticDisk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1003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Flowchart: Magnetic Disk 2"/>
          <p:cNvSpPr/>
          <p:nvPr/>
        </p:nvSpPr>
        <p:spPr bwMode="auto">
          <a:xfrm>
            <a:off x="2819400" y="5407152"/>
            <a:ext cx="914400" cy="612648"/>
          </a:xfrm>
          <a:prstGeom prst="flowChartMagneticDisk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1003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4038600" y="5404104"/>
            <a:ext cx="914400" cy="612648"/>
          </a:xfrm>
          <a:prstGeom prst="flowChartMagneticDisk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1003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6248400" y="5371527"/>
            <a:ext cx="914400" cy="612648"/>
          </a:xfrm>
          <a:prstGeom prst="flowChartMagneticDisk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1003">
            <a:schemeClr val="dk1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5334000" y="5638800"/>
            <a:ext cx="381000" cy="76200"/>
            <a:chOff x="2057400" y="381000"/>
            <a:chExt cx="381000" cy="76200"/>
          </a:xfrm>
        </p:grpSpPr>
        <p:sp>
          <p:nvSpPr>
            <p:cNvPr id="9" name="Oval 105"/>
            <p:cNvSpPr>
              <a:spLocks noChangeArrowheads="1"/>
            </p:cNvSpPr>
            <p:nvPr/>
          </p:nvSpPr>
          <p:spPr bwMode="auto">
            <a:xfrm>
              <a:off x="20574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05"/>
            <p:cNvSpPr>
              <a:spLocks noChangeArrowheads="1"/>
            </p:cNvSpPr>
            <p:nvPr/>
          </p:nvSpPr>
          <p:spPr bwMode="auto">
            <a:xfrm>
              <a:off x="22098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5"/>
            <p:cNvSpPr>
              <a:spLocks noChangeArrowheads="1"/>
            </p:cNvSpPr>
            <p:nvPr/>
          </p:nvSpPr>
          <p:spPr bwMode="auto">
            <a:xfrm>
              <a:off x="23622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14400" y="59436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Distributed Fault-tolerant Storage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8600" y="3733800"/>
            <a:ext cx="1371600" cy="914400"/>
          </a:xfrm>
          <a:prstGeom prst="roundRect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morning" dir="t">
              <a:rot lat="0" lon="0" rev="2400000"/>
            </a:lightRig>
          </a:scene3d>
          <a:sp3d prstMaterial="dkEdge">
            <a:bevelT w="63500" h="25400" prst="convex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OTM</a:t>
            </a:r>
          </a:p>
        </p:txBody>
      </p:sp>
      <p:grpSp>
        <p:nvGrpSpPr>
          <p:cNvPr id="8" name="Group 16"/>
          <p:cNvGrpSpPr/>
          <p:nvPr/>
        </p:nvGrpSpPr>
        <p:grpSpPr>
          <a:xfrm rot="21195123">
            <a:off x="2365358" y="3940279"/>
            <a:ext cx="381000" cy="76200"/>
            <a:chOff x="2057400" y="381000"/>
            <a:chExt cx="381000" cy="76200"/>
          </a:xfrm>
        </p:grpSpPr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20574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05"/>
            <p:cNvSpPr>
              <a:spLocks noChangeArrowheads="1"/>
            </p:cNvSpPr>
            <p:nvPr/>
          </p:nvSpPr>
          <p:spPr bwMode="auto">
            <a:xfrm>
              <a:off x="22098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05"/>
            <p:cNvSpPr>
              <a:spLocks noChangeArrowheads="1"/>
            </p:cNvSpPr>
            <p:nvPr/>
          </p:nvSpPr>
          <p:spPr bwMode="auto">
            <a:xfrm>
              <a:off x="23622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Rounded Rectangle 25"/>
          <p:cNvSpPr/>
          <p:nvPr/>
        </p:nvSpPr>
        <p:spPr bwMode="auto">
          <a:xfrm>
            <a:off x="0" y="1905000"/>
            <a:ext cx="2057400" cy="685800"/>
          </a:xfrm>
          <a:prstGeom prst="round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TM Master</a:t>
            </a:r>
          </a:p>
        </p:txBody>
      </p:sp>
      <p:sp>
        <p:nvSpPr>
          <p:cNvPr id="28" name="Cloud 27"/>
          <p:cNvSpPr/>
          <p:nvPr/>
        </p:nvSpPr>
        <p:spPr bwMode="auto">
          <a:xfrm>
            <a:off x="4114800" y="1600200"/>
            <a:ext cx="2438400" cy="1143000"/>
          </a:xfrm>
          <a:prstGeom prst="cloud">
            <a:avLst/>
          </a:prstGeom>
          <a:solidFill>
            <a:srgbClr val="FF9999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Manager</a:t>
            </a: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143000" y="533400"/>
            <a:ext cx="6858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1981200" y="533400"/>
            <a:ext cx="6858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533400"/>
            <a:ext cx="6858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4191000" y="533400"/>
            <a:ext cx="6858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32"/>
          <p:cNvGrpSpPr/>
          <p:nvPr/>
        </p:nvGrpSpPr>
        <p:grpSpPr>
          <a:xfrm>
            <a:off x="3657600" y="739879"/>
            <a:ext cx="381000" cy="76200"/>
            <a:chOff x="2057400" y="381000"/>
            <a:chExt cx="381000" cy="76200"/>
          </a:xfrm>
        </p:grpSpPr>
        <p:sp>
          <p:nvSpPr>
            <p:cNvPr id="34" name="Oval 105"/>
            <p:cNvSpPr>
              <a:spLocks noChangeArrowheads="1"/>
            </p:cNvSpPr>
            <p:nvPr/>
          </p:nvSpPr>
          <p:spPr bwMode="auto">
            <a:xfrm>
              <a:off x="20574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05"/>
            <p:cNvSpPr>
              <a:spLocks noChangeArrowheads="1"/>
            </p:cNvSpPr>
            <p:nvPr/>
          </p:nvSpPr>
          <p:spPr bwMode="auto">
            <a:xfrm>
              <a:off x="22098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105"/>
            <p:cNvSpPr>
              <a:spLocks noChangeArrowheads="1"/>
            </p:cNvSpPr>
            <p:nvPr/>
          </p:nvSpPr>
          <p:spPr bwMode="auto">
            <a:xfrm>
              <a:off x="2362200" y="381000"/>
              <a:ext cx="76200" cy="7620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-152400" y="12257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Application Clients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5791200" y="304800"/>
            <a:ext cx="25908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5791200" y="352300"/>
            <a:ext cx="2590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Application Logic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5791200" y="821375"/>
            <a:ext cx="2590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ElasTraS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Client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flipV="1">
            <a:off x="4800600" y="304800"/>
            <a:ext cx="1066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800600" y="990600"/>
            <a:ext cx="1066800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ounded Rectangle 50"/>
          <p:cNvSpPr/>
          <p:nvPr/>
        </p:nvSpPr>
        <p:spPr bwMode="auto">
          <a:xfrm>
            <a:off x="4876800" y="2971800"/>
            <a:ext cx="3810000" cy="1981200"/>
          </a:xfrm>
          <a:prstGeom prst="roundRect">
            <a:avLst/>
          </a:prstGeom>
          <a:ln w="28575">
            <a:solidFill>
              <a:srgbClr val="FFFFFF"/>
            </a:solidFill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morning" dir="t">
              <a:rot lat="0" lon="0" rev="2400000"/>
            </a:lightRig>
          </a:scene3d>
          <a:sp3d prstMaterial="dkEdge">
            <a:bevelT w="63500" h="25400" prst="convex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4993575" y="4072250"/>
            <a:ext cx="533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5603175" y="4079175"/>
            <a:ext cx="533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6570025" y="4072250"/>
            <a:ext cx="533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4953000" y="3581400"/>
            <a:ext cx="2209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Txn</a:t>
            </a: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Manager</a:t>
            </a:r>
          </a:p>
        </p:txBody>
      </p:sp>
      <p:grpSp>
        <p:nvGrpSpPr>
          <p:cNvPr id="17" name="Group 55"/>
          <p:cNvGrpSpPr/>
          <p:nvPr/>
        </p:nvGrpSpPr>
        <p:grpSpPr>
          <a:xfrm>
            <a:off x="6224650" y="4265225"/>
            <a:ext cx="304800" cy="76200"/>
            <a:chOff x="2057400" y="381000"/>
            <a:chExt cx="381000" cy="76200"/>
          </a:xfrm>
        </p:grpSpPr>
        <p:sp>
          <p:nvSpPr>
            <p:cNvPr id="57" name="Oval 105"/>
            <p:cNvSpPr>
              <a:spLocks noChangeArrowheads="1"/>
            </p:cNvSpPr>
            <p:nvPr/>
          </p:nvSpPr>
          <p:spPr bwMode="auto">
            <a:xfrm>
              <a:off x="2057400" y="381000"/>
              <a:ext cx="76200" cy="76200"/>
            </a:xfrm>
            <a:prstGeom prst="ellipse">
              <a:avLst/>
            </a:prstGeom>
            <a:solidFill>
              <a:schemeClr val="accent3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105"/>
            <p:cNvSpPr>
              <a:spLocks noChangeArrowheads="1"/>
            </p:cNvSpPr>
            <p:nvPr/>
          </p:nvSpPr>
          <p:spPr bwMode="auto">
            <a:xfrm>
              <a:off x="2209800" y="381000"/>
              <a:ext cx="76200" cy="76200"/>
            </a:xfrm>
            <a:prstGeom prst="ellipse">
              <a:avLst/>
            </a:prstGeom>
            <a:solidFill>
              <a:schemeClr val="accent3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105"/>
            <p:cNvSpPr>
              <a:spLocks noChangeArrowheads="1"/>
            </p:cNvSpPr>
            <p:nvPr/>
          </p:nvSpPr>
          <p:spPr bwMode="auto">
            <a:xfrm>
              <a:off x="2362200" y="381000"/>
              <a:ext cx="76200" cy="76200"/>
            </a:xfrm>
            <a:prstGeom prst="ellipse">
              <a:avLst/>
            </a:prstGeom>
            <a:solidFill>
              <a:schemeClr val="accent3"/>
            </a:solidFill>
            <a:ln>
              <a:headEnd/>
              <a:tailEnd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029200" y="4524501"/>
            <a:ext cx="20574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DB Partitions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029200" y="3048000"/>
            <a:ext cx="17526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Master Proxy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6781800" y="3048000"/>
            <a:ext cx="1828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MM Proxy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7315200" y="3657600"/>
            <a:ext cx="1295400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Log Manager</a:t>
            </a:r>
            <a:endParaRPr kumimoji="0" lang="en-US" sz="2600" b="0" i="0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 bwMode="auto">
          <a:xfrm flipV="1">
            <a:off x="3962400" y="2971800"/>
            <a:ext cx="11430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3962400" y="4267200"/>
            <a:ext cx="106680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Down Arrow 81"/>
          <p:cNvSpPr/>
          <p:nvPr/>
        </p:nvSpPr>
        <p:spPr bwMode="auto">
          <a:xfrm rot="13333789">
            <a:off x="3689774" y="2016796"/>
            <a:ext cx="406878" cy="1624974"/>
          </a:xfrm>
          <a:prstGeom prst="downArrow">
            <a:avLst>
              <a:gd name="adj1" fmla="val 35603"/>
              <a:gd name="adj2" fmla="val 8535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Up-Down Arrow 83"/>
          <p:cNvSpPr/>
          <p:nvPr/>
        </p:nvSpPr>
        <p:spPr bwMode="auto">
          <a:xfrm>
            <a:off x="685800" y="2362200"/>
            <a:ext cx="304800" cy="1524000"/>
          </a:xfrm>
          <a:prstGeom prst="upDownArrow">
            <a:avLst>
              <a:gd name="adj1" fmla="val 50000"/>
              <a:gd name="adj2" fmla="val 90519"/>
            </a:avLst>
          </a:prstGeom>
          <a:solidFill>
            <a:schemeClr val="accent5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Down Arrow 79"/>
          <p:cNvSpPr/>
          <p:nvPr/>
        </p:nvSpPr>
        <p:spPr bwMode="auto">
          <a:xfrm rot="16200000">
            <a:off x="3009903" y="800097"/>
            <a:ext cx="304798" cy="2667001"/>
          </a:xfrm>
          <a:prstGeom prst="downArrow">
            <a:avLst>
              <a:gd name="adj1" fmla="val 50000"/>
              <a:gd name="adj2" fmla="val 147598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Down Arrow 84"/>
          <p:cNvSpPr/>
          <p:nvPr/>
        </p:nvSpPr>
        <p:spPr bwMode="auto">
          <a:xfrm>
            <a:off x="2514600" y="4419600"/>
            <a:ext cx="381000" cy="1066800"/>
          </a:xfrm>
          <a:prstGeom prst="downArrow">
            <a:avLst>
              <a:gd name="adj1" fmla="val 50000"/>
              <a:gd name="adj2" fmla="val 65585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52600" y="4752201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Durable Writes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2643250"/>
            <a:ext cx="21336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Health and Load Management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14600" y="2133600"/>
            <a:ext cx="16002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Lease 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Down Arrow 80"/>
          <p:cNvSpPr/>
          <p:nvPr/>
        </p:nvSpPr>
        <p:spPr bwMode="auto">
          <a:xfrm>
            <a:off x="1967905" y="799747"/>
            <a:ext cx="603158" cy="2734424"/>
          </a:xfrm>
          <a:prstGeom prst="downArrow">
            <a:avLst>
              <a:gd name="adj1" fmla="val 50000"/>
              <a:gd name="adj2" fmla="val 88673"/>
            </a:avLst>
          </a:prstGeom>
          <a:solidFill>
            <a:schemeClr val="accent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4000" y="1143000"/>
            <a:ext cx="22098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DB Read/Write Workload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6" grpId="0" animBg="1"/>
      <p:bldP spid="15" grpId="0" animBg="1"/>
      <p:bldP spid="7" grpId="0" animBg="1"/>
      <p:bldP spid="2" grpId="0" animBg="1"/>
      <p:bldP spid="3" grpId="0" animBg="1"/>
      <p:bldP spid="4" grpId="0" animBg="1"/>
      <p:bldP spid="5" grpId="0" animBg="1"/>
      <p:bldP spid="12" grpId="0"/>
      <p:bldP spid="13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/>
      <p:bldP spid="42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4" grpId="0" animBg="1"/>
      <p:bldP spid="82" grpId="0" animBg="1"/>
      <p:bldP spid="84" grpId="0" animBg="1"/>
      <p:bldP spid="80" grpId="0" animBg="1"/>
      <p:bldP spid="85" grpId="0" animBg="1"/>
      <p:bldP spid="86" grpId="0" animBg="1"/>
      <p:bldP spid="87" grpId="0" animBg="1"/>
      <p:bldP spid="89" grpId="0" animBg="1"/>
      <p:bldP spid="81" grpId="0" animBg="1"/>
      <p:bldP spid="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on S3 </a:t>
            </a:r>
            <a:br>
              <a:rPr lang="en-US" dirty="0" smtClean="0"/>
            </a:br>
            <a:r>
              <a:rPr lang="en-US" sz="1800" dirty="0" smtClean="0"/>
              <a:t>[</a:t>
            </a:r>
            <a:r>
              <a:rPr lang="en-US" sz="1800" dirty="0" err="1" smtClean="0"/>
              <a:t>Brantner</a:t>
            </a:r>
            <a:r>
              <a:rPr lang="en-US" sz="1800" dirty="0" smtClean="0"/>
              <a:t> et al., SIGMOD 2008]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Storage Service (S3) – Amazon’s highly available cloud storage solution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Use S3 as the disk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Key-Value data model</a:t>
            </a:r>
            <a:r>
              <a:rPr lang="en-US" dirty="0" smtClean="0"/>
              <a:t> – Keys referred to as records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2060"/>
                </a:solidFill>
              </a:rPr>
              <a:t>S3 bucket</a:t>
            </a:r>
            <a:r>
              <a:rPr lang="en-US" dirty="0" smtClean="0"/>
              <a:t> equivalent to a </a:t>
            </a:r>
            <a:r>
              <a:rPr lang="en-US" dirty="0" smtClean="0">
                <a:solidFill>
                  <a:srgbClr val="FF0000"/>
                </a:solidFill>
              </a:rPr>
              <a:t>database page</a:t>
            </a:r>
          </a:p>
          <a:p>
            <a:r>
              <a:rPr lang="en-US" dirty="0" smtClean="0"/>
              <a:t>Buffer pool of S3 pages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Pending update queue</a:t>
            </a:r>
            <a:r>
              <a:rPr lang="en-US" dirty="0" smtClean="0"/>
              <a:t> for committed pages</a:t>
            </a:r>
          </a:p>
          <a:p>
            <a:r>
              <a:rPr lang="en-US" dirty="0" smtClean="0"/>
              <a:t>Queue maintained using Amazon SQS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on S3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95500"/>
            <a:ext cx="8305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29000" y="60198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143000" y="12192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Client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657600" y="12192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Client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400800" y="12192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Client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876800" y="3429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029200" y="35814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51816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53340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54864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6858000" y="3429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7010400" y="35814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71628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73152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1828800" y="2057400"/>
            <a:ext cx="3352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1828800" y="2057400"/>
            <a:ext cx="54864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7162800" y="2057400"/>
            <a:ext cx="152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4267200" y="2057400"/>
            <a:ext cx="990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5257800" y="4495800"/>
            <a:ext cx="3386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800"/>
              <a:t>Pending Update Queues (SQS)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82563" y="381000"/>
            <a:ext cx="858760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200" dirty="0"/>
              <a:t>Step 1: Clients commit update records to pending update queues</a:t>
            </a:r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>
            <a:off x="1066800" y="3581400"/>
            <a:ext cx="2743200" cy="22098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S3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53000" y="640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143000" y="12192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Client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657600" y="12192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Client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400800" y="1219200"/>
            <a:ext cx="1295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Client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876800" y="3429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029200" y="35814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1816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3340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4864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6858000" y="3429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7010400" y="35814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71628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73152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5257800" y="4495800"/>
            <a:ext cx="3386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800"/>
              <a:t>Pending Update Queues (SQS)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182563" y="381000"/>
            <a:ext cx="8164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2400"/>
              <a:t>Step 2: Checkpointing propagates updates from SQS to S3</a:t>
            </a:r>
          </a:p>
        </p:txBody>
      </p:sp>
      <p:sp>
        <p:nvSpPr>
          <p:cNvPr id="73748" name="AutoShape 20"/>
          <p:cNvSpPr>
            <a:spLocks noChangeArrowheads="1"/>
          </p:cNvSpPr>
          <p:nvPr/>
        </p:nvSpPr>
        <p:spPr bwMode="auto">
          <a:xfrm>
            <a:off x="1066800" y="3581400"/>
            <a:ext cx="2743200" cy="22098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S3</a:t>
            </a:r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53340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ok</a:t>
            </a:r>
          </a:p>
        </p:txBody>
      </p: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7315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ok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5638800" y="5791200"/>
            <a:ext cx="2230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de-DE" sz="1800"/>
              <a:t>Lock Queues (SQS)</a:t>
            </a:r>
          </a:p>
        </p:txBody>
      </p:sp>
      <p:sp>
        <p:nvSpPr>
          <p:cNvPr id="73753" name="Freeform 25"/>
          <p:cNvSpPr>
            <a:spLocks/>
          </p:cNvSpPr>
          <p:nvPr/>
        </p:nvSpPr>
        <p:spPr bwMode="auto">
          <a:xfrm>
            <a:off x="2438400" y="2006600"/>
            <a:ext cx="2819400" cy="1727200"/>
          </a:xfrm>
          <a:custGeom>
            <a:avLst/>
            <a:gdLst/>
            <a:ahLst/>
            <a:cxnLst>
              <a:cxn ang="0">
                <a:pos x="1776" y="896"/>
              </a:cxn>
              <a:cxn ang="0">
                <a:pos x="1152" y="32"/>
              </a:cxn>
              <a:cxn ang="0">
                <a:pos x="0" y="1088"/>
              </a:cxn>
            </a:cxnLst>
            <a:rect l="0" t="0" r="r" b="b"/>
            <a:pathLst>
              <a:path w="1776" h="1088">
                <a:moveTo>
                  <a:pt x="1776" y="896"/>
                </a:moveTo>
                <a:cubicBezTo>
                  <a:pt x="1612" y="448"/>
                  <a:pt x="1448" y="0"/>
                  <a:pt x="1152" y="32"/>
                </a:cubicBezTo>
                <a:cubicBezTo>
                  <a:pt x="856" y="64"/>
                  <a:pt x="428" y="576"/>
                  <a:pt x="0" y="10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Freeform 26"/>
          <p:cNvSpPr>
            <a:spLocks/>
          </p:cNvSpPr>
          <p:nvPr/>
        </p:nvSpPr>
        <p:spPr bwMode="auto">
          <a:xfrm>
            <a:off x="2209800" y="2006600"/>
            <a:ext cx="5029200" cy="1727200"/>
          </a:xfrm>
          <a:custGeom>
            <a:avLst/>
            <a:gdLst/>
            <a:ahLst/>
            <a:cxnLst>
              <a:cxn ang="0">
                <a:pos x="3168" y="896"/>
              </a:cxn>
              <a:cxn ang="0">
                <a:pos x="1392" y="32"/>
              </a:cxn>
              <a:cxn ang="0">
                <a:pos x="0" y="1088"/>
              </a:cxn>
            </a:cxnLst>
            <a:rect l="0" t="0" r="r" b="b"/>
            <a:pathLst>
              <a:path w="3168" h="1088">
                <a:moveTo>
                  <a:pt x="3168" y="896"/>
                </a:moveTo>
                <a:cubicBezTo>
                  <a:pt x="2544" y="448"/>
                  <a:pt x="1920" y="0"/>
                  <a:pt x="1392" y="32"/>
                </a:cubicBezTo>
                <a:cubicBezTo>
                  <a:pt x="864" y="64"/>
                  <a:pt x="432" y="576"/>
                  <a:pt x="0" y="10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53000" y="640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Rationing </a:t>
            </a:r>
            <a:br>
              <a:rPr lang="en-US" dirty="0" smtClean="0"/>
            </a:br>
            <a:r>
              <a:rPr lang="en-US" sz="1800" dirty="0" smtClean="0"/>
              <a:t>[</a:t>
            </a:r>
            <a:r>
              <a:rPr lang="en-US" sz="1800" dirty="0" err="1" smtClean="0"/>
              <a:t>Kraska</a:t>
            </a:r>
            <a:r>
              <a:rPr lang="en-US" sz="1800" dirty="0" smtClean="0"/>
              <a:t> et al., VLDB 2009]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all data needs to be treated at the same level consistency</a:t>
            </a:r>
          </a:p>
          <a:p>
            <a:r>
              <a:rPr lang="en-US" dirty="0" smtClean="0"/>
              <a:t>Strong consistency only when needed</a:t>
            </a:r>
          </a:p>
          <a:p>
            <a:r>
              <a:rPr lang="en-US" dirty="0" smtClean="0"/>
              <a:t>Support for a spectrum of consistency levels for different types of data</a:t>
            </a:r>
          </a:p>
          <a:p>
            <a:r>
              <a:rPr lang="en-US" b="1" dirty="0" smtClean="0"/>
              <a:t>Transaction Cost vs. Inconsistency Cost</a:t>
            </a:r>
          </a:p>
          <a:p>
            <a:pPr lvl="1"/>
            <a:r>
              <a:rPr lang="en-US" dirty="0" smtClean="0"/>
              <a:t>Use ABC-analysis to categorize the data</a:t>
            </a:r>
          </a:p>
          <a:p>
            <a:pPr lvl="1"/>
            <a:r>
              <a:rPr lang="en-US" dirty="0" smtClean="0"/>
              <a:t>Apply different consistency strategies per category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640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Scale out: designed for scale</a:t>
            </a:r>
          </a:p>
          <a:p>
            <a:pPr lvl="1"/>
            <a:r>
              <a:rPr lang="en-US" dirty="0" smtClean="0"/>
              <a:t>Commodity hardware</a:t>
            </a:r>
          </a:p>
          <a:p>
            <a:pPr lvl="1"/>
            <a:r>
              <a:rPr lang="en-US" dirty="0" smtClean="0"/>
              <a:t>Low latency updates</a:t>
            </a:r>
          </a:p>
          <a:p>
            <a:pPr lvl="1"/>
            <a:r>
              <a:rPr lang="en-US" dirty="0" smtClean="0"/>
              <a:t>Sustain high update/insert throughput</a:t>
            </a:r>
          </a:p>
          <a:p>
            <a:r>
              <a:rPr lang="en-US" b="1" dirty="0" smtClean="0"/>
              <a:t>Elasticity – scale up and down with load</a:t>
            </a:r>
          </a:p>
          <a:p>
            <a:r>
              <a:rPr lang="en-US" b="1" dirty="0" smtClean="0"/>
              <a:t>High availability – downtime implies lost revenue </a:t>
            </a:r>
          </a:p>
          <a:p>
            <a:pPr lvl="1"/>
            <a:r>
              <a:rPr lang="en-US" dirty="0" smtClean="0"/>
              <a:t>Replication (with multi-mastering)</a:t>
            </a:r>
          </a:p>
          <a:p>
            <a:pPr lvl="1"/>
            <a:r>
              <a:rPr lang="en-US" dirty="0" smtClean="0"/>
              <a:t>Geographic replication</a:t>
            </a:r>
          </a:p>
          <a:p>
            <a:pPr lvl="1"/>
            <a:r>
              <a:rPr lang="en-US" dirty="0" smtClean="0"/>
              <a:t>Automated failure recovery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44" y="1623978"/>
            <a:ext cx="80010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80010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small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Consistency Rationing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cap="small" dirty="0" smtClean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Classification</a:t>
            </a:r>
            <a:r>
              <a:rPr kumimoji="0" lang="en-US" sz="2400" b="0" i="0" u="none" strike="noStrike" kern="1200" cap="small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0" i="0" u="none" strike="noStrike" kern="1200" cap="small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3000" y="64770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Guarantees for B-Data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B-data: Inconsistency has a cost, but it might be tolerable</a:t>
            </a:r>
          </a:p>
          <a:p>
            <a:r>
              <a:rPr lang="en-US" dirty="0" smtClean="0"/>
              <a:t>Often the bottleneck in the system</a:t>
            </a:r>
          </a:p>
          <a:p>
            <a:r>
              <a:rPr lang="en-US" dirty="0" smtClean="0"/>
              <a:t>Potential for big improvements</a:t>
            </a:r>
          </a:p>
          <a:p>
            <a:r>
              <a:rPr lang="en-US" dirty="0" smtClean="0"/>
              <a:t>Let B-data automatically switch between A and C guarantees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/>
          <a:lstStyle/>
          <a:p>
            <a:r>
              <a:rPr lang="en-US" dirty="0" smtClean="0"/>
              <a:t>B-Data Consistency Classes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76400"/>
          <a:ext cx="8153400" cy="464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470622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Characteristics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 Cases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Policies</a:t>
                      </a:r>
                      <a:endParaRPr lang="en-US" sz="1800" dirty="0"/>
                    </a:p>
                  </a:txBody>
                  <a:tcPr/>
                </a:tc>
              </a:tr>
              <a:tr h="8123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Non-uniform conflict 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Collaborative editing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Policy</a:t>
                      </a:r>
                      <a:endParaRPr lang="en-US" dirty="0"/>
                    </a:p>
                  </a:txBody>
                  <a:tcPr/>
                </a:tc>
              </a:tr>
              <a:tr h="18567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Value Constraint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Updates are commutative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value constraint/limit exists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shop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Ticket reservation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Fixed</a:t>
                      </a:r>
                      <a:r>
                        <a:rPr lang="en-US" baseline="0" dirty="0" smtClean="0"/>
                        <a:t> threshold policy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Demarcation policy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Dynamic Policy</a:t>
                      </a:r>
                      <a:endParaRPr lang="en-US" dirty="0"/>
                    </a:p>
                  </a:txBody>
                  <a:tcPr/>
                </a:tc>
              </a:tr>
              <a:tr h="15085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 based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 does not matter much</a:t>
                      </a:r>
                      <a:r>
                        <a:rPr lang="en-US" baseline="0" dirty="0" smtClean="0"/>
                        <a:t> until a certain moment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Auction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based policy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640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Policy - Idea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Apply strong consistency protocols only if the likelihood of a conflict is high</a:t>
            </a:r>
          </a:p>
          <a:p>
            <a:pPr lvl="1"/>
            <a:r>
              <a:rPr lang="en-US" dirty="0" smtClean="0"/>
              <a:t>Gather temporal statistics at runtime</a:t>
            </a:r>
          </a:p>
          <a:p>
            <a:pPr lvl="1"/>
            <a:r>
              <a:rPr lang="en-US" dirty="0" smtClean="0"/>
              <a:t>Derive the likelihood of an conflict by means of a simple stochastic model</a:t>
            </a:r>
          </a:p>
          <a:p>
            <a:pPr lvl="1"/>
            <a:r>
              <a:rPr lang="en-US" dirty="0" smtClean="0"/>
              <a:t>Use strong consistency if the likelihood of a conflict is higher than a certain threshold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640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6"/>
          <p:cNvSpPr>
            <a:spLocks noChangeArrowheads="1"/>
          </p:cNvSpPr>
          <p:nvPr/>
        </p:nvSpPr>
        <p:spPr bwMode="auto">
          <a:xfrm>
            <a:off x="6084888" y="4106862"/>
            <a:ext cx="2808287" cy="1150938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Unbundling Transactions in the Cloud</a:t>
            </a:r>
            <a:r>
              <a:rPr lang="en-US" sz="4000" dirty="0" smtClean="0">
                <a:ea typeface="ＭＳ Ｐゴシック"/>
                <a:cs typeface="ＭＳ Ｐゴシック"/>
              </a:rPr>
              <a:t> </a:t>
            </a:r>
            <a:r>
              <a:rPr lang="en-US" sz="2400" dirty="0" smtClean="0">
                <a:ea typeface="ＭＳ Ｐゴシック"/>
                <a:cs typeface="ＭＳ Ｐゴシック"/>
              </a:rPr>
              <a:t>[</a:t>
            </a:r>
            <a:r>
              <a:rPr lang="en-US" sz="2400" dirty="0" err="1" smtClean="0">
                <a:ea typeface="ＭＳ Ｐゴシック"/>
                <a:cs typeface="ＭＳ Ｐゴシック"/>
              </a:rPr>
              <a:t>Lomet</a:t>
            </a:r>
            <a:r>
              <a:rPr lang="en-US" sz="2400" dirty="0" smtClean="0">
                <a:ea typeface="ＭＳ Ｐゴシック"/>
                <a:cs typeface="ＭＳ Ｐゴシック"/>
              </a:rPr>
              <a:t> et al., CIDR 2009]</a:t>
            </a:r>
            <a:endParaRPr lang="en-US" sz="2400" i="1" dirty="0" smtClean="0">
              <a:ea typeface="ＭＳ Ｐゴシック"/>
              <a:cs typeface="ＭＳ Ｐゴシック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57338"/>
            <a:ext cx="58801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Transaction component: TC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/>
              </a:rPr>
              <a:t>Transactional CC &amp; Recovery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/>
              </a:rPr>
              <a:t>At logical level (records, key ranges, …)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No knowledge of pages, buffers, physical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Data component: DC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/>
              </a:rPr>
              <a:t>Access methods &amp; cache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/>
              </a:rPr>
              <a:t>Provides atomic logical operations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Traditionally  page based with latches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No knowledge of how they are grouped in user transactions</a:t>
            </a:r>
          </a:p>
        </p:txBody>
      </p:sp>
      <p:sp>
        <p:nvSpPr>
          <p:cNvPr id="16388" name="Rectangle 9"/>
          <p:cNvSpPr>
            <a:spLocks noChangeArrowheads="1"/>
          </p:cNvSpPr>
          <p:nvPr/>
        </p:nvSpPr>
        <p:spPr bwMode="auto">
          <a:xfrm>
            <a:off x="6083300" y="2714625"/>
            <a:ext cx="2808288" cy="1150937"/>
          </a:xfrm>
          <a:prstGeom prst="rect">
            <a:avLst/>
          </a:prstGeom>
          <a:solidFill>
            <a:srgbClr val="66FF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10"/>
          <p:cNvSpPr txBox="1">
            <a:spLocks noChangeArrowheads="1"/>
          </p:cNvSpPr>
          <p:nvPr/>
        </p:nvSpPr>
        <p:spPr bwMode="auto">
          <a:xfrm>
            <a:off x="6157913" y="2763837"/>
            <a:ext cx="1158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de-DE" sz="2000" dirty="0"/>
              <a:t>Concur-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rency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Control</a:t>
            </a:r>
            <a:endParaRPr lang="en-US" sz="2000" dirty="0"/>
          </a:p>
        </p:txBody>
      </p:sp>
      <p:sp>
        <p:nvSpPr>
          <p:cNvPr id="16390" name="Text Box 11"/>
          <p:cNvSpPr txBox="1">
            <a:spLocks noChangeArrowheads="1"/>
          </p:cNvSpPr>
          <p:nvPr/>
        </p:nvSpPr>
        <p:spPr bwMode="auto">
          <a:xfrm>
            <a:off x="7524750" y="2738437"/>
            <a:ext cx="12586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Recovery</a:t>
            </a:r>
            <a:endParaRPr lang="en-US" sz="2000" dirty="0"/>
          </a:p>
        </p:txBody>
      </p:sp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7524750" y="4538662"/>
            <a:ext cx="1390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de-DE" sz="2000" dirty="0"/>
              <a:t>Cache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Manager</a:t>
            </a:r>
            <a:endParaRPr lang="en-US" sz="2000" dirty="0"/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6156325" y="4538662"/>
            <a:ext cx="13112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de-DE" sz="2000" dirty="0"/>
              <a:t>Access</a:t>
            </a:r>
          </a:p>
          <a:p>
            <a:pPr>
              <a:lnSpc>
                <a:spcPct val="90000"/>
              </a:lnSpc>
            </a:pPr>
            <a:r>
              <a:rPr lang="de-DE" sz="2000" dirty="0"/>
              <a:t>Methods</a:t>
            </a:r>
            <a:endParaRPr lang="en-US" sz="2000" dirty="0"/>
          </a:p>
        </p:txBody>
      </p:sp>
      <p:sp>
        <p:nvSpPr>
          <p:cNvPr id="16393" name="Rectangle 14"/>
          <p:cNvSpPr>
            <a:spLocks noChangeArrowheads="1"/>
          </p:cNvSpPr>
          <p:nvPr/>
        </p:nvSpPr>
        <p:spPr bwMode="auto">
          <a:xfrm>
            <a:off x="6084888" y="1658937"/>
            <a:ext cx="2806700" cy="792163"/>
          </a:xfrm>
          <a:prstGeom prst="rect">
            <a:avLst/>
          </a:prstGeom>
          <a:solidFill>
            <a:srgbClr val="33CC33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6553200" y="1803400"/>
            <a:ext cx="20521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dirty="0"/>
              <a:t>Query Processing</a:t>
            </a:r>
            <a:endParaRPr lang="en-US" dirty="0"/>
          </a:p>
        </p:txBody>
      </p:sp>
      <p:sp>
        <p:nvSpPr>
          <p:cNvPr id="16395" name="Text Box 17"/>
          <p:cNvSpPr txBox="1">
            <a:spLocks noChangeArrowheads="1"/>
          </p:cNvSpPr>
          <p:nvPr/>
        </p:nvSpPr>
        <p:spPr bwMode="auto">
          <a:xfrm>
            <a:off x="7410450" y="3386137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TC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396" name="Text Box 18"/>
          <p:cNvSpPr txBox="1">
            <a:spLocks noChangeArrowheads="1"/>
          </p:cNvSpPr>
          <p:nvPr/>
        </p:nvSpPr>
        <p:spPr bwMode="auto">
          <a:xfrm>
            <a:off x="7235825" y="4106862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DC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5800" y="6443246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VLDB 2010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Why might this be interesting?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295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700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Multi-Core Architectures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Run TC and DC on separate cores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Extensible DBMS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Providing of new access method – changes only in DC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Architectural advantage whether this is user or system builder extension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Cloud Data Store with Transactions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TC coordinates transactions across distributed collection of DCs without 2PC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/>
              </a:rPr>
              <a:t>Can add TC to data store that already supports atomic operations on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640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ea typeface="ＭＳ Ｐゴシック"/>
                <a:cs typeface="ＭＳ Ｐゴシック"/>
              </a:rPr>
              <a:t>Extensible Cloud Scenario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5230813"/>
            <a:ext cx="2519362" cy="1008062"/>
            <a:chOff x="567" y="2478"/>
            <a:chExt cx="1360" cy="589"/>
          </a:xfrm>
        </p:grpSpPr>
        <p:sp>
          <p:nvSpPr>
            <p:cNvPr id="18464" name="Oval 5"/>
            <p:cNvSpPr>
              <a:spLocks noChangeArrowheads="1"/>
            </p:cNvSpPr>
            <p:nvPr/>
          </p:nvSpPr>
          <p:spPr bwMode="auto">
            <a:xfrm>
              <a:off x="839" y="2478"/>
              <a:ext cx="1088" cy="499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Oval 6"/>
            <p:cNvSpPr>
              <a:spLocks noChangeArrowheads="1"/>
            </p:cNvSpPr>
            <p:nvPr/>
          </p:nvSpPr>
          <p:spPr bwMode="auto">
            <a:xfrm>
              <a:off x="703" y="2523"/>
              <a:ext cx="1088" cy="499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Oval 7"/>
            <p:cNvSpPr>
              <a:spLocks noChangeArrowheads="1"/>
            </p:cNvSpPr>
            <p:nvPr/>
          </p:nvSpPr>
          <p:spPr bwMode="auto">
            <a:xfrm>
              <a:off x="567" y="2568"/>
              <a:ext cx="1088" cy="499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5" name="Text Box 8"/>
          <p:cNvSpPr txBox="1">
            <a:spLocks noChangeArrowheads="1"/>
          </p:cNvSpPr>
          <p:nvPr/>
        </p:nvSpPr>
        <p:spPr bwMode="auto">
          <a:xfrm>
            <a:off x="539750" y="5373688"/>
            <a:ext cx="174942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800"/>
              <a:t>DC1: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tables&amp;indexes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storage&amp;cache</a:t>
            </a:r>
          </a:p>
        </p:txBody>
      </p:sp>
      <p:sp>
        <p:nvSpPr>
          <p:cNvPr id="18436" name="Oval 9"/>
          <p:cNvSpPr>
            <a:spLocks noChangeArrowheads="1"/>
          </p:cNvSpPr>
          <p:nvPr/>
        </p:nvSpPr>
        <p:spPr bwMode="auto">
          <a:xfrm>
            <a:off x="3132138" y="5313363"/>
            <a:ext cx="2016125" cy="8540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3276600" y="5300663"/>
            <a:ext cx="1749425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800"/>
              <a:t>DC4: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tables&amp;indexes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storage&amp;cache</a:t>
            </a:r>
          </a:p>
        </p:txBody>
      </p:sp>
      <p:sp>
        <p:nvSpPr>
          <p:cNvPr id="18438" name="Oval 11"/>
          <p:cNvSpPr>
            <a:spLocks noChangeArrowheads="1"/>
          </p:cNvSpPr>
          <p:nvPr/>
        </p:nvSpPr>
        <p:spPr bwMode="auto">
          <a:xfrm>
            <a:off x="5292725" y="5292725"/>
            <a:ext cx="1584325" cy="8540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5435600" y="5373688"/>
            <a:ext cx="131286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800"/>
              <a:t>DC5: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RDF &amp; text</a:t>
            </a:r>
          </a:p>
        </p:txBody>
      </p:sp>
      <p:sp>
        <p:nvSpPr>
          <p:cNvPr id="18440" name="Oval 13"/>
          <p:cNvSpPr>
            <a:spLocks noChangeArrowheads="1"/>
          </p:cNvSpPr>
          <p:nvPr/>
        </p:nvSpPr>
        <p:spPr bwMode="auto">
          <a:xfrm>
            <a:off x="7021513" y="5292725"/>
            <a:ext cx="1584325" cy="85407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4"/>
          <p:cNvSpPr txBox="1">
            <a:spLocks noChangeArrowheads="1"/>
          </p:cNvSpPr>
          <p:nvPr/>
        </p:nvSpPr>
        <p:spPr bwMode="auto">
          <a:xfrm>
            <a:off x="7308850" y="5356225"/>
            <a:ext cx="1184275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800"/>
              <a:t>DC6: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3D-shape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index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611188" y="1531813"/>
            <a:ext cx="2376487" cy="863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348038" y="1495300"/>
            <a:ext cx="5256212" cy="863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44" name="Text Box 17"/>
          <p:cNvSpPr txBox="1">
            <a:spLocks noChangeArrowheads="1"/>
          </p:cNvSpPr>
          <p:nvPr/>
        </p:nvSpPr>
        <p:spPr bwMode="auto">
          <a:xfrm>
            <a:off x="1042988" y="1700213"/>
            <a:ext cx="1504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dirty="0"/>
              <a:t>Application 1</a:t>
            </a:r>
          </a:p>
        </p:txBody>
      </p:sp>
      <p:sp>
        <p:nvSpPr>
          <p:cNvPr id="18445" name="Text Box 18"/>
          <p:cNvSpPr txBox="1">
            <a:spLocks noChangeArrowheads="1"/>
          </p:cNvSpPr>
          <p:nvPr/>
        </p:nvSpPr>
        <p:spPr bwMode="auto">
          <a:xfrm>
            <a:off x="3708400" y="1700213"/>
            <a:ext cx="1504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/>
              <a:t>Application 2</a:t>
            </a:r>
          </a:p>
        </p:txBody>
      </p:sp>
      <p:sp>
        <p:nvSpPr>
          <p:cNvPr id="18446" name="Text Box 19"/>
          <p:cNvSpPr txBox="1">
            <a:spLocks noChangeArrowheads="1"/>
          </p:cNvSpPr>
          <p:nvPr/>
        </p:nvSpPr>
        <p:spPr bwMode="auto">
          <a:xfrm>
            <a:off x="6948488" y="3357563"/>
            <a:ext cx="173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/>
              <a:t>Cloud Services</a:t>
            </a:r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 flipH="1">
            <a:off x="1547813" y="2347913"/>
            <a:ext cx="215900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Oval 22"/>
          <p:cNvSpPr>
            <a:spLocks noChangeArrowheads="1"/>
          </p:cNvSpPr>
          <p:nvPr/>
        </p:nvSpPr>
        <p:spPr bwMode="auto">
          <a:xfrm>
            <a:off x="828675" y="3573463"/>
            <a:ext cx="2016125" cy="8540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Oval 23"/>
          <p:cNvSpPr>
            <a:spLocks noChangeArrowheads="1"/>
          </p:cNvSpPr>
          <p:nvPr/>
        </p:nvSpPr>
        <p:spPr bwMode="auto">
          <a:xfrm>
            <a:off x="612775" y="3706813"/>
            <a:ext cx="2016125" cy="8540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Text Box 24"/>
          <p:cNvSpPr txBox="1">
            <a:spLocks noChangeArrowheads="1"/>
          </p:cNvSpPr>
          <p:nvPr/>
        </p:nvSpPr>
        <p:spPr bwMode="auto">
          <a:xfrm>
            <a:off x="755650" y="3716338"/>
            <a:ext cx="1557338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800"/>
              <a:t>TC1: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transactional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recovery&amp;CC</a:t>
            </a:r>
          </a:p>
        </p:txBody>
      </p:sp>
      <p:sp>
        <p:nvSpPr>
          <p:cNvPr id="18451" name="Line 25"/>
          <p:cNvSpPr>
            <a:spLocks noChangeShapeType="1"/>
          </p:cNvSpPr>
          <p:nvPr/>
        </p:nvSpPr>
        <p:spPr bwMode="auto">
          <a:xfrm flipH="1">
            <a:off x="1476375" y="2347913"/>
            <a:ext cx="14287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Text Box 26"/>
          <p:cNvSpPr txBox="1">
            <a:spLocks noChangeArrowheads="1"/>
          </p:cNvSpPr>
          <p:nvPr/>
        </p:nvSpPr>
        <p:spPr bwMode="auto">
          <a:xfrm>
            <a:off x="971550" y="256381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i="1"/>
              <a:t>calls</a:t>
            </a:r>
          </a:p>
        </p:txBody>
      </p:sp>
      <p:sp>
        <p:nvSpPr>
          <p:cNvPr id="18453" name="Line 27"/>
          <p:cNvSpPr>
            <a:spLocks noChangeShapeType="1"/>
          </p:cNvSpPr>
          <p:nvPr/>
        </p:nvSpPr>
        <p:spPr bwMode="auto">
          <a:xfrm flipH="1">
            <a:off x="3924300" y="2347913"/>
            <a:ext cx="714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28"/>
          <p:cNvSpPr>
            <a:spLocks noChangeShapeType="1"/>
          </p:cNvSpPr>
          <p:nvPr/>
        </p:nvSpPr>
        <p:spPr bwMode="auto">
          <a:xfrm>
            <a:off x="4140200" y="2347913"/>
            <a:ext cx="73025" cy="295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29"/>
          <p:cNvSpPr>
            <a:spLocks noChangeShapeType="1"/>
          </p:cNvSpPr>
          <p:nvPr/>
        </p:nvSpPr>
        <p:spPr bwMode="auto">
          <a:xfrm>
            <a:off x="4284663" y="2347913"/>
            <a:ext cx="21590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0"/>
          <p:cNvSpPr>
            <a:spLocks noChangeShapeType="1"/>
          </p:cNvSpPr>
          <p:nvPr/>
        </p:nvSpPr>
        <p:spPr bwMode="auto">
          <a:xfrm>
            <a:off x="4500563" y="2347913"/>
            <a:ext cx="21590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1"/>
          <p:cNvSpPr>
            <a:spLocks noChangeShapeType="1"/>
          </p:cNvSpPr>
          <p:nvPr/>
        </p:nvSpPr>
        <p:spPr bwMode="auto">
          <a:xfrm>
            <a:off x="4500563" y="4076700"/>
            <a:ext cx="129540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2"/>
          <p:cNvSpPr>
            <a:spLocks noChangeShapeType="1"/>
          </p:cNvSpPr>
          <p:nvPr/>
        </p:nvSpPr>
        <p:spPr bwMode="auto">
          <a:xfrm>
            <a:off x="4716463" y="4076700"/>
            <a:ext cx="2808287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Oval 33"/>
          <p:cNvSpPr>
            <a:spLocks noChangeArrowheads="1"/>
          </p:cNvSpPr>
          <p:nvPr/>
        </p:nvSpPr>
        <p:spPr bwMode="auto">
          <a:xfrm>
            <a:off x="3205163" y="3706813"/>
            <a:ext cx="2016125" cy="8540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34"/>
          <p:cNvSpPr txBox="1">
            <a:spLocks noChangeArrowheads="1"/>
          </p:cNvSpPr>
          <p:nvPr/>
        </p:nvSpPr>
        <p:spPr bwMode="auto">
          <a:xfrm>
            <a:off x="3348038" y="3716338"/>
            <a:ext cx="1557337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de-DE" sz="1800"/>
              <a:t>TC3: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transactional</a:t>
            </a:r>
          </a:p>
          <a:p>
            <a:pPr algn="ctr">
              <a:lnSpc>
                <a:spcPct val="80000"/>
              </a:lnSpc>
            </a:pPr>
            <a:r>
              <a:rPr lang="de-DE" sz="1800"/>
              <a:t>recovery&amp;CC</a:t>
            </a:r>
          </a:p>
        </p:txBody>
      </p:sp>
      <p:sp>
        <p:nvSpPr>
          <p:cNvPr id="18461" name="Text Box 35"/>
          <p:cNvSpPr txBox="1">
            <a:spLocks noChangeArrowheads="1"/>
          </p:cNvSpPr>
          <p:nvPr/>
        </p:nvSpPr>
        <p:spPr bwMode="auto">
          <a:xfrm>
            <a:off x="3348038" y="256381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i="1"/>
              <a:t>calls</a:t>
            </a:r>
          </a:p>
        </p:txBody>
      </p:sp>
      <p:sp>
        <p:nvSpPr>
          <p:cNvPr id="18462" name="Line 36"/>
          <p:cNvSpPr>
            <a:spLocks noChangeShapeType="1"/>
          </p:cNvSpPr>
          <p:nvPr/>
        </p:nvSpPr>
        <p:spPr bwMode="auto">
          <a:xfrm>
            <a:off x="5724525" y="2347913"/>
            <a:ext cx="2087563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Text Box 37"/>
          <p:cNvSpPr txBox="1">
            <a:spLocks noChangeArrowheads="1"/>
          </p:cNvSpPr>
          <p:nvPr/>
        </p:nvSpPr>
        <p:spPr bwMode="auto">
          <a:xfrm>
            <a:off x="5003800" y="2565400"/>
            <a:ext cx="97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 i="1"/>
              <a:t>deploys</a:t>
            </a: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53000" y="640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  <a:cs typeface="ＭＳ Ｐゴシック"/>
              </a:rPr>
              <a:t>Architectural Principles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290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View DB kernel pieces as distributed system</a:t>
            </a:r>
          </a:p>
          <a:p>
            <a:pPr eaLnBrk="1" hangingPunct="1"/>
            <a:endParaRPr lang="en-US" dirty="0" smtClean="0">
              <a:solidFill>
                <a:srgbClr val="FF0000"/>
              </a:solidFill>
              <a:ea typeface="ＭＳ Ｐゴシック"/>
              <a:cs typeface="ＭＳ Ｐゴシック"/>
            </a:endParaRP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This exposes full set of TC/DC requirements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  <a:ea typeface="ＭＳ Ｐゴシック"/>
                <a:cs typeface="ＭＳ Ｐゴシック"/>
              </a:rPr>
              <a:t>Interaction contract between DC &amp; TC</a:t>
            </a:r>
            <a:r>
              <a:rPr lang="en-US" dirty="0" smtClean="0">
                <a:ea typeface="ＭＳ Ｐゴシック"/>
                <a:cs typeface="ＭＳ Ｐゴシック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6400800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e-DE" dirty="0" smtClean="0">
                <a:ea typeface="ＭＳ Ｐゴシック"/>
                <a:cs typeface="ＭＳ Ｐゴシック"/>
              </a:rPr>
              <a:t>Interaction Contract</a:t>
            </a:r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23850" y="1600200"/>
            <a:ext cx="88201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FF0000"/>
                </a:solidFill>
              </a:rPr>
              <a:t>Concurrency: </a:t>
            </a:r>
            <a:r>
              <a:rPr lang="de-DE" sz="2200" dirty="0"/>
              <a:t>to deal with multithreading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de-DE" sz="2000" dirty="0"/>
              <a:t> no conflicting concurrent ops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FF0000"/>
                </a:solidFill>
              </a:rPr>
              <a:t>Causality: </a:t>
            </a:r>
            <a:r>
              <a:rPr lang="de-DE" sz="2200" dirty="0"/>
              <a:t>WAL</a:t>
            </a:r>
            <a:endParaRPr lang="de-DE" sz="22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de-DE" sz="2000" dirty="0"/>
              <a:t> Receiver remembers request =&gt; sender remembers request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FF0000"/>
                </a:solidFill>
              </a:rPr>
              <a:t>Unique IDs:</a:t>
            </a:r>
            <a:r>
              <a:rPr lang="de-DE" sz="2200" dirty="0"/>
              <a:t> LSNs</a:t>
            </a:r>
            <a:endParaRPr lang="de-DE" sz="22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de-DE" sz="1800" dirty="0"/>
              <a:t> </a:t>
            </a:r>
            <a:r>
              <a:rPr lang="de-DE" sz="2000" dirty="0"/>
              <a:t>monotonically increasing– enable idempotence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FF0000"/>
                </a:solidFill>
              </a:rPr>
              <a:t>Idempotence: </a:t>
            </a:r>
            <a:r>
              <a:rPr lang="de-DE" sz="2200" dirty="0"/>
              <a:t>page LSNs</a:t>
            </a:r>
            <a:endParaRPr lang="de-DE" sz="22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de-DE" sz="2000" dirty="0"/>
              <a:t> Multiple request tries = single submission: </a:t>
            </a:r>
            <a:r>
              <a:rPr lang="de-DE" sz="2000" i="1" dirty="0"/>
              <a:t>at most once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FF0000"/>
                </a:solidFill>
              </a:rPr>
              <a:t>Resending Requests: </a:t>
            </a:r>
            <a:r>
              <a:rPr lang="de-DE" sz="2200" dirty="0"/>
              <a:t>to ensure delivery</a:t>
            </a:r>
            <a:endParaRPr lang="de-DE" sz="22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de-DE" sz="2000" dirty="0"/>
              <a:t> Resend until ACK: </a:t>
            </a:r>
            <a:r>
              <a:rPr lang="de-DE" sz="2000" i="1" dirty="0"/>
              <a:t>at least once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FF0000"/>
                </a:solidFill>
              </a:rPr>
              <a:t>Recovery: </a:t>
            </a:r>
            <a:r>
              <a:rPr lang="de-DE" sz="2200" dirty="0"/>
              <a:t>DC and TC must coordinate now</a:t>
            </a:r>
            <a:endParaRPr lang="de-DE" sz="22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de-DE" sz="2000" dirty="0"/>
              <a:t> DC-recovery </a:t>
            </a:r>
            <a:r>
              <a:rPr lang="de-DE" sz="2000" i="1" u="sng" dirty="0">
                <a:solidFill>
                  <a:srgbClr val="FF0000"/>
                </a:solidFill>
              </a:rPr>
              <a:t>before </a:t>
            </a:r>
            <a:r>
              <a:rPr lang="de-DE" sz="2000" dirty="0"/>
              <a:t>TC-recovery</a:t>
            </a:r>
          </a:p>
          <a:p>
            <a:pPr>
              <a:lnSpc>
                <a:spcPct val="120000"/>
              </a:lnSpc>
            </a:pPr>
            <a:r>
              <a:rPr lang="de-DE" sz="2200" dirty="0">
                <a:solidFill>
                  <a:srgbClr val="FF0000"/>
                </a:solidFill>
              </a:rPr>
              <a:t>Contract Termination: </a:t>
            </a:r>
            <a:r>
              <a:rPr lang="de-DE" sz="2200" dirty="0"/>
              <a:t>checkpoint</a:t>
            </a:r>
          </a:p>
          <a:p>
            <a:pPr lvl="1">
              <a:lnSpc>
                <a:spcPct val="120000"/>
              </a:lnSpc>
              <a:buFont typeface="Arial" charset="0"/>
              <a:buChar char="•"/>
            </a:pPr>
            <a:r>
              <a:rPr lang="de-DE" sz="1800" dirty="0"/>
              <a:t> </a:t>
            </a:r>
            <a:r>
              <a:rPr lang="de-DE" sz="2000" dirty="0"/>
              <a:t>Releases resend &amp; idempotence &amp; causality requirements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6519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List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Relational Cloud [MIT]</a:t>
            </a:r>
          </a:p>
          <a:p>
            <a:r>
              <a:rPr lang="en-US" dirty="0" smtClean="0"/>
              <a:t>Cloudy [ETH Zurich]</a:t>
            </a:r>
          </a:p>
          <a:p>
            <a:r>
              <a:rPr lang="en-US" dirty="0" err="1" smtClean="0"/>
              <a:t>epiC</a:t>
            </a:r>
            <a:r>
              <a:rPr lang="en-US" dirty="0" smtClean="0"/>
              <a:t> [NUS]</a:t>
            </a:r>
          </a:p>
          <a:p>
            <a:r>
              <a:rPr lang="en-US" dirty="0" smtClean="0"/>
              <a:t>Deterministic Execution [Yale]</a:t>
            </a:r>
          </a:p>
          <a:p>
            <a:r>
              <a:rPr lang="en-US" dirty="0" smtClean="0"/>
              <a:t>… </a:t>
            </a:r>
          </a:p>
          <a:p>
            <a:endParaRPr lang="en-US" dirty="0" smtClean="0"/>
          </a:p>
          <a:p>
            <a:r>
              <a:rPr lang="en-US" dirty="0" smtClean="0"/>
              <a:t>Some interesting papers being presented at this conference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No Complex querying functionality</a:t>
            </a:r>
          </a:p>
          <a:p>
            <a:pPr lvl="1"/>
            <a:r>
              <a:rPr lang="en-US" dirty="0" smtClean="0"/>
              <a:t>No support for SQL</a:t>
            </a:r>
          </a:p>
          <a:p>
            <a:pPr lvl="1"/>
            <a:r>
              <a:rPr lang="en-US" dirty="0" smtClean="0"/>
              <a:t>CRUD operations through database specific API</a:t>
            </a:r>
          </a:p>
          <a:p>
            <a:r>
              <a:rPr lang="en-US" b="1" dirty="0" smtClean="0"/>
              <a:t>No support for joins</a:t>
            </a:r>
          </a:p>
          <a:p>
            <a:pPr lvl="1"/>
            <a:r>
              <a:rPr lang="en-US" dirty="0" smtClean="0"/>
              <a:t>Materialize simple join results in the relevant row</a:t>
            </a:r>
          </a:p>
          <a:p>
            <a:pPr lvl="1"/>
            <a:r>
              <a:rPr lang="en-US" dirty="0" smtClean="0"/>
              <a:t>Give up normalization of data?</a:t>
            </a:r>
          </a:p>
          <a:p>
            <a:r>
              <a:rPr lang="en-US" b="1" dirty="0" smtClean="0"/>
              <a:t>No support for transactions</a:t>
            </a:r>
          </a:p>
          <a:p>
            <a:pPr lvl="1"/>
            <a:r>
              <a:rPr lang="en-US" dirty="0" smtClean="0"/>
              <a:t>Most data stores support single row transactions</a:t>
            </a:r>
          </a:p>
          <a:p>
            <a:pPr lvl="1"/>
            <a:r>
              <a:rPr lang="en-US" dirty="0" smtClean="0"/>
              <a:t>Tunable consistency and availability</a:t>
            </a:r>
          </a:p>
          <a:p>
            <a:r>
              <a:rPr lang="en-US" b="1" i="1" dirty="0" smtClean="0"/>
              <a:t>Avoid scalability bottlenecks at large scale</a:t>
            </a:r>
            <a:endParaRPr lang="en-US" b="1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Commercial Landscape </a:t>
            </a:r>
            <a:br>
              <a:rPr lang="en-US" dirty="0" smtClean="0"/>
            </a:br>
            <a:r>
              <a:rPr lang="en-US" sz="3200" dirty="0" smtClean="0"/>
              <a:t>Major Players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EC2</a:t>
            </a:r>
          </a:p>
          <a:p>
            <a:pPr lvl="1"/>
            <a:r>
              <a:rPr lang="en-US" dirty="0" err="1" smtClean="0"/>
              <a:t>IaaS</a:t>
            </a:r>
            <a:r>
              <a:rPr lang="en-US" dirty="0" smtClean="0"/>
              <a:t> abstraction</a:t>
            </a:r>
          </a:p>
          <a:p>
            <a:pPr lvl="1"/>
            <a:r>
              <a:rPr lang="en-US" dirty="0" smtClean="0"/>
              <a:t>Data management using S3 and </a:t>
            </a:r>
            <a:r>
              <a:rPr lang="en-US" dirty="0" err="1" smtClean="0"/>
              <a:t>SimpleDB</a:t>
            </a:r>
            <a:endParaRPr lang="en-US" dirty="0" smtClean="0"/>
          </a:p>
          <a:p>
            <a:r>
              <a:rPr lang="en-US" dirty="0" smtClean="0"/>
              <a:t>Microsoft Azure</a:t>
            </a:r>
          </a:p>
          <a:p>
            <a:pPr lvl="1"/>
            <a:r>
              <a:rPr lang="en-US" dirty="0" err="1" smtClean="0"/>
              <a:t>PaaS</a:t>
            </a:r>
            <a:r>
              <a:rPr lang="en-US" dirty="0" smtClean="0"/>
              <a:t> abstraction</a:t>
            </a:r>
          </a:p>
          <a:p>
            <a:pPr lvl="1"/>
            <a:r>
              <a:rPr lang="en-US" dirty="0" smtClean="0"/>
              <a:t>Relational engine (SQL Azure)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AppEngine</a:t>
            </a:r>
            <a:endParaRPr lang="en-US" dirty="0" smtClean="0"/>
          </a:p>
          <a:p>
            <a:pPr lvl="1"/>
            <a:r>
              <a:rPr lang="en-US" dirty="0" err="1" smtClean="0"/>
              <a:t>PaaS</a:t>
            </a:r>
            <a:r>
              <a:rPr lang="en-US" dirty="0" smtClean="0"/>
              <a:t> abstraction</a:t>
            </a:r>
          </a:p>
          <a:p>
            <a:pPr lvl="1"/>
            <a:r>
              <a:rPr lang="en-US" dirty="0" smtClean="0"/>
              <a:t>Data management using Google </a:t>
            </a:r>
            <a:r>
              <a:rPr lang="en-US" dirty="0" err="1" smtClean="0"/>
              <a:t>MegaStore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Cloud Transactional Stores </a:t>
            </a:r>
            <a:r>
              <a:rPr lang="en-US" sz="2200" dirty="0" smtClean="0"/>
              <a:t>[</a:t>
            </a:r>
            <a:r>
              <a:rPr lang="en-US" sz="2200" dirty="0" err="1" smtClean="0"/>
              <a:t>Kossmann</a:t>
            </a:r>
            <a:r>
              <a:rPr lang="en-US" sz="2200" dirty="0" smtClean="0"/>
              <a:t> et al., SIGMOD 2010]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Focused on the performance of the Data management layer</a:t>
            </a:r>
          </a:p>
          <a:p>
            <a:r>
              <a:rPr lang="en-US" dirty="0" smtClean="0"/>
              <a:t>Alternative designs evaluated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on EC2</a:t>
            </a:r>
          </a:p>
          <a:p>
            <a:pPr lvl="1"/>
            <a:r>
              <a:rPr lang="en-US" dirty="0" smtClean="0"/>
              <a:t>AWS (S3, </a:t>
            </a:r>
            <a:r>
              <a:rPr lang="en-US" dirty="0" err="1" smtClean="0"/>
              <a:t>SimpleDB</a:t>
            </a:r>
            <a:r>
              <a:rPr lang="en-US" dirty="0" smtClean="0"/>
              <a:t>, and RDS)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AppEngine</a:t>
            </a:r>
            <a:r>
              <a:rPr lang="en-US" dirty="0" smtClean="0"/>
              <a:t> (</a:t>
            </a:r>
            <a:r>
              <a:rPr lang="en-US" dirty="0" err="1" smtClean="0"/>
              <a:t>MegaStore</a:t>
            </a:r>
            <a:r>
              <a:rPr lang="en-US" dirty="0" smtClean="0"/>
              <a:t>, with and without </a:t>
            </a:r>
            <a:r>
              <a:rPr lang="en-US" dirty="0" err="1" smtClean="0"/>
              <a:t>Memcached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Azure (SQL Azure)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and Cost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9" y="2133599"/>
            <a:ext cx="8910491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375" y="1620771"/>
            <a:ext cx="7924800" cy="485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53000" y="6519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authors’ presentation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Outline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in the Cloud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Platforms for Large Applications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Multitenant Data Platforms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Multi-tenancy Models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Multi-tenancy for </a:t>
            </a:r>
            <a:r>
              <a:rPr lang="en-US" dirty="0" err="1" smtClean="0">
                <a:solidFill>
                  <a:srgbClr val="002060"/>
                </a:solidFill>
              </a:rPr>
              <a:t>SaaS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Multi-tenancy for Cloud Platforms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Concluding Remarks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VLDB 2010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Multi-tenancy is a paradigm in which a service provider hosts </a:t>
            </a:r>
            <a:r>
              <a:rPr lang="en-US" b="1" dirty="0" smtClean="0">
                <a:solidFill>
                  <a:srgbClr val="FF0000"/>
                </a:solidFill>
              </a:rPr>
              <a:t>multiple clients</a:t>
            </a:r>
            <a:r>
              <a:rPr lang="en-US" dirty="0" smtClean="0"/>
              <a:t> (tenants) on a </a:t>
            </a:r>
            <a:r>
              <a:rPr lang="en-US" b="1" dirty="0" smtClean="0">
                <a:solidFill>
                  <a:srgbClr val="00B050"/>
                </a:solidFill>
              </a:rPr>
              <a:t>single shared</a:t>
            </a:r>
            <a:r>
              <a:rPr lang="en-US" dirty="0" smtClean="0"/>
              <a:t> stack of </a:t>
            </a:r>
            <a:r>
              <a:rPr lang="en-US" b="1" dirty="0" smtClean="0">
                <a:solidFill>
                  <a:srgbClr val="0070C0"/>
                </a:solidFill>
              </a:rPr>
              <a:t>software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7030A0"/>
                </a:solidFill>
              </a:rPr>
              <a:t>hardware</a:t>
            </a:r>
          </a:p>
          <a:p>
            <a:r>
              <a:rPr lang="en-US" dirty="0" smtClean="0"/>
              <a:t>Virtualization – Multitenancy in the hardware layer</a:t>
            </a:r>
          </a:p>
          <a:p>
            <a:pPr lvl="1"/>
            <a:r>
              <a:rPr lang="en-US" dirty="0" smtClean="0"/>
              <a:t>Major enabling technology for cloud infrastructure</a:t>
            </a:r>
          </a:p>
          <a:p>
            <a:r>
              <a:rPr lang="en-US" b="1" dirty="0" smtClean="0"/>
              <a:t>Virtualization in the database tier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  <p:sp>
        <p:nvSpPr>
          <p:cNvPr id="585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Capturing the “Long Tail” in Multi-tenant Applications</a:t>
            </a:r>
          </a:p>
        </p:txBody>
      </p:sp>
      <p:sp>
        <p:nvSpPr>
          <p:cNvPr id="5851139" name="Text Box 3"/>
          <p:cNvSpPr txBox="1">
            <a:spLocks noChangeArrowheads="1"/>
          </p:cNvSpPr>
          <p:nvPr/>
        </p:nvSpPr>
        <p:spPr bwMode="auto">
          <a:xfrm>
            <a:off x="1063625" y="219392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>
                <a:latin typeface="Times New Roman" pitchFamily="18" charset="0"/>
              </a:rPr>
              <a:t>Size</a:t>
            </a:r>
          </a:p>
        </p:txBody>
      </p:sp>
      <p:sp>
        <p:nvSpPr>
          <p:cNvPr id="5851141" name="Line 5"/>
          <p:cNvSpPr>
            <a:spLocks noChangeShapeType="1"/>
          </p:cNvSpPr>
          <p:nvPr/>
        </p:nvSpPr>
        <p:spPr bwMode="auto">
          <a:xfrm>
            <a:off x="1798638" y="5470525"/>
            <a:ext cx="6072187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51142" name="Line 6"/>
          <p:cNvSpPr>
            <a:spLocks noChangeShapeType="1"/>
          </p:cNvSpPr>
          <p:nvPr/>
        </p:nvSpPr>
        <p:spPr bwMode="auto">
          <a:xfrm flipV="1">
            <a:off x="1933575" y="2498725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51143" name="Text Box 7"/>
          <p:cNvSpPr txBox="1">
            <a:spLocks noChangeArrowheads="1"/>
          </p:cNvSpPr>
          <p:nvPr/>
        </p:nvSpPr>
        <p:spPr bwMode="auto">
          <a:xfrm>
            <a:off x="1219200" y="5133975"/>
            <a:ext cx="6319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latin typeface="Times New Roman" pitchFamily="18" charset="0"/>
              </a:rPr>
              <a:t>small</a:t>
            </a:r>
          </a:p>
        </p:txBody>
      </p:sp>
      <p:sp>
        <p:nvSpPr>
          <p:cNvPr id="5851144" name="Rectangle 8"/>
          <p:cNvSpPr>
            <a:spLocks noChangeArrowheads="1"/>
          </p:cNvSpPr>
          <p:nvPr/>
        </p:nvSpPr>
        <p:spPr bwMode="auto">
          <a:xfrm>
            <a:off x="1933575" y="3189288"/>
            <a:ext cx="674688" cy="2286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1145" name="Rectangle 9"/>
          <p:cNvSpPr>
            <a:spLocks noChangeArrowheads="1"/>
          </p:cNvSpPr>
          <p:nvPr/>
        </p:nvSpPr>
        <p:spPr bwMode="auto">
          <a:xfrm>
            <a:off x="2608263" y="4560888"/>
            <a:ext cx="877887" cy="9144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1146" name="Rectangle 10"/>
          <p:cNvSpPr>
            <a:spLocks noChangeArrowheads="1"/>
          </p:cNvSpPr>
          <p:nvPr/>
        </p:nvSpPr>
        <p:spPr bwMode="auto">
          <a:xfrm>
            <a:off x="3486150" y="4941888"/>
            <a:ext cx="1281113" cy="5334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1147" name="AutoShape 11"/>
          <p:cNvSpPr>
            <a:spLocks noChangeArrowheads="1"/>
          </p:cNvSpPr>
          <p:nvPr/>
        </p:nvSpPr>
        <p:spPr bwMode="auto">
          <a:xfrm>
            <a:off x="4767263" y="5246688"/>
            <a:ext cx="2962275" cy="228600"/>
          </a:xfrm>
          <a:prstGeom prst="homePlate">
            <a:avLst>
              <a:gd name="adj" fmla="val 323958"/>
            </a:avLst>
          </a:prstGeom>
          <a:solidFill>
            <a:schemeClr val="accent2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1148" name="Freeform 12"/>
          <p:cNvSpPr>
            <a:spLocks/>
          </p:cNvSpPr>
          <p:nvPr/>
        </p:nvSpPr>
        <p:spPr bwMode="auto">
          <a:xfrm>
            <a:off x="1927225" y="3184525"/>
            <a:ext cx="5791200" cy="2209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48"/>
              </a:cxn>
              <a:cxn ang="0">
                <a:pos x="576" y="720"/>
              </a:cxn>
              <a:cxn ang="0">
                <a:pos x="864" y="1008"/>
              </a:cxn>
              <a:cxn ang="0">
                <a:pos x="1536" y="1200"/>
              </a:cxn>
              <a:cxn ang="0">
                <a:pos x="2400" y="1344"/>
              </a:cxn>
              <a:cxn ang="0">
                <a:pos x="3648" y="1392"/>
              </a:cxn>
            </a:cxnLst>
            <a:rect l="0" t="0" r="r" b="b"/>
            <a:pathLst>
              <a:path w="3648" h="1392">
                <a:moveTo>
                  <a:pt x="0" y="0"/>
                </a:moveTo>
                <a:lnTo>
                  <a:pt x="288" y="48"/>
                </a:lnTo>
                <a:lnTo>
                  <a:pt x="576" y="720"/>
                </a:lnTo>
                <a:lnTo>
                  <a:pt x="864" y="1008"/>
                </a:lnTo>
                <a:lnTo>
                  <a:pt x="1536" y="1200"/>
                </a:lnTo>
                <a:lnTo>
                  <a:pt x="2400" y="1344"/>
                </a:lnTo>
                <a:lnTo>
                  <a:pt x="3648" y="1392"/>
                </a:lnTo>
              </a:path>
            </a:pathLst>
          </a:cu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51151" name="Line 15"/>
          <p:cNvSpPr>
            <a:spLocks noChangeShapeType="1"/>
          </p:cNvSpPr>
          <p:nvPr/>
        </p:nvSpPr>
        <p:spPr bwMode="auto">
          <a:xfrm flipV="1">
            <a:off x="5105400" y="4556125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51152" name="Text Box 16"/>
          <p:cNvSpPr txBox="1">
            <a:spLocks noChangeArrowheads="1"/>
          </p:cNvSpPr>
          <p:nvPr/>
        </p:nvSpPr>
        <p:spPr bwMode="auto">
          <a:xfrm>
            <a:off x="5765800" y="3768725"/>
            <a:ext cx="2374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0">
                <a:latin typeface="Times New Roman" pitchFamily="18" charset="0"/>
              </a:rPr>
              <a:t>Large Number of </a:t>
            </a:r>
          </a:p>
          <a:p>
            <a:pPr algn="l"/>
            <a:r>
              <a:rPr lang="en-US" sz="2400" b="0">
                <a:latin typeface="Times New Roman" pitchFamily="18" charset="0"/>
              </a:rPr>
              <a:t>small tenants</a:t>
            </a:r>
          </a:p>
        </p:txBody>
      </p:sp>
      <p:sp>
        <p:nvSpPr>
          <p:cNvPr id="5851153" name="Text Box 17"/>
          <p:cNvSpPr txBox="1">
            <a:spLocks noChangeArrowheads="1"/>
          </p:cNvSpPr>
          <p:nvPr/>
        </p:nvSpPr>
        <p:spPr bwMode="auto">
          <a:xfrm>
            <a:off x="1219200" y="3014246"/>
            <a:ext cx="7103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latin typeface="Times New Roman" pitchFamily="18" charset="0"/>
              </a:rPr>
              <a:t>large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3587" y="6477000"/>
            <a:ext cx="451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 presentation by B. </a:t>
            </a:r>
            <a:r>
              <a:rPr lang="en-US" sz="1600" dirty="0" err="1" smtClean="0"/>
              <a:t>Reinwald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  <p:sp>
        <p:nvSpPr>
          <p:cNvPr id="584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 Application vs. Multi-tenant Application Scenario</a:t>
            </a:r>
          </a:p>
        </p:txBody>
      </p:sp>
      <p:sp>
        <p:nvSpPr>
          <p:cNvPr id="584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1676400"/>
          </a:xfrm>
        </p:spPr>
        <p:txBody>
          <a:bodyPr>
            <a:normAutofit/>
          </a:bodyPr>
          <a:lstStyle/>
          <a:p>
            <a:pPr marL="228600" indent="-228600"/>
            <a:r>
              <a:rPr lang="en-US" b="1" dirty="0"/>
              <a:t>Multi Application </a:t>
            </a:r>
            <a:r>
              <a:rPr lang="en-US" b="1" dirty="0" smtClean="0"/>
              <a:t>Scenario</a:t>
            </a:r>
            <a:endParaRPr lang="en-US" b="1" dirty="0"/>
          </a:p>
          <a:p>
            <a:pPr marL="514350" lvl="1" indent="-171450"/>
            <a:r>
              <a:rPr lang="en-US" dirty="0"/>
              <a:t>Support a very large number of database applications (with different schemas)</a:t>
            </a:r>
          </a:p>
          <a:p>
            <a:pPr marL="514350" lvl="1" indent="-171450"/>
            <a:endParaRPr lang="en-US" dirty="0"/>
          </a:p>
          <a:p>
            <a:pPr marL="514350" lvl="1" indent="-171450"/>
            <a:endParaRPr lang="en-US" dirty="0"/>
          </a:p>
          <a:p>
            <a:pPr marL="514350" lvl="1" indent="-171450"/>
            <a:endParaRPr lang="en-US" dirty="0"/>
          </a:p>
          <a:p>
            <a:pPr marL="514350" lvl="1" indent="-171450"/>
            <a:endParaRPr lang="en-US" dirty="0"/>
          </a:p>
          <a:p>
            <a:pPr marL="514350" lvl="1" indent="-171450"/>
            <a:endParaRPr lang="en-US" dirty="0"/>
          </a:p>
        </p:txBody>
      </p:sp>
      <p:sp>
        <p:nvSpPr>
          <p:cNvPr id="5844996" name="AutoShape 4"/>
          <p:cNvSpPr>
            <a:spLocks noChangeArrowheads="1"/>
          </p:cNvSpPr>
          <p:nvPr/>
        </p:nvSpPr>
        <p:spPr bwMode="auto">
          <a:xfrm>
            <a:off x="976312" y="4491038"/>
            <a:ext cx="354013" cy="217487"/>
          </a:xfrm>
          <a:prstGeom prst="can">
            <a:avLst>
              <a:gd name="adj" fmla="val 2500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844997" name="Line 5"/>
          <p:cNvSpPr>
            <a:spLocks noChangeShapeType="1"/>
          </p:cNvSpPr>
          <p:nvPr/>
        </p:nvSpPr>
        <p:spPr bwMode="auto">
          <a:xfrm>
            <a:off x="1165225" y="4371975"/>
            <a:ext cx="0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844998" name="Text Box 6"/>
          <p:cNvSpPr txBox="1">
            <a:spLocks noChangeArrowheads="1"/>
          </p:cNvSpPr>
          <p:nvPr/>
        </p:nvSpPr>
        <p:spPr bwMode="auto">
          <a:xfrm>
            <a:off x="976312" y="4662488"/>
            <a:ext cx="494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 dirty="0">
                <a:latin typeface="Times New Roman" pitchFamily="18" charset="0"/>
              </a:rPr>
              <a:t>DB</a:t>
            </a:r>
            <a:r>
              <a:rPr lang="en-US" sz="1400" b="0" baseline="-25000" dirty="0">
                <a:latin typeface="Times New Roman" pitchFamily="18" charset="0"/>
              </a:rPr>
              <a:t>1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844999" name="Oval 7"/>
          <p:cNvSpPr>
            <a:spLocks noChangeArrowheads="1"/>
          </p:cNvSpPr>
          <p:nvPr/>
        </p:nvSpPr>
        <p:spPr bwMode="auto">
          <a:xfrm>
            <a:off x="900112" y="4130675"/>
            <a:ext cx="512763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b="0" dirty="0">
                <a:latin typeface="Times New Roman" pitchFamily="18" charset="0"/>
              </a:rPr>
              <a:t>App</a:t>
            </a:r>
            <a:r>
              <a:rPr lang="en-US" altLang="zh-CN" sz="1200" b="0" baseline="-25000" dirty="0">
                <a:latin typeface="Times New Roman" pitchFamily="18" charset="0"/>
              </a:rPr>
              <a:t>1</a:t>
            </a:r>
            <a:endParaRPr lang="en-US" altLang="zh-CN" sz="1200" b="0" dirty="0">
              <a:latin typeface="Times New Roman" pitchFamily="18" charset="0"/>
            </a:endParaRPr>
          </a:p>
        </p:txBody>
      </p:sp>
      <p:sp>
        <p:nvSpPr>
          <p:cNvPr id="5845000" name="Text Box 8"/>
          <p:cNvSpPr txBox="1">
            <a:spLocks noChangeArrowheads="1"/>
          </p:cNvSpPr>
          <p:nvPr/>
        </p:nvSpPr>
        <p:spPr bwMode="auto">
          <a:xfrm>
            <a:off x="685800" y="3749675"/>
            <a:ext cx="5533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 dirty="0">
                <a:latin typeface="+mj-lt"/>
              </a:rPr>
              <a:t>user</a:t>
            </a:r>
            <a:r>
              <a:rPr lang="en-US" sz="1200" b="0" baseline="-25000" dirty="0">
                <a:latin typeface="+mj-lt"/>
              </a:rPr>
              <a:t>1</a:t>
            </a:r>
            <a:endParaRPr lang="en-US" sz="1200" b="0" dirty="0">
              <a:latin typeface="+mj-lt"/>
            </a:endParaRPr>
          </a:p>
        </p:txBody>
      </p:sp>
      <p:sp>
        <p:nvSpPr>
          <p:cNvPr id="5845001" name="Line 9"/>
          <p:cNvSpPr>
            <a:spLocks noChangeShapeType="1"/>
          </p:cNvSpPr>
          <p:nvPr/>
        </p:nvSpPr>
        <p:spPr bwMode="auto">
          <a:xfrm flipH="1" flipV="1">
            <a:off x="990600" y="3978275"/>
            <a:ext cx="1381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02" name="Line 10"/>
          <p:cNvSpPr>
            <a:spLocks noChangeShapeType="1"/>
          </p:cNvSpPr>
          <p:nvPr/>
        </p:nvSpPr>
        <p:spPr bwMode="auto">
          <a:xfrm flipV="1">
            <a:off x="1204912" y="3978275"/>
            <a:ext cx="904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03" name="Text Box 11"/>
          <p:cNvSpPr txBox="1">
            <a:spLocks noChangeArrowheads="1"/>
          </p:cNvSpPr>
          <p:nvPr/>
        </p:nvSpPr>
        <p:spPr bwMode="auto">
          <a:xfrm>
            <a:off x="1173162" y="3749675"/>
            <a:ext cx="668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 dirty="0">
                <a:latin typeface="+mj-lt"/>
              </a:rPr>
              <a:t>user</a:t>
            </a:r>
            <a:r>
              <a:rPr lang="en-US" sz="1200" b="0" baseline="-25000" dirty="0">
                <a:latin typeface="+mj-lt"/>
              </a:rPr>
              <a:t>100</a:t>
            </a:r>
            <a:endParaRPr lang="en-US" sz="1200" b="0" dirty="0">
              <a:latin typeface="+mj-lt"/>
            </a:endParaRPr>
          </a:p>
        </p:txBody>
      </p:sp>
      <p:sp>
        <p:nvSpPr>
          <p:cNvPr id="5845004" name="Text Box 12"/>
          <p:cNvSpPr txBox="1">
            <a:spLocks noChangeArrowheads="1"/>
          </p:cNvSpPr>
          <p:nvPr/>
        </p:nvSpPr>
        <p:spPr bwMode="auto">
          <a:xfrm>
            <a:off x="990600" y="3733800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…</a:t>
            </a:r>
          </a:p>
        </p:txBody>
      </p:sp>
      <p:sp>
        <p:nvSpPr>
          <p:cNvPr id="5845005" name="AutoShape 13"/>
          <p:cNvSpPr>
            <a:spLocks noChangeArrowheads="1"/>
          </p:cNvSpPr>
          <p:nvPr/>
        </p:nvSpPr>
        <p:spPr bwMode="auto">
          <a:xfrm>
            <a:off x="1966912" y="4475163"/>
            <a:ext cx="354013" cy="217487"/>
          </a:xfrm>
          <a:prstGeom prst="can">
            <a:avLst>
              <a:gd name="adj" fmla="val 25000"/>
            </a:avLst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845006" name="Line 14"/>
          <p:cNvSpPr>
            <a:spLocks noChangeShapeType="1"/>
          </p:cNvSpPr>
          <p:nvPr/>
        </p:nvSpPr>
        <p:spPr bwMode="auto">
          <a:xfrm>
            <a:off x="2155825" y="4356100"/>
            <a:ext cx="0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845007" name="Text Box 15"/>
          <p:cNvSpPr txBox="1">
            <a:spLocks noChangeArrowheads="1"/>
          </p:cNvSpPr>
          <p:nvPr/>
        </p:nvSpPr>
        <p:spPr bwMode="auto">
          <a:xfrm>
            <a:off x="1966912" y="4646613"/>
            <a:ext cx="4940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 dirty="0">
                <a:latin typeface="Times New Roman" pitchFamily="18" charset="0"/>
              </a:rPr>
              <a:t>DB</a:t>
            </a:r>
            <a:r>
              <a:rPr lang="en-US" sz="1400" b="0" baseline="-25000" dirty="0">
                <a:latin typeface="Times New Roman" pitchFamily="18" charset="0"/>
              </a:rPr>
              <a:t>2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845008" name="Oval 16"/>
          <p:cNvSpPr>
            <a:spLocks noChangeArrowheads="1"/>
          </p:cNvSpPr>
          <p:nvPr/>
        </p:nvSpPr>
        <p:spPr bwMode="auto">
          <a:xfrm>
            <a:off x="1890712" y="4114800"/>
            <a:ext cx="512763" cy="24130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b="0" dirty="0">
                <a:latin typeface="Times New Roman" pitchFamily="18" charset="0"/>
              </a:rPr>
              <a:t>App</a:t>
            </a:r>
            <a:r>
              <a:rPr lang="en-US" altLang="zh-CN" sz="1200" b="0" baseline="-25000" dirty="0">
                <a:latin typeface="Times New Roman" pitchFamily="18" charset="0"/>
              </a:rPr>
              <a:t>2</a:t>
            </a:r>
            <a:endParaRPr lang="en-US" altLang="zh-CN" sz="1200" b="0" dirty="0">
              <a:latin typeface="Times New Roman" pitchFamily="18" charset="0"/>
            </a:endParaRPr>
          </a:p>
        </p:txBody>
      </p:sp>
      <p:sp>
        <p:nvSpPr>
          <p:cNvPr id="5845009" name="Text Box 17"/>
          <p:cNvSpPr txBox="1">
            <a:spLocks noChangeArrowheads="1"/>
          </p:cNvSpPr>
          <p:nvPr/>
        </p:nvSpPr>
        <p:spPr bwMode="auto">
          <a:xfrm>
            <a:off x="1676400" y="3733800"/>
            <a:ext cx="5533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</a:t>
            </a:r>
            <a:endParaRPr lang="en-US" sz="1200" b="0">
              <a:latin typeface="+mj-lt"/>
            </a:endParaRPr>
          </a:p>
        </p:txBody>
      </p:sp>
      <p:sp>
        <p:nvSpPr>
          <p:cNvPr id="5845010" name="Line 18"/>
          <p:cNvSpPr>
            <a:spLocks noChangeShapeType="1"/>
          </p:cNvSpPr>
          <p:nvPr/>
        </p:nvSpPr>
        <p:spPr bwMode="auto">
          <a:xfrm flipH="1" flipV="1">
            <a:off x="1981200" y="3962400"/>
            <a:ext cx="1381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11" name="Line 19"/>
          <p:cNvSpPr>
            <a:spLocks noChangeShapeType="1"/>
          </p:cNvSpPr>
          <p:nvPr/>
        </p:nvSpPr>
        <p:spPr bwMode="auto">
          <a:xfrm flipV="1">
            <a:off x="2195512" y="3962400"/>
            <a:ext cx="904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12" name="Text Box 20"/>
          <p:cNvSpPr txBox="1">
            <a:spLocks noChangeArrowheads="1"/>
          </p:cNvSpPr>
          <p:nvPr/>
        </p:nvSpPr>
        <p:spPr bwMode="auto">
          <a:xfrm>
            <a:off x="2163762" y="3733800"/>
            <a:ext cx="668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100</a:t>
            </a:r>
            <a:endParaRPr lang="en-US" sz="1200" b="0">
              <a:latin typeface="+mj-lt"/>
            </a:endParaRPr>
          </a:p>
        </p:txBody>
      </p:sp>
      <p:sp>
        <p:nvSpPr>
          <p:cNvPr id="5845013" name="Text Box 21"/>
          <p:cNvSpPr txBox="1">
            <a:spLocks noChangeArrowheads="1"/>
          </p:cNvSpPr>
          <p:nvPr/>
        </p:nvSpPr>
        <p:spPr bwMode="auto">
          <a:xfrm>
            <a:off x="2220913" y="2057400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900" b="0">
                <a:latin typeface="Times New Roman" pitchFamily="18" charset="0"/>
              </a:rPr>
              <a:t>…</a:t>
            </a:r>
          </a:p>
        </p:txBody>
      </p:sp>
      <p:sp>
        <p:nvSpPr>
          <p:cNvPr id="5845014" name="AutoShape 22"/>
          <p:cNvSpPr>
            <a:spLocks noChangeArrowheads="1"/>
          </p:cNvSpPr>
          <p:nvPr/>
        </p:nvSpPr>
        <p:spPr bwMode="auto">
          <a:xfrm>
            <a:off x="3019425" y="4475163"/>
            <a:ext cx="354012" cy="217487"/>
          </a:xfrm>
          <a:prstGeom prst="can">
            <a:avLst>
              <a:gd name="adj" fmla="val 25000"/>
            </a:avLst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845015" name="Line 23"/>
          <p:cNvSpPr>
            <a:spLocks noChangeShapeType="1"/>
          </p:cNvSpPr>
          <p:nvPr/>
        </p:nvSpPr>
        <p:spPr bwMode="auto">
          <a:xfrm>
            <a:off x="3208337" y="4356100"/>
            <a:ext cx="0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845016" name="Text Box 24"/>
          <p:cNvSpPr txBox="1">
            <a:spLocks noChangeArrowheads="1"/>
          </p:cNvSpPr>
          <p:nvPr/>
        </p:nvSpPr>
        <p:spPr bwMode="auto">
          <a:xfrm>
            <a:off x="3019425" y="4646613"/>
            <a:ext cx="61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>
                <a:latin typeface="Times New Roman" pitchFamily="18" charset="0"/>
              </a:rPr>
              <a:t>DB</a:t>
            </a:r>
            <a:r>
              <a:rPr lang="en-US" sz="1400" b="0" baseline="-25000">
                <a:latin typeface="Times New Roman" pitchFamily="18" charset="0"/>
              </a:rPr>
              <a:t>10k</a:t>
            </a:r>
            <a:endParaRPr lang="en-US" sz="1400" b="0">
              <a:latin typeface="Times New Roman" pitchFamily="18" charset="0"/>
            </a:endParaRPr>
          </a:p>
        </p:txBody>
      </p:sp>
      <p:sp>
        <p:nvSpPr>
          <p:cNvPr id="5845017" name="Oval 25"/>
          <p:cNvSpPr>
            <a:spLocks noChangeArrowheads="1"/>
          </p:cNvSpPr>
          <p:nvPr/>
        </p:nvSpPr>
        <p:spPr bwMode="auto">
          <a:xfrm>
            <a:off x="2943225" y="4114800"/>
            <a:ext cx="512762" cy="241300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b="0">
                <a:latin typeface="Times New Roman" pitchFamily="18" charset="0"/>
              </a:rPr>
              <a:t>App</a:t>
            </a:r>
            <a:r>
              <a:rPr lang="en-US" altLang="zh-CN" sz="1200" b="0" baseline="-25000">
                <a:latin typeface="Times New Roman" pitchFamily="18" charset="0"/>
              </a:rPr>
              <a:t>10k</a:t>
            </a:r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5845018" name="Text Box 26"/>
          <p:cNvSpPr txBox="1">
            <a:spLocks noChangeArrowheads="1"/>
          </p:cNvSpPr>
          <p:nvPr/>
        </p:nvSpPr>
        <p:spPr bwMode="auto">
          <a:xfrm>
            <a:off x="2728912" y="3733800"/>
            <a:ext cx="5533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</a:t>
            </a:r>
            <a:endParaRPr lang="en-US" sz="1200" b="0">
              <a:latin typeface="+mj-lt"/>
            </a:endParaRPr>
          </a:p>
        </p:txBody>
      </p:sp>
      <p:sp>
        <p:nvSpPr>
          <p:cNvPr id="5845019" name="Line 27"/>
          <p:cNvSpPr>
            <a:spLocks noChangeShapeType="1"/>
          </p:cNvSpPr>
          <p:nvPr/>
        </p:nvSpPr>
        <p:spPr bwMode="auto">
          <a:xfrm flipH="1" flipV="1">
            <a:off x="3033712" y="3962400"/>
            <a:ext cx="138113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20" name="Line 28"/>
          <p:cNvSpPr>
            <a:spLocks noChangeShapeType="1"/>
          </p:cNvSpPr>
          <p:nvPr/>
        </p:nvSpPr>
        <p:spPr bwMode="auto">
          <a:xfrm flipV="1">
            <a:off x="3248025" y="3962400"/>
            <a:ext cx="9048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21" name="Text Box 29"/>
          <p:cNvSpPr txBox="1">
            <a:spLocks noChangeArrowheads="1"/>
          </p:cNvSpPr>
          <p:nvPr/>
        </p:nvSpPr>
        <p:spPr bwMode="auto">
          <a:xfrm>
            <a:off x="3216275" y="3733800"/>
            <a:ext cx="668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100</a:t>
            </a:r>
            <a:endParaRPr lang="en-US" sz="1200" b="0">
              <a:latin typeface="+mj-lt"/>
            </a:endParaRPr>
          </a:p>
        </p:txBody>
      </p:sp>
      <p:sp>
        <p:nvSpPr>
          <p:cNvPr id="5845022" name="Text Box 30"/>
          <p:cNvSpPr txBox="1">
            <a:spLocks noChangeArrowheads="1"/>
          </p:cNvSpPr>
          <p:nvPr/>
        </p:nvSpPr>
        <p:spPr bwMode="auto">
          <a:xfrm>
            <a:off x="3273425" y="2057400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900" b="0">
                <a:latin typeface="Times New Roman" pitchFamily="18" charset="0"/>
              </a:rPr>
              <a:t>…</a:t>
            </a:r>
          </a:p>
        </p:txBody>
      </p:sp>
      <p:sp>
        <p:nvSpPr>
          <p:cNvPr id="5845023" name="Text Box 31"/>
          <p:cNvSpPr txBox="1">
            <a:spLocks noChangeArrowheads="1"/>
          </p:cNvSpPr>
          <p:nvPr/>
        </p:nvSpPr>
        <p:spPr bwMode="auto">
          <a:xfrm>
            <a:off x="2493962" y="4219575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…</a:t>
            </a:r>
          </a:p>
        </p:txBody>
      </p:sp>
      <p:sp>
        <p:nvSpPr>
          <p:cNvPr id="5845024" name="Oval 32"/>
          <p:cNvSpPr>
            <a:spLocks noChangeArrowheads="1"/>
          </p:cNvSpPr>
          <p:nvPr/>
        </p:nvSpPr>
        <p:spPr bwMode="auto">
          <a:xfrm>
            <a:off x="5043487" y="4130675"/>
            <a:ext cx="512763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b="0">
                <a:latin typeface="Times New Roman" pitchFamily="18" charset="0"/>
              </a:rPr>
              <a:t>App</a:t>
            </a:r>
            <a:r>
              <a:rPr lang="en-US" altLang="zh-CN" sz="1200" b="0" baseline="-25000">
                <a:latin typeface="Times New Roman" pitchFamily="18" charset="0"/>
              </a:rPr>
              <a:t>1</a:t>
            </a:r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5845025" name="Text Box 33"/>
          <p:cNvSpPr txBox="1">
            <a:spLocks noChangeArrowheads="1"/>
          </p:cNvSpPr>
          <p:nvPr/>
        </p:nvSpPr>
        <p:spPr bwMode="auto">
          <a:xfrm>
            <a:off x="4829175" y="3749675"/>
            <a:ext cx="5533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</a:t>
            </a:r>
            <a:endParaRPr lang="en-US" sz="1200" b="0">
              <a:latin typeface="+mj-lt"/>
            </a:endParaRPr>
          </a:p>
        </p:txBody>
      </p:sp>
      <p:sp>
        <p:nvSpPr>
          <p:cNvPr id="5845026" name="Line 34"/>
          <p:cNvSpPr>
            <a:spLocks noChangeShapeType="1"/>
          </p:cNvSpPr>
          <p:nvPr/>
        </p:nvSpPr>
        <p:spPr bwMode="auto">
          <a:xfrm flipH="1" flipV="1">
            <a:off x="5133975" y="3978275"/>
            <a:ext cx="1381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27" name="Line 35"/>
          <p:cNvSpPr>
            <a:spLocks noChangeShapeType="1"/>
          </p:cNvSpPr>
          <p:nvPr/>
        </p:nvSpPr>
        <p:spPr bwMode="auto">
          <a:xfrm flipV="1">
            <a:off x="5348287" y="3978275"/>
            <a:ext cx="904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28" name="Text Box 36"/>
          <p:cNvSpPr txBox="1">
            <a:spLocks noChangeArrowheads="1"/>
          </p:cNvSpPr>
          <p:nvPr/>
        </p:nvSpPr>
        <p:spPr bwMode="auto">
          <a:xfrm>
            <a:off x="5316537" y="3749675"/>
            <a:ext cx="668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100</a:t>
            </a:r>
            <a:endParaRPr lang="en-US" sz="1200" b="0">
              <a:latin typeface="+mj-lt"/>
            </a:endParaRPr>
          </a:p>
        </p:txBody>
      </p:sp>
      <p:sp>
        <p:nvSpPr>
          <p:cNvPr id="5845029" name="Text Box 37"/>
          <p:cNvSpPr txBox="1">
            <a:spLocks noChangeArrowheads="1"/>
          </p:cNvSpPr>
          <p:nvPr/>
        </p:nvSpPr>
        <p:spPr bwMode="auto">
          <a:xfrm>
            <a:off x="5133975" y="3733800"/>
            <a:ext cx="3385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…</a:t>
            </a:r>
          </a:p>
        </p:txBody>
      </p:sp>
      <p:sp>
        <p:nvSpPr>
          <p:cNvPr id="5845030" name="Oval 38"/>
          <p:cNvSpPr>
            <a:spLocks noChangeArrowheads="1"/>
          </p:cNvSpPr>
          <p:nvPr/>
        </p:nvSpPr>
        <p:spPr bwMode="auto">
          <a:xfrm>
            <a:off x="6034087" y="4114800"/>
            <a:ext cx="512763" cy="24130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b="0">
                <a:latin typeface="Times New Roman" pitchFamily="18" charset="0"/>
              </a:rPr>
              <a:t>App</a:t>
            </a:r>
            <a:r>
              <a:rPr lang="en-US" altLang="zh-CN" sz="1200" b="0" baseline="-25000">
                <a:latin typeface="Times New Roman" pitchFamily="18" charset="0"/>
              </a:rPr>
              <a:t>2</a:t>
            </a:r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5845031" name="Text Box 39"/>
          <p:cNvSpPr txBox="1">
            <a:spLocks noChangeArrowheads="1"/>
          </p:cNvSpPr>
          <p:nvPr/>
        </p:nvSpPr>
        <p:spPr bwMode="auto">
          <a:xfrm>
            <a:off x="5819775" y="3733800"/>
            <a:ext cx="5533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</a:t>
            </a:r>
            <a:endParaRPr lang="en-US" sz="1200" b="0">
              <a:latin typeface="+mj-lt"/>
            </a:endParaRPr>
          </a:p>
        </p:txBody>
      </p:sp>
      <p:sp>
        <p:nvSpPr>
          <p:cNvPr id="5845032" name="Line 40"/>
          <p:cNvSpPr>
            <a:spLocks noChangeShapeType="1"/>
          </p:cNvSpPr>
          <p:nvPr/>
        </p:nvSpPr>
        <p:spPr bwMode="auto">
          <a:xfrm flipH="1" flipV="1">
            <a:off x="6124575" y="3962400"/>
            <a:ext cx="13811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33" name="Line 41"/>
          <p:cNvSpPr>
            <a:spLocks noChangeShapeType="1"/>
          </p:cNvSpPr>
          <p:nvPr/>
        </p:nvSpPr>
        <p:spPr bwMode="auto">
          <a:xfrm flipV="1">
            <a:off x="6338887" y="3962400"/>
            <a:ext cx="90488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34" name="Text Box 42"/>
          <p:cNvSpPr txBox="1">
            <a:spLocks noChangeArrowheads="1"/>
          </p:cNvSpPr>
          <p:nvPr/>
        </p:nvSpPr>
        <p:spPr bwMode="auto">
          <a:xfrm>
            <a:off x="6307137" y="3733800"/>
            <a:ext cx="668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100</a:t>
            </a:r>
            <a:endParaRPr lang="en-US" sz="1200" b="0">
              <a:latin typeface="+mj-lt"/>
            </a:endParaRPr>
          </a:p>
        </p:txBody>
      </p:sp>
      <p:sp>
        <p:nvSpPr>
          <p:cNvPr id="5845035" name="Text Box 43"/>
          <p:cNvSpPr txBox="1">
            <a:spLocks noChangeArrowheads="1"/>
          </p:cNvSpPr>
          <p:nvPr/>
        </p:nvSpPr>
        <p:spPr bwMode="auto">
          <a:xfrm>
            <a:off x="6364288" y="2057400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900" b="0">
                <a:latin typeface="Times New Roman" pitchFamily="18" charset="0"/>
              </a:rPr>
              <a:t>…</a:t>
            </a:r>
          </a:p>
        </p:txBody>
      </p:sp>
      <p:sp>
        <p:nvSpPr>
          <p:cNvPr id="5845036" name="Oval 44"/>
          <p:cNvSpPr>
            <a:spLocks noChangeArrowheads="1"/>
          </p:cNvSpPr>
          <p:nvPr/>
        </p:nvSpPr>
        <p:spPr bwMode="auto">
          <a:xfrm>
            <a:off x="7086600" y="4114800"/>
            <a:ext cx="512762" cy="241300"/>
          </a:xfrm>
          <a:prstGeom prst="ellipse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b="0" dirty="0">
                <a:latin typeface="Times New Roman" pitchFamily="18" charset="0"/>
              </a:rPr>
              <a:t>App</a:t>
            </a:r>
            <a:r>
              <a:rPr lang="en-US" altLang="zh-CN" sz="1200" b="0" baseline="-25000" dirty="0">
                <a:latin typeface="Times New Roman" pitchFamily="18" charset="0"/>
              </a:rPr>
              <a:t>10k</a:t>
            </a:r>
            <a:endParaRPr lang="en-US" altLang="zh-CN" sz="1200" b="0" dirty="0">
              <a:latin typeface="Times New Roman" pitchFamily="18" charset="0"/>
            </a:endParaRPr>
          </a:p>
        </p:txBody>
      </p:sp>
      <p:sp>
        <p:nvSpPr>
          <p:cNvPr id="5845037" name="Text Box 45"/>
          <p:cNvSpPr txBox="1">
            <a:spLocks noChangeArrowheads="1"/>
          </p:cNvSpPr>
          <p:nvPr/>
        </p:nvSpPr>
        <p:spPr bwMode="auto">
          <a:xfrm>
            <a:off x="6872287" y="3733800"/>
            <a:ext cx="55335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</a:t>
            </a:r>
            <a:endParaRPr lang="en-US" sz="1200" b="0">
              <a:latin typeface="+mj-lt"/>
            </a:endParaRPr>
          </a:p>
        </p:txBody>
      </p:sp>
      <p:sp>
        <p:nvSpPr>
          <p:cNvPr id="5845038" name="Line 46"/>
          <p:cNvSpPr>
            <a:spLocks noChangeShapeType="1"/>
          </p:cNvSpPr>
          <p:nvPr/>
        </p:nvSpPr>
        <p:spPr bwMode="auto">
          <a:xfrm flipH="1" flipV="1">
            <a:off x="7177087" y="3962400"/>
            <a:ext cx="138113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39" name="Line 47"/>
          <p:cNvSpPr>
            <a:spLocks noChangeShapeType="1"/>
          </p:cNvSpPr>
          <p:nvPr/>
        </p:nvSpPr>
        <p:spPr bwMode="auto">
          <a:xfrm flipV="1">
            <a:off x="7391400" y="3962400"/>
            <a:ext cx="90487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5040" name="Text Box 48"/>
          <p:cNvSpPr txBox="1">
            <a:spLocks noChangeArrowheads="1"/>
          </p:cNvSpPr>
          <p:nvPr/>
        </p:nvSpPr>
        <p:spPr bwMode="auto">
          <a:xfrm>
            <a:off x="7359650" y="3733800"/>
            <a:ext cx="668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200" b="0">
                <a:latin typeface="+mj-lt"/>
              </a:rPr>
              <a:t>user</a:t>
            </a:r>
            <a:r>
              <a:rPr lang="en-US" sz="1200" b="0" baseline="-25000">
                <a:latin typeface="+mj-lt"/>
              </a:rPr>
              <a:t>100</a:t>
            </a:r>
            <a:endParaRPr lang="en-US" sz="1200" b="0">
              <a:latin typeface="+mj-lt"/>
            </a:endParaRPr>
          </a:p>
        </p:txBody>
      </p:sp>
      <p:sp>
        <p:nvSpPr>
          <p:cNvPr id="5845041" name="Text Box 49"/>
          <p:cNvSpPr txBox="1">
            <a:spLocks noChangeArrowheads="1"/>
          </p:cNvSpPr>
          <p:nvPr/>
        </p:nvSpPr>
        <p:spPr bwMode="auto">
          <a:xfrm>
            <a:off x="7416800" y="2057400"/>
            <a:ext cx="2984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900" b="0">
                <a:latin typeface="Times New Roman" pitchFamily="18" charset="0"/>
              </a:rPr>
              <a:t>…</a:t>
            </a:r>
          </a:p>
        </p:txBody>
      </p:sp>
      <p:sp>
        <p:nvSpPr>
          <p:cNvPr id="5845042" name="AutoShape 50"/>
          <p:cNvSpPr>
            <a:spLocks noChangeArrowheads="1"/>
          </p:cNvSpPr>
          <p:nvPr/>
        </p:nvSpPr>
        <p:spPr bwMode="auto">
          <a:xfrm>
            <a:off x="5894387" y="4567238"/>
            <a:ext cx="354013" cy="385762"/>
          </a:xfrm>
          <a:prstGeom prst="can">
            <a:avLst>
              <a:gd name="adj" fmla="val 272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845043" name="Line 51"/>
          <p:cNvSpPr>
            <a:spLocks noChangeShapeType="1"/>
          </p:cNvSpPr>
          <p:nvPr/>
        </p:nvSpPr>
        <p:spPr bwMode="auto">
          <a:xfrm>
            <a:off x="5486400" y="432752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845044" name="AutoShape 52"/>
          <p:cNvSpPr>
            <a:spLocks noChangeArrowheads="1"/>
          </p:cNvSpPr>
          <p:nvPr/>
        </p:nvSpPr>
        <p:spPr bwMode="auto">
          <a:xfrm>
            <a:off x="6477000" y="4551363"/>
            <a:ext cx="354012" cy="385762"/>
          </a:xfrm>
          <a:prstGeom prst="can">
            <a:avLst>
              <a:gd name="adj" fmla="val 2724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845045" name="Line 53"/>
          <p:cNvSpPr>
            <a:spLocks noChangeShapeType="1"/>
          </p:cNvSpPr>
          <p:nvPr/>
        </p:nvSpPr>
        <p:spPr bwMode="auto">
          <a:xfrm flipH="1">
            <a:off x="6629400" y="432752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845046" name="Rectangle 54"/>
          <p:cNvSpPr>
            <a:spLocks noChangeArrowheads="1"/>
          </p:cNvSpPr>
          <p:nvPr/>
        </p:nvSpPr>
        <p:spPr bwMode="auto">
          <a:xfrm>
            <a:off x="5943600" y="4708525"/>
            <a:ext cx="76200" cy="1524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845047" name="Line 55"/>
          <p:cNvSpPr>
            <a:spLocks noChangeShapeType="1"/>
          </p:cNvSpPr>
          <p:nvPr/>
        </p:nvSpPr>
        <p:spPr bwMode="auto">
          <a:xfrm flipH="1">
            <a:off x="6096000" y="432752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5845048" name="Rectangle 56"/>
          <p:cNvSpPr>
            <a:spLocks noChangeArrowheads="1"/>
          </p:cNvSpPr>
          <p:nvPr/>
        </p:nvSpPr>
        <p:spPr bwMode="auto">
          <a:xfrm>
            <a:off x="6096000" y="4784725"/>
            <a:ext cx="76200" cy="76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845049" name="Rectangle 57"/>
          <p:cNvSpPr>
            <a:spLocks noChangeArrowheads="1"/>
          </p:cNvSpPr>
          <p:nvPr/>
        </p:nvSpPr>
        <p:spPr bwMode="auto">
          <a:xfrm>
            <a:off x="6553200" y="4708525"/>
            <a:ext cx="152400" cy="76200"/>
          </a:xfrm>
          <a:prstGeom prst="rect">
            <a:avLst/>
          </a:prstGeom>
          <a:solidFill>
            <a:srgbClr val="00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845050" name="AutoShape 58"/>
          <p:cNvSpPr>
            <a:spLocks noChangeArrowheads="1"/>
          </p:cNvSpPr>
          <p:nvPr/>
        </p:nvSpPr>
        <p:spPr bwMode="auto">
          <a:xfrm>
            <a:off x="4114800" y="4098925"/>
            <a:ext cx="457200" cy="5334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5051" name="Text Box 59"/>
          <p:cNvSpPr txBox="1">
            <a:spLocks noChangeArrowheads="1"/>
          </p:cNvSpPr>
          <p:nvPr/>
        </p:nvSpPr>
        <p:spPr bwMode="auto">
          <a:xfrm>
            <a:off x="5878512" y="4891088"/>
            <a:ext cx="4860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 dirty="0">
                <a:latin typeface="Times New Roman" pitchFamily="18" charset="0"/>
              </a:rPr>
              <a:t>DB</a:t>
            </a:r>
            <a:r>
              <a:rPr lang="en-US" sz="1200" b="0" baseline="-25000" dirty="0">
                <a:latin typeface="Times New Roman" pitchFamily="18" charset="0"/>
              </a:rPr>
              <a:t>1</a:t>
            </a:r>
            <a:endParaRPr lang="en-US" sz="1200" b="0" dirty="0">
              <a:latin typeface="Times New Roman" pitchFamily="18" charset="0"/>
            </a:endParaRPr>
          </a:p>
        </p:txBody>
      </p:sp>
      <p:sp>
        <p:nvSpPr>
          <p:cNvPr id="5845052" name="Text Box 60"/>
          <p:cNvSpPr txBox="1">
            <a:spLocks noChangeArrowheads="1"/>
          </p:cNvSpPr>
          <p:nvPr/>
        </p:nvSpPr>
        <p:spPr bwMode="auto">
          <a:xfrm>
            <a:off x="6488112" y="4891088"/>
            <a:ext cx="5533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 dirty="0">
                <a:latin typeface="Times New Roman" pitchFamily="18" charset="0"/>
              </a:rPr>
              <a:t>DB</a:t>
            </a:r>
            <a:r>
              <a:rPr lang="en-US" sz="1400" b="0" baseline="-25000" dirty="0">
                <a:latin typeface="Times New Roman" pitchFamily="18" charset="0"/>
              </a:rPr>
              <a:t>10</a:t>
            </a:r>
            <a:endParaRPr lang="en-US" sz="1400" b="0" dirty="0">
              <a:latin typeface="Times New Roman" pitchFamily="18" charset="0"/>
            </a:endParaRPr>
          </a:p>
        </p:txBody>
      </p:sp>
      <p:sp>
        <p:nvSpPr>
          <p:cNvPr id="5845053" name="Rectangle 61"/>
          <p:cNvSpPr>
            <a:spLocks noChangeArrowheads="1"/>
          </p:cNvSpPr>
          <p:nvPr/>
        </p:nvSpPr>
        <p:spPr bwMode="auto">
          <a:xfrm>
            <a:off x="5791200" y="4479925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5082" name="Text Box 90"/>
          <p:cNvSpPr txBox="1">
            <a:spLocks noChangeArrowheads="1"/>
          </p:cNvSpPr>
          <p:nvPr/>
        </p:nvSpPr>
        <p:spPr bwMode="auto">
          <a:xfrm>
            <a:off x="6934200" y="4767263"/>
            <a:ext cx="979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i="1"/>
              <a:t>Database</a:t>
            </a:r>
          </a:p>
          <a:p>
            <a:pPr algn="l"/>
            <a:r>
              <a:rPr lang="en-US" i="1"/>
              <a:t>Virtualization</a:t>
            </a:r>
          </a:p>
        </p:txBody>
      </p:sp>
      <p:sp>
        <p:nvSpPr>
          <p:cNvPr id="5845098" name="Text Box 106"/>
          <p:cNvSpPr txBox="1">
            <a:spLocks noChangeArrowheads="1"/>
          </p:cNvSpPr>
          <p:nvPr/>
        </p:nvSpPr>
        <p:spPr bwMode="auto">
          <a:xfrm>
            <a:off x="6172200" y="4632325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400" b="0"/>
              <a:t>…</a:t>
            </a:r>
          </a:p>
        </p:txBody>
      </p:sp>
      <p:sp>
        <p:nvSpPr>
          <p:cNvPr id="5845099" name="Text Box 107"/>
          <p:cNvSpPr txBox="1">
            <a:spLocks noChangeArrowheads="1"/>
          </p:cNvSpPr>
          <p:nvPr/>
        </p:nvSpPr>
        <p:spPr bwMode="auto">
          <a:xfrm>
            <a:off x="6629400" y="4022725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b="0"/>
              <a:t>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73587" y="6477000"/>
            <a:ext cx="451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 presentation by B. </a:t>
            </a:r>
            <a:r>
              <a:rPr lang="en-US" sz="1600" dirty="0" err="1" smtClean="0"/>
              <a:t>Reinwald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  <p:sp>
        <p:nvSpPr>
          <p:cNvPr id="584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914400"/>
          </a:xfrm>
        </p:spPr>
        <p:txBody>
          <a:bodyPr/>
          <a:lstStyle/>
          <a:p>
            <a:pPr defTabSz="1014413"/>
            <a:r>
              <a:rPr lang="en-US" altLang="zh-CN" dirty="0">
                <a:ea typeface="宋体" pitchFamily="2" charset="-122"/>
              </a:rPr>
              <a:t>Multi-tenancy Challenges</a:t>
            </a:r>
          </a:p>
        </p:txBody>
      </p:sp>
      <p:sp>
        <p:nvSpPr>
          <p:cNvPr id="5847043" name="Rectangle 3"/>
          <p:cNvSpPr>
            <a:spLocks noChangeArrowheads="1"/>
          </p:cNvSpPr>
          <p:nvPr/>
        </p:nvSpPr>
        <p:spPr bwMode="auto">
          <a:xfrm>
            <a:off x="1752600" y="4640263"/>
            <a:ext cx="48006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2000">
                <a:solidFill>
                  <a:srgbClr val="000099"/>
                </a:solidFill>
              </a:rPr>
              <a:t>Isolation, Scalability,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000099"/>
                </a:solidFill>
              </a:rPr>
              <a:t>Performance, Customization, Resource Utilization, Metering …</a:t>
            </a:r>
          </a:p>
        </p:txBody>
      </p:sp>
      <p:sp>
        <p:nvSpPr>
          <p:cNvPr id="5847044" name="Rectangle 4"/>
          <p:cNvSpPr>
            <a:spLocks noChangeArrowheads="1"/>
          </p:cNvSpPr>
          <p:nvPr/>
        </p:nvSpPr>
        <p:spPr bwMode="auto">
          <a:xfrm>
            <a:off x="1982788" y="2768600"/>
            <a:ext cx="27606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  <a:buClr>
                <a:schemeClr val="bg1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chemeClr val="bg1"/>
                </a:solidFill>
              </a:rPr>
              <a:t>Virtual Multi-Tenant Layer</a:t>
            </a:r>
          </a:p>
        </p:txBody>
      </p:sp>
      <p:sp>
        <p:nvSpPr>
          <p:cNvPr id="5847046" name="Rectangle 6"/>
          <p:cNvSpPr>
            <a:spLocks noChangeArrowheads="1"/>
          </p:cNvSpPr>
          <p:nvPr/>
        </p:nvSpPr>
        <p:spPr bwMode="auto">
          <a:xfrm>
            <a:off x="1982788" y="2768600"/>
            <a:ext cx="27606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  <a:buClr>
                <a:schemeClr val="bg1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chemeClr val="bg1"/>
                </a:solidFill>
              </a:rPr>
              <a:t>Virtual Multi-Tenant Layer</a:t>
            </a:r>
          </a:p>
        </p:txBody>
      </p:sp>
      <p:sp>
        <p:nvSpPr>
          <p:cNvPr id="5847047" name="Rectangle 7"/>
          <p:cNvSpPr>
            <a:spLocks noChangeArrowheads="1"/>
          </p:cNvSpPr>
          <p:nvPr/>
        </p:nvSpPr>
        <p:spPr bwMode="auto">
          <a:xfrm>
            <a:off x="1982788" y="2768600"/>
            <a:ext cx="27606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40000"/>
              </a:spcBef>
              <a:buClr>
                <a:schemeClr val="bg1"/>
              </a:buClr>
              <a:buFont typeface="Wingdings" pitchFamily="2" charset="2"/>
              <a:buNone/>
            </a:pPr>
            <a:r>
              <a:rPr lang="en-US" altLang="zh-CN" sz="1800">
                <a:solidFill>
                  <a:schemeClr val="bg1"/>
                </a:solidFill>
              </a:rPr>
              <a:t>Virtual Multi-Tenant Layer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66888" y="1905000"/>
            <a:ext cx="4248150" cy="2447925"/>
            <a:chOff x="204" y="981"/>
            <a:chExt cx="2223" cy="1720"/>
          </a:xfrm>
        </p:grpSpPr>
        <p:pic>
          <p:nvPicPr>
            <p:cNvPr id="5847049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" y="981"/>
              <a:ext cx="2223" cy="17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5847050" name="Rectangle 10"/>
            <p:cNvSpPr>
              <a:spLocks noChangeArrowheads="1"/>
            </p:cNvSpPr>
            <p:nvPr/>
          </p:nvSpPr>
          <p:spPr bwMode="auto">
            <a:xfrm>
              <a:off x="265" y="1253"/>
              <a:ext cx="1925" cy="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40000"/>
                </a:spcBef>
                <a:buClr>
                  <a:schemeClr val="bg1"/>
                </a:buClr>
                <a:buFont typeface="Wingdings" pitchFamily="2" charset="2"/>
                <a:buNone/>
              </a:pPr>
              <a:r>
                <a:rPr lang="en-US" altLang="zh-CN" sz="1800" dirty="0">
                  <a:solidFill>
                    <a:schemeClr val="bg1"/>
                  </a:solidFill>
                </a:rPr>
                <a:t>         </a:t>
              </a:r>
              <a:r>
                <a:rPr lang="en-US" altLang="zh-CN" sz="2000" dirty="0">
                  <a:solidFill>
                    <a:schemeClr val="bg1"/>
                  </a:solidFill>
                </a:rPr>
                <a:t>DB Multi-Tenant Layer</a:t>
              </a:r>
            </a:p>
          </p:txBody>
        </p:sp>
      </p:grpSp>
      <p:sp>
        <p:nvSpPr>
          <p:cNvPr id="5847052" name="Oval 12"/>
          <p:cNvSpPr>
            <a:spLocks noChangeArrowheads="1"/>
          </p:cNvSpPr>
          <p:nvPr/>
        </p:nvSpPr>
        <p:spPr bwMode="auto">
          <a:xfrm>
            <a:off x="2414588" y="2209800"/>
            <a:ext cx="2881312" cy="143986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3587" y="6477000"/>
            <a:ext cx="451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 presentation by B. </a:t>
            </a:r>
            <a:r>
              <a:rPr lang="en-US" sz="1600" dirty="0" err="1" smtClean="0"/>
              <a:t>Reinwald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419600"/>
            <a:ext cx="16002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916875"/>
            <a:ext cx="16002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381000" y="3124200"/>
            <a:ext cx="1600200" cy="72142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3257800"/>
          <a:ext cx="11430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1000" y="2614550"/>
            <a:ext cx="1600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093025"/>
            <a:ext cx="457200" cy="457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0025" y="2093025"/>
            <a:ext cx="457200" cy="45720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0" y="2093025"/>
            <a:ext cx="457200" cy="4572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452807" cy="42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8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9368" y="1524000"/>
            <a:ext cx="452807" cy="4297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1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393" y="1535875"/>
            <a:ext cx="452807" cy="42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438400" y="4419600"/>
            <a:ext cx="16002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3916875"/>
            <a:ext cx="16002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2438400" y="3124200"/>
            <a:ext cx="1600200" cy="72142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38400" y="2057400"/>
            <a:ext cx="457200" cy="101435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App1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0"/>
            <a:ext cx="452807" cy="42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30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768" y="1524000"/>
            <a:ext cx="452807" cy="4297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31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5793" y="1535875"/>
            <a:ext cx="452807" cy="4297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sp>
        <p:nvSpPr>
          <p:cNvPr id="32" name="Rectangle 31"/>
          <p:cNvSpPr/>
          <p:nvPr/>
        </p:nvSpPr>
        <p:spPr>
          <a:xfrm>
            <a:off x="3024250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App2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81400" y="2057400"/>
            <a:ext cx="457200" cy="101435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App3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667000" y="3200400"/>
          <a:ext cx="8382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9400"/>
                <a:gridCol w="279400"/>
                <a:gridCol w="279400"/>
              </a:tblGrid>
              <a:tr h="1524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819400" y="3234050"/>
          <a:ext cx="8382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9400"/>
                <a:gridCol w="279400"/>
                <a:gridCol w="279400"/>
              </a:tblGrid>
              <a:tr h="1524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064825" y="3312225"/>
          <a:ext cx="838200" cy="457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9400"/>
                <a:gridCol w="279400"/>
                <a:gridCol w="279400"/>
              </a:tblGrid>
              <a:tr h="1524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548250" y="4419600"/>
            <a:ext cx="16002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48250" y="3916875"/>
            <a:ext cx="1600200" cy="457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4524500" y="3124200"/>
            <a:ext cx="480950" cy="72142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48250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App1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250" y="1524000"/>
            <a:ext cx="452807" cy="42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42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6618" y="1524000"/>
            <a:ext cx="452807" cy="4297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43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5643" y="1535875"/>
            <a:ext cx="452807" cy="4297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sp>
        <p:nvSpPr>
          <p:cNvPr id="44" name="Rectangle 43"/>
          <p:cNvSpPr/>
          <p:nvPr/>
        </p:nvSpPr>
        <p:spPr>
          <a:xfrm>
            <a:off x="5134100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App2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91250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App3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612575" y="3376550"/>
          <a:ext cx="316674" cy="350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558"/>
                <a:gridCol w="105558"/>
                <a:gridCol w="10555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9" name="Flowchart: Magnetic Disk 48"/>
          <p:cNvSpPr/>
          <p:nvPr/>
        </p:nvSpPr>
        <p:spPr>
          <a:xfrm>
            <a:off x="5134100" y="3124200"/>
            <a:ext cx="480950" cy="72142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222175" y="3376550"/>
          <a:ext cx="316674" cy="350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558"/>
                <a:gridCol w="105558"/>
                <a:gridCol w="10555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Flowchart: Magnetic Disk 50"/>
          <p:cNvSpPr/>
          <p:nvPr/>
        </p:nvSpPr>
        <p:spPr>
          <a:xfrm>
            <a:off x="5691250" y="3124200"/>
            <a:ext cx="480950" cy="72142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779325" y="3376550"/>
          <a:ext cx="316674" cy="350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558"/>
                <a:gridCol w="105558"/>
                <a:gridCol w="10555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6536375" y="4419600"/>
            <a:ext cx="16002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565075" y="3869375"/>
            <a:ext cx="381000" cy="4572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Flowchart: Magnetic Disk 54"/>
          <p:cNvSpPr/>
          <p:nvPr/>
        </p:nvSpPr>
        <p:spPr>
          <a:xfrm>
            <a:off x="6541325" y="3200400"/>
            <a:ext cx="404750" cy="64522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36375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App1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375" y="1524000"/>
            <a:ext cx="452807" cy="42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58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4743" y="1524000"/>
            <a:ext cx="452807" cy="4297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59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3768" y="1535875"/>
            <a:ext cx="452807" cy="42976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</p:pic>
      <p:sp>
        <p:nvSpPr>
          <p:cNvPr id="60" name="Rectangle 59"/>
          <p:cNvSpPr/>
          <p:nvPr/>
        </p:nvSpPr>
        <p:spPr>
          <a:xfrm>
            <a:off x="7122225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App2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79375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App3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588825" y="3340925"/>
          <a:ext cx="316674" cy="350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558"/>
                <a:gridCol w="105558"/>
                <a:gridCol w="10555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3" name="Flowchart: Magnetic Disk 62"/>
          <p:cNvSpPr/>
          <p:nvPr/>
        </p:nvSpPr>
        <p:spPr>
          <a:xfrm>
            <a:off x="7150925" y="3200400"/>
            <a:ext cx="381000" cy="64522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7186550" y="3364675"/>
          <a:ext cx="316674" cy="350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558"/>
                <a:gridCol w="105558"/>
                <a:gridCol w="10555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Flowchart: Magnetic Disk 64"/>
          <p:cNvSpPr/>
          <p:nvPr/>
        </p:nvSpPr>
        <p:spPr>
          <a:xfrm>
            <a:off x="7700900" y="3200400"/>
            <a:ext cx="392875" cy="645225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7738875" y="3364675"/>
          <a:ext cx="316674" cy="350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5558"/>
                <a:gridCol w="105558"/>
                <a:gridCol w="105558"/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7162800" y="3862450"/>
            <a:ext cx="3810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27000" y="3857500"/>
            <a:ext cx="381000" cy="4572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12625" y="3136075"/>
            <a:ext cx="457200" cy="1219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122225" y="3136075"/>
            <a:ext cx="457200" cy="1219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674550" y="3124200"/>
            <a:ext cx="457200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1000" y="5029200"/>
            <a:ext cx="838200" cy="30480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Tenant 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1000" y="5410200"/>
            <a:ext cx="838200" cy="30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Tenant 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81000" y="5791200"/>
            <a:ext cx="838200" cy="3048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Tenant 3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ight Arrow 76"/>
          <p:cNvSpPr/>
          <p:nvPr/>
        </p:nvSpPr>
        <p:spPr>
          <a:xfrm>
            <a:off x="1371600" y="5029200"/>
            <a:ext cx="6705600" cy="533400"/>
          </a:xfrm>
          <a:prstGeom prst="rightArrow">
            <a:avLst>
              <a:gd name="adj1" fmla="val 50000"/>
              <a:gd name="adj2" fmla="val 2083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Lower App Development Effort and Time to Market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eft Arrow 79"/>
          <p:cNvSpPr/>
          <p:nvPr/>
        </p:nvSpPr>
        <p:spPr>
          <a:xfrm>
            <a:off x="1371600" y="5562600"/>
            <a:ext cx="6705600" cy="533400"/>
          </a:xfrm>
          <a:prstGeom prst="leftArrow">
            <a:avLst>
              <a:gd name="adj1" fmla="val 50000"/>
              <a:gd name="adj2" fmla="val 187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Effective Resource Usage and Scaling, More Complex Design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48250" y="2057400"/>
            <a:ext cx="457200" cy="101435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App1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34100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App2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691250" y="2057400"/>
            <a:ext cx="457200" cy="101435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App3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553200" y="2057400"/>
            <a:ext cx="457200" cy="101435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App1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39050" y="2057400"/>
            <a:ext cx="457200" cy="10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App2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96200" y="2057400"/>
            <a:ext cx="457200" cy="101435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App3</a:t>
            </a:r>
            <a:endParaRPr lang="en-US" sz="20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US" dirty="0" smtClean="0"/>
              <a:t>Multitenancy Trade-offs</a:t>
            </a:r>
            <a:endParaRPr lang="en-US" dirty="0"/>
          </a:p>
        </p:txBody>
      </p:sp>
      <p:sp>
        <p:nvSpPr>
          <p:cNvPr id="79" name="Footer Placeholder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Interplay with 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onsistency,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vailability, and Network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artitions </a:t>
            </a:r>
          </a:p>
          <a:p>
            <a:pPr lvl="1"/>
            <a:r>
              <a:rPr lang="en-US" dirty="0" smtClean="0"/>
              <a:t>Only have two of the three together</a:t>
            </a:r>
          </a:p>
          <a:p>
            <a:r>
              <a:rPr lang="en-US" dirty="0" smtClean="0"/>
              <a:t>Large scale operations – be prepared for network partitions</a:t>
            </a:r>
          </a:p>
          <a:p>
            <a:r>
              <a:rPr lang="en-US" dirty="0" smtClean="0"/>
              <a:t>Role of CAP – During a network partition, choose between Consistency and Availability</a:t>
            </a:r>
          </a:p>
          <a:p>
            <a:pPr lvl="1"/>
            <a:r>
              <a:rPr lang="en-US" dirty="0" smtClean="0"/>
              <a:t>RDBMS choose </a:t>
            </a:r>
            <a:r>
              <a:rPr lang="en-US" i="1" dirty="0" smtClean="0"/>
              <a:t>consistency</a:t>
            </a:r>
          </a:p>
          <a:p>
            <a:pPr lvl="1"/>
            <a:r>
              <a:rPr lang="en-US" dirty="0" smtClean="0"/>
              <a:t>Key Value stores choose </a:t>
            </a:r>
            <a:r>
              <a:rPr lang="en-US" i="1" dirty="0" smtClean="0"/>
              <a:t>availability</a:t>
            </a:r>
            <a:r>
              <a:rPr lang="en-US" dirty="0" smtClean="0"/>
              <a:t> [low replica consistency]</a:t>
            </a:r>
            <a:endParaRPr lang="en-US" i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  <p:sp>
        <p:nvSpPr>
          <p:cNvPr id="584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228601"/>
            <a:ext cx="8245475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Multi-tenancy</a:t>
            </a:r>
            <a:br>
              <a:rPr lang="en-US" dirty="0" smtClean="0"/>
            </a:br>
            <a:r>
              <a:rPr lang="en-US" sz="2800" dirty="0" smtClean="0"/>
              <a:t>Resource </a:t>
            </a:r>
            <a:r>
              <a:rPr lang="en-US" sz="2800" dirty="0"/>
              <a:t>Sharing and Isolation</a:t>
            </a:r>
          </a:p>
        </p:txBody>
      </p:sp>
      <p:graphicFrame>
        <p:nvGraphicFramePr>
          <p:cNvPr id="5842964" name="Group 20"/>
          <p:cNvGraphicFramePr>
            <a:graphicFrameLocks noGrp="1"/>
          </p:cNvGraphicFramePr>
          <p:nvPr/>
        </p:nvGraphicFramePr>
        <p:xfrm>
          <a:off x="228600" y="1828800"/>
          <a:ext cx="8382000" cy="3498850"/>
        </p:xfrm>
        <a:graphic>
          <a:graphicData uri="http://schemas.openxmlformats.org/drawingml/2006/table">
            <a:tbl>
              <a:tblPr/>
              <a:tblGrid>
                <a:gridCol w="2209800"/>
                <a:gridCol w="1295400"/>
                <a:gridCol w="48768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MT Sharing 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Isolation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None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Tenants are on different machines. No Sharing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Shared Hardware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VM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Tenants are on the same hardware but isolated in different virtual machines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Shared VM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OS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Tenants are on the same virtual machine but isolated by OS user authentication (OS level protection)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Shared OS level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DB instance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Tenants share the OS but have different DB instances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Shared DB 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Tenants are in the same DB instance but isolated using different 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Shared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Tenants are in the same tables but isolated by row level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09800" y="6138446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 presentation by B. </a:t>
            </a:r>
            <a:r>
              <a:rPr lang="en-US" sz="1600" dirty="0" err="1" smtClean="0"/>
              <a:t>Reinwald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  <p:sp>
        <p:nvSpPr>
          <p:cNvPr id="584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877888"/>
          </a:xfrm>
        </p:spPr>
        <p:txBody>
          <a:bodyPr/>
          <a:lstStyle/>
          <a:p>
            <a:r>
              <a:rPr lang="en-US" dirty="0" smtClean="0"/>
              <a:t>Multitenancy Trade-offs</a:t>
            </a:r>
            <a:endParaRPr lang="en-US" dirty="0"/>
          </a:p>
        </p:txBody>
      </p:sp>
      <p:graphicFrame>
        <p:nvGraphicFramePr>
          <p:cNvPr id="5849164" name="Group 76"/>
          <p:cNvGraphicFramePr>
            <a:graphicFrameLocks noGrp="1"/>
          </p:cNvGraphicFramePr>
          <p:nvPr>
            <p:ph sz="half" idx="2"/>
          </p:nvPr>
        </p:nvGraphicFramePr>
        <p:xfrm>
          <a:off x="76200" y="1881505"/>
          <a:ext cx="8899525" cy="3133598"/>
        </p:xfrm>
        <a:graphic>
          <a:graphicData uri="http://schemas.openxmlformats.org/drawingml/2006/table">
            <a:tbl>
              <a:tblPr/>
              <a:tblGrid>
                <a:gridCol w="1844675"/>
                <a:gridCol w="2163762"/>
                <a:gridCol w="2465388"/>
                <a:gridCol w="24257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Isolated 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Separate Schemas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Shared Tables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49001"/>
                      </a:srgb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Simplicity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simple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simple (but need naming and mapping schemes)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Customizability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(schema)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Rigorous Isolation (regulatory law)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best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moderate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lowest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Resource Cost/tenant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lowest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#Tenants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Largest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3587" y="6477000"/>
            <a:ext cx="451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 presentation by B. </a:t>
            </a:r>
            <a:r>
              <a:rPr lang="en-US" sz="1600" dirty="0" err="1" smtClean="0"/>
              <a:t>Reinwald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VLDB 2010 Tutorial</a:t>
            </a:r>
            <a:endParaRPr lang="en-US" altLang="zh-CN" dirty="0"/>
          </a:p>
        </p:txBody>
      </p:sp>
      <p:sp>
        <p:nvSpPr>
          <p:cNvPr id="584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801688"/>
          </a:xfrm>
        </p:spPr>
        <p:txBody>
          <a:bodyPr/>
          <a:lstStyle/>
          <a:p>
            <a:r>
              <a:rPr lang="en-US" dirty="0" smtClean="0"/>
              <a:t>Multitenancy Trade-offs</a:t>
            </a:r>
            <a:endParaRPr lang="en-US" dirty="0"/>
          </a:p>
        </p:txBody>
      </p:sp>
      <p:graphicFrame>
        <p:nvGraphicFramePr>
          <p:cNvPr id="5849164" name="Group 76"/>
          <p:cNvGraphicFramePr>
            <a:graphicFrameLocks noGrp="1"/>
          </p:cNvGraphicFramePr>
          <p:nvPr>
            <p:ph sz="half" idx="2"/>
          </p:nvPr>
        </p:nvGraphicFramePr>
        <p:xfrm>
          <a:off x="122238" y="1600200"/>
          <a:ext cx="8899525" cy="4655312"/>
        </p:xfrm>
        <a:graphic>
          <a:graphicData uri="http://schemas.openxmlformats.org/drawingml/2006/table">
            <a:tbl>
              <a:tblPr/>
              <a:tblGrid>
                <a:gridCol w="1844675"/>
                <a:gridCol w="2163762"/>
                <a:gridCol w="2465388"/>
                <a:gridCol w="24257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Isolated Databases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Separate Schemas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49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Shared Tables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>
                        <a:alpha val="49001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tools to deal w/ large number of DBs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tools to deal w/ large number of tables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DB implementation 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Lowest (query routing and simple mapping layer)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Low (query routing, simple mapping layer and query mapping)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High (query routing, simple mapping layer, query mapping, row-level isolation)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Scalability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Per tenant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Need some data/load balancing w/ dynamic migration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Need some data/load balancing w/ dynamic migration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Query Optimization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Less critical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Less critical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Critical (wrong plan over very large tables is disastrous)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Per Tenant Query Performance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F2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As usual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need query governance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pitchFamily="34" charset="0"/>
                        </a:rPr>
                        <a:t>Need query governance and tenant-specific statistics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29150" y="6477000"/>
            <a:ext cx="4514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Slides adapted from a presentation by B. </a:t>
            </a:r>
            <a:r>
              <a:rPr lang="en-US" sz="1600" dirty="0" err="1" smtClean="0"/>
              <a:t>Reinwald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Force.com architecture </a:t>
            </a:r>
            <a:br>
              <a:rPr lang="en-US" dirty="0" smtClean="0"/>
            </a:br>
            <a:r>
              <a:rPr lang="en-US" sz="2800" dirty="0" smtClean="0"/>
              <a:t>Shared table approach [</a:t>
            </a:r>
            <a:r>
              <a:rPr lang="en-US" sz="2800" dirty="0" err="1" smtClean="0"/>
              <a:t>Weissman</a:t>
            </a:r>
            <a:r>
              <a:rPr lang="en-US" sz="2800" dirty="0" smtClean="0"/>
              <a:t> et al., SIGMOD 2009]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Metadata driven architecture</a:t>
            </a:r>
          </a:p>
          <a:p>
            <a:r>
              <a:rPr lang="en-US" dirty="0" smtClean="0"/>
              <a:t>Tenant specific customizations information stored as </a:t>
            </a:r>
            <a:r>
              <a:rPr lang="en-US" dirty="0" smtClean="0">
                <a:solidFill>
                  <a:srgbClr val="FF0000"/>
                </a:solidFill>
              </a:rPr>
              <a:t>metadata</a:t>
            </a:r>
          </a:p>
          <a:p>
            <a:r>
              <a:rPr lang="en-US" dirty="0" smtClean="0"/>
              <a:t>Engine uses metadata to generate </a:t>
            </a:r>
            <a:r>
              <a:rPr lang="en-US" dirty="0" smtClean="0">
                <a:solidFill>
                  <a:srgbClr val="00B050"/>
                </a:solidFill>
              </a:rPr>
              <a:t>virtual application components</a:t>
            </a:r>
            <a:r>
              <a:rPr lang="en-US" dirty="0" smtClean="0"/>
              <a:t> at runtime</a:t>
            </a:r>
          </a:p>
          <a:p>
            <a:pPr lvl="1"/>
            <a:r>
              <a:rPr lang="en-US" dirty="0" smtClean="0"/>
              <a:t>Metadata is key – </a:t>
            </a:r>
            <a:r>
              <a:rPr lang="en-US" dirty="0" smtClean="0">
                <a:solidFill>
                  <a:srgbClr val="0070C0"/>
                </a:solidFill>
              </a:rPr>
              <a:t>cache metadata</a:t>
            </a:r>
          </a:p>
          <a:p>
            <a:r>
              <a:rPr lang="en-US" dirty="0" smtClean="0"/>
              <a:t>Application data stored in a large shared table – referred to as the </a:t>
            </a:r>
            <a:r>
              <a:rPr lang="en-US" b="1" dirty="0" smtClean="0"/>
              <a:t>heap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Materialize</a:t>
            </a:r>
            <a:r>
              <a:rPr lang="en-US" dirty="0" smtClean="0"/>
              <a:t> some virtual tables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Pivot tables</a:t>
            </a:r>
            <a:r>
              <a:rPr lang="en-US" dirty="0" smtClean="0"/>
              <a:t> used for </a:t>
            </a:r>
            <a:r>
              <a:rPr lang="en-US" dirty="0" smtClean="0">
                <a:solidFill>
                  <a:srgbClr val="00B0F0"/>
                </a:solidFill>
              </a:rPr>
              <a:t>indexing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2060"/>
                </a:solidFill>
              </a:rPr>
              <a:t>maintaining relationships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uniqueness constraints</a:t>
            </a:r>
          </a:p>
          <a:p>
            <a:pPr lvl="1"/>
            <a:r>
              <a:rPr lang="en-US" dirty="0" smtClean="0"/>
              <a:t>A collection of pivot tables used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table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heap stores all application data</a:t>
            </a:r>
          </a:p>
          <a:p>
            <a:pPr lvl="1"/>
            <a:r>
              <a:rPr lang="en-US" dirty="0" smtClean="0"/>
              <a:t>Generic schema – </a:t>
            </a:r>
            <a:r>
              <a:rPr lang="en-US" b="1" dirty="0" smtClean="0"/>
              <a:t>flex columns</a:t>
            </a:r>
          </a:p>
          <a:p>
            <a:pPr lvl="1"/>
            <a:r>
              <a:rPr lang="en-US" dirty="0" smtClean="0"/>
              <a:t>Native database index and query processing cannot be applied directly</a:t>
            </a:r>
          </a:p>
          <a:p>
            <a:r>
              <a:rPr lang="en-US" dirty="0" smtClean="0"/>
              <a:t>Metadata used to interpret data from the heap</a:t>
            </a:r>
          </a:p>
          <a:p>
            <a:r>
              <a:rPr lang="en-US" dirty="0" smtClean="0"/>
              <a:t>Application server logic for data re-mapping</a:t>
            </a:r>
          </a:p>
          <a:p>
            <a:r>
              <a:rPr lang="en-US" dirty="0" smtClean="0"/>
              <a:t>Strongly typed pivot tables act as index</a:t>
            </a:r>
          </a:p>
          <a:p>
            <a:r>
              <a:rPr lang="en-US" dirty="0" smtClean="0"/>
              <a:t>Advanced optimization techniques such as </a:t>
            </a:r>
            <a:r>
              <a:rPr lang="en-US" b="1" dirty="0" smtClean="0">
                <a:solidFill>
                  <a:srgbClr val="0070C0"/>
                </a:solidFill>
              </a:rPr>
              <a:t>chunk folding</a:t>
            </a:r>
            <a:r>
              <a:rPr lang="en-US" dirty="0" smtClean="0"/>
              <a:t> proposed </a:t>
            </a:r>
            <a:r>
              <a:rPr lang="en-US" sz="2400" dirty="0" smtClean="0"/>
              <a:t>[</a:t>
            </a:r>
            <a:r>
              <a:rPr lang="en-US" sz="2400" dirty="0" err="1" smtClean="0"/>
              <a:t>Aulbach</a:t>
            </a:r>
            <a:r>
              <a:rPr lang="en-US" sz="2400" dirty="0" smtClean="0"/>
              <a:t> et al, SIGMOD 2008]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Supporting Large Number of Small Applications </a:t>
            </a:r>
            <a:r>
              <a:rPr lang="en-US" sz="2200" dirty="0" smtClean="0"/>
              <a:t>[Yang et al., CIDR 2009]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“Small”</a:t>
            </a:r>
            <a:r>
              <a:rPr lang="en-US" dirty="0" smtClean="0"/>
              <a:t> applications </a:t>
            </a:r>
            <a:r>
              <a:rPr lang="en-US" dirty="0" smtClean="0">
                <a:sym typeface="Wingdings"/>
              </a:rPr>
              <a:t>data fits into a single machine</a:t>
            </a:r>
            <a:endParaRPr lang="en-US" dirty="0" smtClean="0"/>
          </a:p>
          <a:p>
            <a:r>
              <a:rPr lang="en-US" dirty="0" smtClean="0"/>
              <a:t>Each tenant stored in a single </a:t>
            </a:r>
            <a:r>
              <a:rPr lang="en-US" dirty="0" err="1" smtClean="0"/>
              <a:t>MySQL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7030A0"/>
                </a:solidFill>
              </a:rPr>
              <a:t>shared-nothing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installation</a:t>
            </a:r>
          </a:p>
          <a:p>
            <a:r>
              <a:rPr lang="en-US" dirty="0" smtClean="0"/>
              <a:t>Build the </a:t>
            </a:r>
            <a:r>
              <a:rPr lang="en-US" dirty="0" smtClean="0">
                <a:solidFill>
                  <a:srgbClr val="FF0000"/>
                </a:solidFill>
              </a:rPr>
              <a:t>distributed control fabric</a:t>
            </a:r>
          </a:p>
          <a:p>
            <a:pPr lvl="1"/>
            <a:r>
              <a:rPr lang="en-US" dirty="0" smtClean="0"/>
              <a:t>Query routing</a:t>
            </a:r>
          </a:p>
          <a:p>
            <a:pPr lvl="1"/>
            <a:r>
              <a:rPr lang="en-US" dirty="0" smtClean="0"/>
              <a:t>Failure detection and Load balancing</a:t>
            </a:r>
          </a:p>
          <a:p>
            <a:pPr lvl="1"/>
            <a:r>
              <a:rPr lang="en-US" dirty="0" smtClean="0"/>
              <a:t>Guaranteeing SLAs</a:t>
            </a:r>
          </a:p>
          <a:p>
            <a:r>
              <a:rPr lang="en-US" dirty="0" smtClean="0"/>
              <a:t>Similar to the shared process abstraction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Right sharing abstraction</a:t>
            </a:r>
          </a:p>
          <a:p>
            <a:pPr lvl="1"/>
            <a:r>
              <a:rPr lang="en-US" dirty="0" smtClean="0"/>
              <a:t>Shared table design popularly used for </a:t>
            </a:r>
            <a:r>
              <a:rPr lang="en-US" dirty="0" err="1" smtClean="0"/>
              <a:t>SaaS</a:t>
            </a:r>
            <a:endParaRPr lang="en-US" dirty="0" smtClean="0"/>
          </a:p>
          <a:p>
            <a:pPr lvl="1"/>
            <a:r>
              <a:rPr lang="en-US" dirty="0" smtClean="0"/>
              <a:t>Is this the right sharing model for </a:t>
            </a:r>
            <a:r>
              <a:rPr lang="en-US" dirty="0" err="1" smtClean="0"/>
              <a:t>PaaS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Tenant isolation, both for security and performance</a:t>
            </a:r>
          </a:p>
          <a:p>
            <a:pPr lvl="1"/>
            <a:r>
              <a:rPr lang="en-US" dirty="0" smtClean="0"/>
              <a:t>Supporting diverse schemas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  <p:sp>
        <p:nvSpPr>
          <p:cNvPr id="585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Challenges</a:t>
            </a:r>
          </a:p>
        </p:txBody>
      </p:sp>
      <p:sp>
        <p:nvSpPr>
          <p:cNvPr id="585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High </a:t>
            </a:r>
            <a:r>
              <a:rPr lang="en-US" b="1" dirty="0" smtClean="0"/>
              <a:t>Availability, Failover </a:t>
            </a:r>
            <a:r>
              <a:rPr lang="en-US" b="1" dirty="0"/>
              <a:t>and Load Balancing</a:t>
            </a:r>
          </a:p>
          <a:p>
            <a:pPr lvl="1"/>
            <a:r>
              <a:rPr lang="en-US" dirty="0"/>
              <a:t>Large number of instances and databases</a:t>
            </a:r>
          </a:p>
          <a:p>
            <a:pPr lvl="1"/>
            <a:r>
              <a:rPr lang="en-US" dirty="0"/>
              <a:t>At the database level, or below the database</a:t>
            </a:r>
          </a:p>
          <a:p>
            <a:r>
              <a:rPr lang="en-US" b="1" dirty="0"/>
              <a:t>Distributed Fabric</a:t>
            </a:r>
          </a:p>
          <a:p>
            <a:pPr lvl="1"/>
            <a:r>
              <a:rPr lang="en-US" dirty="0"/>
              <a:t>Manageability</a:t>
            </a:r>
          </a:p>
          <a:p>
            <a:pPr lvl="1"/>
            <a:r>
              <a:rPr lang="en-US" dirty="0"/>
              <a:t>Many different levels of failure detection</a:t>
            </a:r>
          </a:p>
          <a:p>
            <a:pPr lvl="1"/>
            <a:r>
              <a:rPr lang="en-US" dirty="0"/>
              <a:t>Scale out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VLDB 2010 Tutorial</a:t>
            </a:r>
            <a:endParaRPr lang="en-US" altLang="zh-CN"/>
          </a:p>
        </p:txBody>
      </p:sp>
      <p:sp>
        <p:nvSpPr>
          <p:cNvPr id="585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Challenges</a:t>
            </a:r>
          </a:p>
        </p:txBody>
      </p:sp>
      <p:sp>
        <p:nvSpPr>
          <p:cNvPr id="585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Performance </a:t>
            </a:r>
          </a:p>
          <a:p>
            <a:pPr lvl="1"/>
            <a:r>
              <a:rPr lang="en-US" dirty="0" smtClean="0"/>
              <a:t>Single tenant vs. multitenant</a:t>
            </a:r>
          </a:p>
          <a:p>
            <a:pPr lvl="1"/>
            <a:r>
              <a:rPr lang="en-US" dirty="0" smtClean="0"/>
              <a:t>Governance</a:t>
            </a:r>
          </a:p>
          <a:p>
            <a:pPr lvl="1"/>
            <a:r>
              <a:rPr lang="en-US" dirty="0" smtClean="0"/>
              <a:t>Benchmarks</a:t>
            </a:r>
          </a:p>
          <a:p>
            <a:r>
              <a:rPr lang="en-US" b="1" dirty="0" smtClean="0"/>
              <a:t>Resource Models</a:t>
            </a:r>
          </a:p>
          <a:p>
            <a:pPr lvl="1"/>
            <a:r>
              <a:rPr lang="en-US" dirty="0" smtClean="0"/>
              <a:t>Cost-efficiency</a:t>
            </a:r>
          </a:p>
          <a:p>
            <a:pPr lvl="1"/>
            <a:r>
              <a:rPr lang="en-US" dirty="0" smtClean="0"/>
              <a:t>Performance guarantees</a:t>
            </a:r>
          </a:p>
          <a:p>
            <a:pPr lvl="1"/>
            <a:r>
              <a:rPr lang="en-US" dirty="0" smtClean="0"/>
              <a:t>SLAs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Balance functionality with scale</a:t>
            </a:r>
          </a:p>
          <a:p>
            <a:pPr lvl="1"/>
            <a:r>
              <a:rPr lang="en-US" dirty="0" smtClean="0"/>
              <a:t>Most tenants are small</a:t>
            </a:r>
          </a:p>
          <a:p>
            <a:pPr lvl="1"/>
            <a:r>
              <a:rPr lang="en-US" dirty="0" smtClean="0"/>
              <a:t>The systems can potentially have hundreds of thousands of tenants</a:t>
            </a:r>
          </a:p>
          <a:p>
            <a:pPr lvl="1"/>
            <a:r>
              <a:rPr lang="en-US" dirty="0" smtClean="0"/>
              <a:t>What are the right abstractions for this scale?</a:t>
            </a:r>
          </a:p>
          <a:p>
            <a:pPr lvl="1"/>
            <a:r>
              <a:rPr lang="en-US" dirty="0" smtClean="0"/>
              <a:t>What functionality should be supported?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3788"/>
          </a:xfrm>
        </p:spPr>
        <p:txBody>
          <a:bodyPr/>
          <a:lstStyle/>
          <a:p>
            <a:r>
              <a:rPr lang="de-DE" smtClean="0">
                <a:ea typeface="ＭＳ Ｐゴシック"/>
                <a:cs typeface="ＭＳ Ｐゴシック"/>
              </a:rPr>
              <a:t>Why sacrifice Consistency? </a:t>
            </a:r>
          </a:p>
        </p:txBody>
      </p:sp>
      <p:sp>
        <p:nvSpPr>
          <p:cNvPr id="44035" name="Inhaltsplatzhalter 2"/>
          <p:cNvSpPr>
            <a:spLocks noGrp="1"/>
          </p:cNvSpPr>
          <p:nvPr>
            <p:ph idx="1"/>
          </p:nvPr>
        </p:nvSpPr>
        <p:spPr>
          <a:xfrm>
            <a:off x="241300" y="1524000"/>
            <a:ext cx="8902700" cy="4810125"/>
          </a:xfrm>
        </p:spPr>
        <p:txBody>
          <a:bodyPr>
            <a:normAutofit lnSpcReduction="10000"/>
          </a:bodyPr>
          <a:lstStyle/>
          <a:p>
            <a:r>
              <a:rPr lang="de-DE" dirty="0" smtClean="0">
                <a:solidFill>
                  <a:srgbClr val="000090"/>
                </a:solidFill>
                <a:ea typeface="ＭＳ Ｐゴシック"/>
                <a:cs typeface="ＭＳ Ｐゴシック"/>
              </a:rPr>
              <a:t>It is a simple solution</a:t>
            </a:r>
          </a:p>
          <a:p>
            <a:pPr lvl="1"/>
            <a:r>
              <a:rPr lang="de-DE" dirty="0" smtClean="0">
                <a:ea typeface="ＭＳ Ｐゴシック"/>
              </a:rPr>
              <a:t>nobody understands what sacrificing P means</a:t>
            </a:r>
          </a:p>
          <a:p>
            <a:pPr lvl="1"/>
            <a:r>
              <a:rPr lang="de-DE" dirty="0" smtClean="0">
                <a:ea typeface="ＭＳ Ｐゴシック"/>
              </a:rPr>
              <a:t>sacrificing A is unacceptable in the Web</a:t>
            </a:r>
          </a:p>
          <a:p>
            <a:pPr lvl="1"/>
            <a:r>
              <a:rPr lang="de-DE" dirty="0" smtClean="0">
                <a:ea typeface="ＭＳ Ｐゴシック"/>
              </a:rPr>
              <a:t>possible to push the problem to app developer</a:t>
            </a:r>
          </a:p>
          <a:p>
            <a:r>
              <a:rPr lang="de-DE" dirty="0" smtClean="0">
                <a:solidFill>
                  <a:srgbClr val="000090"/>
                </a:solidFill>
                <a:ea typeface="ＭＳ Ｐゴシック"/>
                <a:cs typeface="ＭＳ Ｐゴシック"/>
              </a:rPr>
              <a:t>C not needed in many applications</a:t>
            </a:r>
          </a:p>
          <a:p>
            <a:pPr lvl="1"/>
            <a:r>
              <a:rPr lang="de-DE" dirty="0" smtClean="0">
                <a:ea typeface="ＭＳ Ｐゴシック"/>
              </a:rPr>
              <a:t>Banks do not implement ACID (classic example wrong)</a:t>
            </a:r>
          </a:p>
          <a:p>
            <a:pPr lvl="1"/>
            <a:r>
              <a:rPr lang="de-DE" dirty="0" smtClean="0">
                <a:ea typeface="ＭＳ Ｐゴシック"/>
              </a:rPr>
              <a:t>Airline reservation only transacts reads (Huh?)</a:t>
            </a:r>
          </a:p>
          <a:p>
            <a:pPr lvl="1"/>
            <a:r>
              <a:rPr lang="de-DE" dirty="0" smtClean="0">
                <a:ea typeface="ＭＳ Ｐゴシック"/>
              </a:rPr>
              <a:t>MySQL et al. ship by default in lower isolation level</a:t>
            </a:r>
          </a:p>
          <a:p>
            <a:r>
              <a:rPr lang="de-DE" dirty="0" smtClean="0">
                <a:solidFill>
                  <a:srgbClr val="000090"/>
                </a:solidFill>
                <a:ea typeface="ＭＳ Ｐゴシック"/>
                <a:cs typeface="ＭＳ Ｐゴシック"/>
              </a:rPr>
              <a:t>Data is noisy and inconsistent anyway</a:t>
            </a:r>
          </a:p>
          <a:p>
            <a:pPr lvl="1"/>
            <a:r>
              <a:rPr lang="de-DE" dirty="0" smtClean="0">
                <a:ea typeface="ＭＳ Ｐゴシック"/>
              </a:rPr>
              <a:t>making it, say, 1% worse does not matter</a:t>
            </a:r>
          </a:p>
        </p:txBody>
      </p:sp>
      <p:sp>
        <p:nvSpPr>
          <p:cNvPr id="44036" name="Textfeld 3"/>
          <p:cNvSpPr txBox="1">
            <a:spLocks noChangeArrowheads="1"/>
          </p:cNvSpPr>
          <p:nvPr/>
        </p:nvSpPr>
        <p:spPr bwMode="auto">
          <a:xfrm>
            <a:off x="6248400" y="6334125"/>
            <a:ext cx="2619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i="1" dirty="0"/>
              <a:t>[Vogels, VLDB 2007]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SLAs and Operating Cost as First-Class features</a:t>
            </a:r>
          </a:p>
          <a:p>
            <a:pPr lvl="1"/>
            <a:r>
              <a:rPr lang="en-US" dirty="0" smtClean="0"/>
              <a:t>Important to adhere to SLAs – tenants pays for these SLAs</a:t>
            </a:r>
          </a:p>
          <a:p>
            <a:pPr lvl="1"/>
            <a:r>
              <a:rPr lang="en-US" dirty="0" smtClean="0"/>
              <a:t>Minimize the total operating cost – a new optimization goal in system design</a:t>
            </a:r>
          </a:p>
          <a:p>
            <a:pPr lvl="1"/>
            <a:r>
              <a:rPr lang="en-US" dirty="0" smtClean="0"/>
              <a:t>Interplay between Cost minimization and SLA satisfaction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Outline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in the Cloud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Platforms for Large Applications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Multitenant Data Platforms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Concluding Remarks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VLDB 2010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Storage: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10</a:t>
            </a:r>
            <a:r>
              <a:rPr lang="en-US" baseline="30000" dirty="0" smtClean="0">
                <a:solidFill>
                  <a:srgbClr val="000090"/>
                </a:solidFill>
              </a:rPr>
              <a:t>18 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dirty="0" err="1" smtClean="0">
                <a:solidFill>
                  <a:srgbClr val="000090"/>
                </a:solidFill>
              </a:rPr>
              <a:t>Exabytes</a:t>
            </a:r>
            <a:r>
              <a:rPr lang="en-US" dirty="0" smtClean="0">
                <a:solidFill>
                  <a:srgbClr val="000090"/>
                </a:solidFill>
              </a:rPr>
              <a:t>) </a:t>
            </a:r>
            <a:r>
              <a:rPr lang="en-US" dirty="0" err="1" smtClean="0">
                <a:solidFill>
                  <a:srgbClr val="000090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000090"/>
                </a:solidFill>
              </a:rPr>
              <a:t> 10</a:t>
            </a:r>
            <a:r>
              <a:rPr lang="en-US" baseline="30000" dirty="0" smtClean="0">
                <a:solidFill>
                  <a:srgbClr val="000090"/>
                </a:solidFill>
              </a:rPr>
              <a:t>21</a:t>
            </a:r>
            <a:r>
              <a:rPr lang="en-US" dirty="0" smtClean="0">
                <a:solidFill>
                  <a:srgbClr val="000090"/>
                </a:solidFill>
              </a:rPr>
              <a:t> (</a:t>
            </a:r>
            <a:r>
              <a:rPr lang="en-US" dirty="0" err="1" smtClean="0">
                <a:solidFill>
                  <a:srgbClr val="000090"/>
                </a:solidFill>
              </a:rPr>
              <a:t>Zetabytes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Computing: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16 Million processing nodes/building (100 X 10 X 20 X 20 X 40)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Users: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10</a:t>
            </a:r>
            <a:r>
              <a:rPr lang="en-US" baseline="30000" dirty="0" smtClean="0">
                <a:solidFill>
                  <a:srgbClr val="000090"/>
                </a:solidFill>
              </a:rPr>
              <a:t>9 </a:t>
            </a:r>
            <a:r>
              <a:rPr lang="en-US" dirty="0" err="1" smtClean="0">
                <a:solidFill>
                  <a:srgbClr val="000090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000090"/>
                </a:solidFill>
              </a:rPr>
              <a:t> 10</a:t>
            </a:r>
            <a:r>
              <a:rPr lang="en-US" baseline="30000" dirty="0" smtClean="0">
                <a:solidFill>
                  <a:srgbClr val="000090"/>
                </a:solidFill>
              </a:rPr>
              <a:t>10</a:t>
            </a:r>
          </a:p>
          <a:p>
            <a:pPr>
              <a:buNone/>
            </a:pPr>
            <a:endParaRPr lang="en-US" baseline="30000" dirty="0" smtClean="0"/>
          </a:p>
          <a:p>
            <a:r>
              <a:rPr lang="en-US" b="1" dirty="0" smtClean="0"/>
              <a:t>Devices: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10</a:t>
            </a:r>
            <a:r>
              <a:rPr lang="en-US" baseline="30000" dirty="0" smtClean="0">
                <a:solidFill>
                  <a:srgbClr val="000090"/>
                </a:solidFill>
              </a:rPr>
              <a:t>?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10</a:t>
            </a:r>
            <a:r>
              <a:rPr lang="en-US" baseline="30000" dirty="0" smtClean="0">
                <a:solidFill>
                  <a:srgbClr val="000090"/>
                </a:solidFill>
              </a:rPr>
              <a:t>12</a:t>
            </a:r>
          </a:p>
          <a:p>
            <a:pPr>
              <a:buNone/>
            </a:pPr>
            <a:endParaRPr lang="en-US" baseline="30000" dirty="0" smtClean="0"/>
          </a:p>
          <a:p>
            <a:r>
              <a:rPr lang="en-US" b="1" dirty="0" smtClean="0"/>
              <a:t>Network: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10</a:t>
            </a:r>
            <a:r>
              <a:rPr lang="en-US" baseline="30000" dirty="0" smtClean="0">
                <a:solidFill>
                  <a:srgbClr val="000090"/>
                </a:solidFill>
              </a:rPr>
              <a:t>18 </a:t>
            </a:r>
            <a:r>
              <a:rPr lang="en-US" dirty="0" smtClean="0">
                <a:solidFill>
                  <a:srgbClr val="000090"/>
                </a:solidFill>
              </a:rPr>
              <a:t>bytes/year 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000090"/>
                </a:solidFill>
              </a:rPr>
              <a:t>10</a:t>
            </a:r>
            <a:r>
              <a:rPr lang="en-US" baseline="30000" dirty="0" smtClean="0">
                <a:solidFill>
                  <a:srgbClr val="000090"/>
                </a:solidFill>
              </a:rPr>
              <a:t>18 </a:t>
            </a:r>
            <a:r>
              <a:rPr lang="en-US" dirty="0" smtClean="0">
                <a:solidFill>
                  <a:srgbClr val="000090"/>
                </a:solidFill>
              </a:rPr>
              <a:t>bytes/year </a:t>
            </a:r>
          </a:p>
          <a:p>
            <a:endParaRPr lang="en-US" dirty="0" smtClean="0"/>
          </a:p>
          <a:p>
            <a:r>
              <a:rPr lang="en-US" b="1" dirty="0" smtClean="0"/>
              <a:t>Number of applications: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10</a:t>
            </a:r>
            <a:r>
              <a:rPr lang="en-US" baseline="30000" dirty="0" smtClean="0">
                <a:solidFill>
                  <a:srgbClr val="000090"/>
                </a:solidFill>
              </a:rPr>
              <a:t>5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err="1" smtClean="0">
                <a:solidFill>
                  <a:srgbClr val="000090"/>
                </a:solidFill>
                <a:sym typeface="Wingdings"/>
              </a:rPr>
              <a:t></a:t>
            </a:r>
            <a:r>
              <a:rPr lang="en-US" dirty="0" smtClean="0">
                <a:solidFill>
                  <a:srgbClr val="00009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10</a:t>
            </a:r>
            <a:r>
              <a:rPr lang="en-US" baseline="30000" dirty="0" smtClean="0">
                <a:solidFill>
                  <a:srgbClr val="000090"/>
                </a:solidFill>
              </a:rPr>
              <a:t>6-7</a:t>
            </a:r>
            <a:endParaRPr lang="en-US" dirty="0" smtClean="0">
              <a:solidFill>
                <a:srgbClr val="000090"/>
              </a:solidFill>
            </a:endParaRP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Management for Cloud Computing poses a </a:t>
            </a:r>
            <a:r>
              <a:rPr lang="en-US" dirty="0" smtClean="0">
                <a:solidFill>
                  <a:srgbClr val="00B050"/>
                </a:solidFill>
              </a:rPr>
              <a:t>fundamental challenge</a:t>
            </a:r>
            <a:r>
              <a:rPr lang="en-US" dirty="0" smtClean="0"/>
              <a:t> to database researchers: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Scalability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Reliability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Consistency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Elasticity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Differential Pricing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Radically different </a:t>
            </a:r>
            <a:r>
              <a:rPr lang="en-US" dirty="0" smtClean="0"/>
              <a:t>approaches and solutions are warranted to overcome this challenge:</a:t>
            </a:r>
          </a:p>
          <a:p>
            <a:pPr lvl="1"/>
            <a:r>
              <a:rPr lang="en-US" dirty="0" smtClean="0"/>
              <a:t>Need to understand the nature of </a:t>
            </a:r>
            <a:r>
              <a:rPr lang="en-US" dirty="0" smtClean="0">
                <a:solidFill>
                  <a:srgbClr val="FF0000"/>
                </a:solidFill>
              </a:rPr>
              <a:t>new applications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Database community </a:t>
            </a:r>
            <a:r>
              <a:rPr lang="en-US" dirty="0" smtClean="0"/>
              <a:t>needs to be </a:t>
            </a:r>
            <a:r>
              <a:rPr lang="en-US" dirty="0" smtClean="0">
                <a:solidFill>
                  <a:srgbClr val="FF0000"/>
                </a:solidFill>
              </a:rPr>
              <a:t>involved</a:t>
            </a:r>
            <a:r>
              <a:rPr lang="en-US" dirty="0" smtClean="0"/>
              <a:t> – maintaining status quo will only marginalize our role.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VLDB summer school, Shanghai, 2009</a:t>
            </a:r>
          </a:p>
          <a:p>
            <a:endParaRPr lang="en-US" dirty="0" smtClean="0"/>
          </a:p>
          <a:p>
            <a:r>
              <a:rPr lang="en-US" dirty="0" smtClean="0"/>
              <a:t>National Science Foundation</a:t>
            </a:r>
          </a:p>
          <a:p>
            <a:endParaRPr lang="en-US" dirty="0" smtClean="0"/>
          </a:p>
          <a:p>
            <a:r>
              <a:rPr lang="en-US" dirty="0" smtClean="0"/>
              <a:t>National University of Singapore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825"/>
            <a:ext cx="8229600" cy="5124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[Cooper et al., ACM </a:t>
            </a:r>
            <a:r>
              <a:rPr lang="en-US" b="1" dirty="0" err="1" smtClean="0"/>
              <a:t>SoCC</a:t>
            </a:r>
            <a:r>
              <a:rPr lang="en-US" b="1" dirty="0" smtClean="0"/>
              <a:t> 2010]</a:t>
            </a:r>
            <a:r>
              <a:rPr lang="en-US" dirty="0" smtClean="0"/>
              <a:t> Benchmarking Cloud Serving Systems with YCSB, B. F. Cooper, A. Silberstein, E. Tam, R. </a:t>
            </a:r>
            <a:r>
              <a:rPr lang="en-US" dirty="0" err="1" smtClean="0"/>
              <a:t>Ramakrishnan</a:t>
            </a:r>
            <a:r>
              <a:rPr lang="en-US" dirty="0" smtClean="0"/>
              <a:t>, R. Sears, In ACM </a:t>
            </a:r>
            <a:r>
              <a:rPr lang="en-US" dirty="0" err="1" smtClean="0"/>
              <a:t>SoCC</a:t>
            </a:r>
            <a:r>
              <a:rPr lang="en-US" dirty="0" smtClean="0"/>
              <a:t> 2010</a:t>
            </a:r>
            <a:endParaRPr lang="en-US" b="1" dirty="0" smtClean="0"/>
          </a:p>
          <a:p>
            <a:r>
              <a:rPr lang="en-US" b="1" dirty="0" smtClean="0"/>
              <a:t>[</a:t>
            </a:r>
            <a:r>
              <a:rPr lang="en-US" b="1" dirty="0" err="1" smtClean="0"/>
              <a:t>Brantner</a:t>
            </a:r>
            <a:r>
              <a:rPr lang="en-US" b="1" dirty="0" smtClean="0"/>
              <a:t> et al., SIGMOD 2008]</a:t>
            </a:r>
            <a:r>
              <a:rPr lang="en-US" dirty="0" smtClean="0"/>
              <a:t> Building a Database on S3 by M. </a:t>
            </a:r>
            <a:r>
              <a:rPr lang="en-US" dirty="0" err="1" smtClean="0"/>
              <a:t>Brartner</a:t>
            </a:r>
            <a:r>
              <a:rPr lang="en-US" dirty="0" smtClean="0"/>
              <a:t>, D. </a:t>
            </a:r>
            <a:r>
              <a:rPr lang="en-US" dirty="0" err="1" smtClean="0"/>
              <a:t>Florescu</a:t>
            </a:r>
            <a:r>
              <a:rPr lang="en-US" dirty="0" smtClean="0"/>
              <a:t>, D. Graf, D. </a:t>
            </a:r>
            <a:r>
              <a:rPr lang="en-US" dirty="0" err="1" smtClean="0"/>
              <a:t>Kossman</a:t>
            </a:r>
            <a:r>
              <a:rPr lang="en-US" dirty="0" smtClean="0"/>
              <a:t>, T. </a:t>
            </a:r>
            <a:r>
              <a:rPr lang="en-US" dirty="0" err="1" smtClean="0"/>
              <a:t>Kraska</a:t>
            </a:r>
            <a:r>
              <a:rPr lang="en-US" dirty="0" smtClean="0"/>
              <a:t>, SIGMOD’08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Kraska</a:t>
            </a:r>
            <a:r>
              <a:rPr lang="en-US" b="1" dirty="0" smtClean="0"/>
              <a:t> et al., VLDB 2009]</a:t>
            </a:r>
            <a:r>
              <a:rPr lang="en-US" dirty="0" smtClean="0"/>
              <a:t> Consistency Rationing in the Cloud: Pay only when it matters, T. </a:t>
            </a:r>
            <a:r>
              <a:rPr lang="en-US" dirty="0" err="1" smtClean="0"/>
              <a:t>Kraska</a:t>
            </a:r>
            <a:r>
              <a:rPr lang="en-US" dirty="0" smtClean="0"/>
              <a:t>, M. </a:t>
            </a:r>
            <a:r>
              <a:rPr lang="en-US" dirty="0" err="1" smtClean="0"/>
              <a:t>Hentschel</a:t>
            </a:r>
            <a:r>
              <a:rPr lang="en-US" dirty="0" smtClean="0"/>
              <a:t>, G. Alonso, and D. </a:t>
            </a:r>
            <a:r>
              <a:rPr lang="en-US" dirty="0" err="1" smtClean="0"/>
              <a:t>Kossmann</a:t>
            </a:r>
            <a:r>
              <a:rPr lang="en-US" dirty="0" smtClean="0"/>
              <a:t>, VLDB 2009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Lomet</a:t>
            </a:r>
            <a:r>
              <a:rPr lang="en-US" b="1" dirty="0" smtClean="0"/>
              <a:t> et al., CIDR 2009]</a:t>
            </a:r>
            <a:r>
              <a:rPr lang="en-US" dirty="0" smtClean="0"/>
              <a:t> Unbundling Transaction Services in the Cloud, D. </a:t>
            </a:r>
            <a:r>
              <a:rPr lang="en-US" dirty="0" err="1" smtClean="0"/>
              <a:t>Lomet</a:t>
            </a:r>
            <a:r>
              <a:rPr lang="en-US" dirty="0" smtClean="0"/>
              <a:t>, A. </a:t>
            </a:r>
            <a:r>
              <a:rPr lang="en-US" dirty="0" err="1" smtClean="0"/>
              <a:t>Fekete</a:t>
            </a:r>
            <a:r>
              <a:rPr lang="en-US" dirty="0" smtClean="0"/>
              <a:t>, G. </a:t>
            </a:r>
            <a:r>
              <a:rPr lang="en-US" dirty="0" err="1" smtClean="0"/>
              <a:t>Weikum</a:t>
            </a:r>
            <a:r>
              <a:rPr lang="en-US" dirty="0" smtClean="0"/>
              <a:t>, M. </a:t>
            </a:r>
            <a:r>
              <a:rPr lang="en-US" dirty="0" err="1" smtClean="0"/>
              <a:t>Zwilling</a:t>
            </a:r>
            <a:r>
              <a:rPr lang="en-US" dirty="0" smtClean="0"/>
              <a:t>, CIDR’09</a:t>
            </a:r>
          </a:p>
          <a:p>
            <a:r>
              <a:rPr lang="en-US" b="1" dirty="0" smtClean="0"/>
              <a:t>[Das et al., </a:t>
            </a:r>
            <a:r>
              <a:rPr lang="en-US" b="1" dirty="0" err="1" smtClean="0"/>
              <a:t>HotCloud</a:t>
            </a:r>
            <a:r>
              <a:rPr lang="en-US" b="1" dirty="0" smtClean="0"/>
              <a:t> 2009]</a:t>
            </a:r>
            <a:r>
              <a:rPr lang="en-US" dirty="0" smtClean="0"/>
              <a:t> </a:t>
            </a:r>
            <a:r>
              <a:rPr lang="en-US" dirty="0" err="1" smtClean="0"/>
              <a:t>ElasTraS</a:t>
            </a:r>
            <a:r>
              <a:rPr lang="en-US" dirty="0" smtClean="0"/>
              <a:t>: An Elastic Transactional Data Store in the Cloud, S. Das, D. </a:t>
            </a:r>
            <a:r>
              <a:rPr lang="en-US" dirty="0" err="1" smtClean="0"/>
              <a:t>Agrawal</a:t>
            </a:r>
            <a:r>
              <a:rPr lang="en-US" dirty="0" smtClean="0"/>
              <a:t>, and A. El </a:t>
            </a:r>
            <a:r>
              <a:rPr lang="en-US" dirty="0" err="1" smtClean="0"/>
              <a:t>Abbadi</a:t>
            </a:r>
            <a:r>
              <a:rPr lang="en-US" dirty="0" smtClean="0"/>
              <a:t>, USENIX </a:t>
            </a:r>
            <a:r>
              <a:rPr lang="en-US" dirty="0" err="1" smtClean="0"/>
              <a:t>HotCloud</a:t>
            </a:r>
            <a:r>
              <a:rPr lang="en-US" dirty="0" smtClean="0"/>
              <a:t>, 2009</a:t>
            </a:r>
          </a:p>
          <a:p>
            <a:r>
              <a:rPr lang="en-US" b="1" dirty="0" smtClean="0"/>
              <a:t>[Das et al., ACM </a:t>
            </a:r>
            <a:r>
              <a:rPr lang="en-US" b="1" dirty="0" err="1" smtClean="0"/>
              <a:t>SoCC</a:t>
            </a:r>
            <a:r>
              <a:rPr lang="en-US" b="1" dirty="0" smtClean="0"/>
              <a:t> 2010]</a:t>
            </a:r>
            <a:r>
              <a:rPr lang="en-US" dirty="0" smtClean="0"/>
              <a:t> G-Store: A Scalable Data Store for Transactional Multi key Access in the Cloud, S. Das, D. </a:t>
            </a:r>
            <a:r>
              <a:rPr lang="en-US" dirty="0" err="1" smtClean="0"/>
              <a:t>Agrawal</a:t>
            </a:r>
            <a:r>
              <a:rPr lang="en-US" dirty="0" smtClean="0"/>
              <a:t>, and A. El </a:t>
            </a:r>
            <a:r>
              <a:rPr lang="en-US" dirty="0" err="1" smtClean="0"/>
              <a:t>Abbadi</a:t>
            </a:r>
            <a:r>
              <a:rPr lang="en-US" dirty="0" smtClean="0"/>
              <a:t>, ACM SOCC, 2010.</a:t>
            </a:r>
          </a:p>
          <a:p>
            <a:r>
              <a:rPr lang="en-US" b="1" dirty="0" smtClean="0"/>
              <a:t>[Das et al., TR 2010]</a:t>
            </a:r>
            <a:r>
              <a:rPr lang="en-US" dirty="0" smtClean="0"/>
              <a:t> </a:t>
            </a:r>
            <a:r>
              <a:rPr lang="en-US" dirty="0" err="1" smtClean="0"/>
              <a:t>ElasTraS</a:t>
            </a:r>
            <a:r>
              <a:rPr lang="en-US" dirty="0" smtClean="0"/>
              <a:t>: An Elastic, Scalable, and Self Managing Transactional Database for the Cloud, S. Das, S. </a:t>
            </a:r>
            <a:r>
              <a:rPr lang="en-US" dirty="0" err="1" smtClean="0"/>
              <a:t>Agarwal</a:t>
            </a:r>
            <a:r>
              <a:rPr lang="en-US" dirty="0" smtClean="0"/>
              <a:t>, D. </a:t>
            </a:r>
            <a:r>
              <a:rPr lang="en-US" dirty="0" err="1" smtClean="0"/>
              <a:t>Agrawal</a:t>
            </a:r>
            <a:r>
              <a:rPr lang="en-US" dirty="0" smtClean="0"/>
              <a:t>, and A. El </a:t>
            </a:r>
            <a:r>
              <a:rPr lang="en-US" dirty="0" err="1" smtClean="0"/>
              <a:t>Abbadi</a:t>
            </a:r>
            <a:r>
              <a:rPr lang="en-US" dirty="0" smtClean="0"/>
              <a:t>, UCSB Tech Report CS 2010-04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825"/>
            <a:ext cx="8229600" cy="5124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[Yang et al., CIDR 2009]</a:t>
            </a:r>
            <a:r>
              <a:rPr lang="en-US" dirty="0" smtClean="0"/>
              <a:t> A scalable data platform for a large number of small applications, F. Yang, J. </a:t>
            </a:r>
            <a:r>
              <a:rPr lang="en-US" dirty="0" err="1" smtClean="0"/>
              <a:t>Shanmugasundaram</a:t>
            </a:r>
            <a:r>
              <a:rPr lang="en-US" dirty="0" smtClean="0"/>
              <a:t>, and R. </a:t>
            </a:r>
            <a:r>
              <a:rPr lang="en-US" dirty="0" err="1" smtClean="0"/>
              <a:t>Yerneni</a:t>
            </a:r>
            <a:r>
              <a:rPr lang="en-US" dirty="0" smtClean="0"/>
              <a:t>, CIDR, 2009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Kossmann</a:t>
            </a:r>
            <a:r>
              <a:rPr lang="en-US" b="1" dirty="0" smtClean="0"/>
              <a:t> et al., SIGMOD 2010]</a:t>
            </a:r>
            <a:r>
              <a:rPr lang="en-US" dirty="0" smtClean="0"/>
              <a:t> An Evaluation of Alternative Architectures for Transaction Processing in the Cloud, D </a:t>
            </a:r>
            <a:r>
              <a:rPr lang="en-US" dirty="0" err="1" smtClean="0"/>
              <a:t>Kossmann</a:t>
            </a:r>
            <a:r>
              <a:rPr lang="en-US" dirty="0" smtClean="0"/>
              <a:t>, T. </a:t>
            </a:r>
            <a:r>
              <a:rPr lang="en-US" dirty="0" err="1" smtClean="0"/>
              <a:t>Kraska</a:t>
            </a:r>
            <a:r>
              <a:rPr lang="en-US" dirty="0" smtClean="0"/>
              <a:t>, Simon </a:t>
            </a:r>
            <a:r>
              <a:rPr lang="en-US" dirty="0" err="1" smtClean="0"/>
              <a:t>Loesing</a:t>
            </a:r>
            <a:r>
              <a:rPr lang="en-US" dirty="0" smtClean="0"/>
              <a:t>, In SIGMOD 2010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Aulbach</a:t>
            </a:r>
            <a:r>
              <a:rPr lang="en-US" b="1" dirty="0" smtClean="0"/>
              <a:t> et al., SIGMOD 2009] </a:t>
            </a:r>
            <a:r>
              <a:rPr lang="en-US" dirty="0" smtClean="0"/>
              <a:t>A Comparison of Flexible Schemas for Software as a Service, S. </a:t>
            </a:r>
            <a:r>
              <a:rPr lang="en-US" dirty="0" err="1" smtClean="0"/>
              <a:t>Aulbach</a:t>
            </a:r>
            <a:r>
              <a:rPr lang="en-US" dirty="0" smtClean="0"/>
              <a:t>, D. Jacobs, A. Kemper, M. </a:t>
            </a:r>
            <a:r>
              <a:rPr lang="en-US" dirty="0" err="1" smtClean="0"/>
              <a:t>Seibold</a:t>
            </a:r>
            <a:r>
              <a:rPr lang="en-US" dirty="0" smtClean="0"/>
              <a:t>, In SIGMOD 2009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Aulbach</a:t>
            </a:r>
            <a:r>
              <a:rPr lang="en-US" b="1" dirty="0" smtClean="0"/>
              <a:t> et al., SIGMOD 2008]</a:t>
            </a:r>
            <a:r>
              <a:rPr lang="en-US" dirty="0" smtClean="0"/>
              <a:t> Multi-Tenant Databases for Software as a Service: Schema and Mapping </a:t>
            </a:r>
            <a:r>
              <a:rPr lang="en-US" dirty="0" err="1" smtClean="0"/>
              <a:t>Technicques</a:t>
            </a:r>
            <a:r>
              <a:rPr lang="en-US" dirty="0" smtClean="0"/>
              <a:t>, In SIGMOD 2008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Weissman</a:t>
            </a:r>
            <a:r>
              <a:rPr lang="en-US" b="1" dirty="0" smtClean="0"/>
              <a:t> et al., SIGMOD 2009]</a:t>
            </a:r>
            <a:r>
              <a:rPr lang="en-US" dirty="0" smtClean="0"/>
              <a:t> The Design of the Force.com Multitenant Internet Application Development Platform, C.D. </a:t>
            </a:r>
            <a:r>
              <a:rPr lang="en-US" dirty="0" err="1" smtClean="0"/>
              <a:t>Weissman</a:t>
            </a:r>
            <a:r>
              <a:rPr lang="en-US" dirty="0" smtClean="0"/>
              <a:t>, S. </a:t>
            </a:r>
            <a:r>
              <a:rPr lang="en-US" dirty="0" err="1" smtClean="0"/>
              <a:t>Bobrowski</a:t>
            </a:r>
            <a:r>
              <a:rPr lang="en-US" dirty="0" smtClean="0"/>
              <a:t>, In SIGMOD 2009</a:t>
            </a:r>
          </a:p>
          <a:p>
            <a:r>
              <a:rPr lang="en-US" b="1" dirty="0" smtClean="0"/>
              <a:t>[Jacobs et al., DTW 2007] </a:t>
            </a:r>
            <a:r>
              <a:rPr lang="en-US" dirty="0" smtClean="0"/>
              <a:t>Ruminations of Multi-Tenant Databases, D. Jacobs, S. </a:t>
            </a:r>
            <a:r>
              <a:rPr lang="en-US" dirty="0" err="1" smtClean="0"/>
              <a:t>Aulbach</a:t>
            </a:r>
            <a:r>
              <a:rPr lang="en-US" dirty="0" smtClean="0"/>
              <a:t>, In DTW 2007</a:t>
            </a:r>
          </a:p>
          <a:p>
            <a:r>
              <a:rPr lang="en-US" b="1" dirty="0" smtClean="0"/>
              <a:t>[Chang et al., OSDI 2006]</a:t>
            </a:r>
            <a:r>
              <a:rPr lang="en-US" dirty="0" smtClean="0"/>
              <a:t> </a:t>
            </a:r>
            <a:r>
              <a:rPr lang="en-US" dirty="0" err="1" smtClean="0"/>
              <a:t>Bigtable</a:t>
            </a:r>
            <a:r>
              <a:rPr lang="en-US" dirty="0" smtClean="0"/>
              <a:t>: A Distributed Storage System for Structured Data, F. Chang et al., In OSDI 2006</a:t>
            </a:r>
          </a:p>
          <a:p>
            <a:r>
              <a:rPr lang="en-US" b="1" dirty="0" smtClean="0"/>
              <a:t>[Cooper et al., VLDB 2008] </a:t>
            </a:r>
            <a:r>
              <a:rPr lang="en-US" dirty="0" smtClean="0"/>
              <a:t>PNUTS: Yahoo!'s hosted data serving platform, B. F. Cooper et al., In VLDB 2008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DeCandia</a:t>
            </a:r>
            <a:r>
              <a:rPr lang="en-US" b="1" dirty="0" smtClean="0"/>
              <a:t> et al., SOSP 2007] </a:t>
            </a:r>
            <a:r>
              <a:rPr lang="en-US" dirty="0" smtClean="0"/>
              <a:t>Dynamo: </a:t>
            </a:r>
            <a:r>
              <a:rPr lang="en-US" dirty="0" err="1" smtClean="0"/>
              <a:t>amazon's</a:t>
            </a:r>
            <a:r>
              <a:rPr lang="en-US" dirty="0" smtClean="0"/>
              <a:t> highly available key-value store, G. </a:t>
            </a:r>
            <a:r>
              <a:rPr lang="en-US" dirty="0" err="1" smtClean="0"/>
              <a:t>DeCandia</a:t>
            </a:r>
            <a:r>
              <a:rPr lang="en-US" dirty="0" smtClean="0"/>
              <a:t> et al., In SOSP 2007</a:t>
            </a:r>
            <a:endParaRPr lang="en-US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VLDB 2010 Tutorial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and A: In a Network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Dynamo – quorum based replication</a:t>
            </a:r>
          </a:p>
          <a:p>
            <a:pPr lvl="1"/>
            <a:r>
              <a:rPr lang="en-US" dirty="0" smtClean="0"/>
              <a:t>Multi-mastering keys – Eventual Consistency</a:t>
            </a:r>
          </a:p>
          <a:p>
            <a:pPr lvl="1"/>
            <a:r>
              <a:rPr lang="en-US" dirty="0" smtClean="0"/>
              <a:t>Tunable read and write quorums</a:t>
            </a:r>
          </a:p>
          <a:p>
            <a:pPr lvl="1"/>
            <a:r>
              <a:rPr lang="en-US" dirty="0" smtClean="0"/>
              <a:t>Larger quorums – higher consistency, lower availability</a:t>
            </a:r>
          </a:p>
          <a:p>
            <a:pPr lvl="1"/>
            <a:r>
              <a:rPr lang="en-US" dirty="0" smtClean="0"/>
              <a:t>Vector clocks to allow application supported reconciliation</a:t>
            </a:r>
          </a:p>
          <a:p>
            <a:r>
              <a:rPr lang="en-US" dirty="0" smtClean="0"/>
              <a:t>PNUTS – log based replication</a:t>
            </a:r>
          </a:p>
          <a:p>
            <a:pPr lvl="1"/>
            <a:r>
              <a:rPr lang="en-US" dirty="0" smtClean="0"/>
              <a:t>Similar to log replay – reliable log multicast</a:t>
            </a:r>
          </a:p>
          <a:p>
            <a:pPr lvl="1"/>
            <a:r>
              <a:rPr lang="en-US" dirty="0" smtClean="0"/>
              <a:t>Per record mastering – timeline consistency</a:t>
            </a:r>
          </a:p>
          <a:p>
            <a:pPr lvl="1"/>
            <a:r>
              <a:rPr lang="en-US" dirty="0" smtClean="0"/>
              <a:t>Major outage might result in losing the tail of the log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575F6D"/>
                </a:solidFill>
              </a:rPr>
              <a:t>VLDB 2010 Tutorial</a:t>
            </a:r>
            <a:endParaRPr lang="en-US" dirty="0">
              <a:solidFill>
                <a:srgbClr val="575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 many choices – Which system should I use?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1_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1_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7186</TotalTime>
  <Words>3755</Words>
  <Application>Microsoft Office PowerPoint</Application>
  <PresentationFormat>On-screen Show (4:3)</PresentationFormat>
  <Paragraphs>904</Paragraphs>
  <Slides>77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Arial</vt:lpstr>
      <vt:lpstr>Corbel</vt:lpstr>
      <vt:lpstr>Wingdings 2</vt:lpstr>
      <vt:lpstr>Wingdings</vt:lpstr>
      <vt:lpstr>ＭＳ Ｐゴシック</vt:lpstr>
      <vt:lpstr>华文楷体</vt:lpstr>
      <vt:lpstr>Times New Roman</vt:lpstr>
      <vt:lpstr>宋体</vt:lpstr>
      <vt:lpstr>Calibri</vt:lpstr>
      <vt:lpstr>Wingdings 3</vt:lpstr>
      <vt:lpstr>Module</vt:lpstr>
      <vt:lpstr>Photo Editor Photo</vt:lpstr>
      <vt:lpstr>Big Data and Cloud Computing:  New Wine or just New Bottles?</vt:lpstr>
      <vt:lpstr>Outline</vt:lpstr>
      <vt:lpstr>Key Value Stores</vt:lpstr>
      <vt:lpstr>Important Design Goals</vt:lpstr>
      <vt:lpstr>Lower Priorities</vt:lpstr>
      <vt:lpstr>Interplay with CAP</vt:lpstr>
      <vt:lpstr>Why sacrifice Consistency? </vt:lpstr>
      <vt:lpstr>C and A: In a Network Partition</vt:lpstr>
      <vt:lpstr>Too many choices – Which system should I use?</vt:lpstr>
      <vt:lpstr>Benchmarking Serving Systems [Cooper et al., SOCC 2010]</vt:lpstr>
      <vt:lpstr>Benchmark tiers</vt:lpstr>
      <vt:lpstr>Workload A – Update heavy</vt:lpstr>
      <vt:lpstr>Workload B – Read heavy</vt:lpstr>
      <vt:lpstr>Workload E – short scans</vt:lpstr>
      <vt:lpstr>Summary</vt:lpstr>
      <vt:lpstr>Outline</vt:lpstr>
      <vt:lpstr>Transactions in the Cloud Why should I care?</vt:lpstr>
      <vt:lpstr>Design Principles</vt:lpstr>
      <vt:lpstr>Design Principle (I)</vt:lpstr>
      <vt:lpstr>Design Principle (II)</vt:lpstr>
      <vt:lpstr>Design Principle (III)</vt:lpstr>
      <vt:lpstr>Design Principle (IV)</vt:lpstr>
      <vt:lpstr>Two Approaches to Scalability</vt:lpstr>
      <vt:lpstr>Data Fusion: GStore</vt:lpstr>
      <vt:lpstr>Atomic Multi-key Access  [Das et al., ACM SoCC 2010]</vt:lpstr>
      <vt:lpstr>Key Group Abstraction</vt:lpstr>
      <vt:lpstr>Slide 27</vt:lpstr>
      <vt:lpstr>Key Grouping Protocol</vt:lpstr>
      <vt:lpstr>Implementing GStore</vt:lpstr>
      <vt:lpstr>Data Fission: ElasTraS</vt:lpstr>
      <vt:lpstr>Elastic Transaction Management [Das et al.,  HotCloud 2009, UCSB TR 2010]</vt:lpstr>
      <vt:lpstr>Elastic Transaction Management</vt:lpstr>
      <vt:lpstr>Slide 33</vt:lpstr>
      <vt:lpstr>Other Approaches</vt:lpstr>
      <vt:lpstr>Database on S3  [Brantner et al., SIGMOD 2008]</vt:lpstr>
      <vt:lpstr>Database on S3</vt:lpstr>
      <vt:lpstr>Slide 37</vt:lpstr>
      <vt:lpstr>Slide 38</vt:lpstr>
      <vt:lpstr>Consistency Rationing  [Kraska et al., VLDB 2009]</vt:lpstr>
      <vt:lpstr>Slide 40</vt:lpstr>
      <vt:lpstr>Adaptive Guarantees for B-Data</vt:lpstr>
      <vt:lpstr>B-Data Consistency Classes</vt:lpstr>
      <vt:lpstr>General Policy - Idea</vt:lpstr>
      <vt:lpstr>Unbundling Transactions in the Cloud [Lomet et al., CIDR 2009]</vt:lpstr>
      <vt:lpstr>Why might this be interesting?</vt:lpstr>
      <vt:lpstr>Extensible Cloud Scenario</vt:lpstr>
      <vt:lpstr>Architectural Principles</vt:lpstr>
      <vt:lpstr>Interaction Contract</vt:lpstr>
      <vt:lpstr>And the List Continues</vt:lpstr>
      <vt:lpstr>Commercial Landscape  Major Players</vt:lpstr>
      <vt:lpstr>Evaluation of Cloud Transactional Stores [Kossmann et al., SIGMOD 2010]</vt:lpstr>
      <vt:lpstr>Scalability and Cost</vt:lpstr>
      <vt:lpstr>Scalability</vt:lpstr>
      <vt:lpstr>Outline</vt:lpstr>
      <vt:lpstr>Multitenancy</vt:lpstr>
      <vt:lpstr>Capturing the “Long Tail” in Multi-tenant Applications</vt:lpstr>
      <vt:lpstr>Multi Application vs. Multi-tenant Application Scenario</vt:lpstr>
      <vt:lpstr>Multi-tenancy Challenges</vt:lpstr>
      <vt:lpstr>Multitenancy Trade-offs</vt:lpstr>
      <vt:lpstr>Multi-tenancy Resource Sharing and Isolation</vt:lpstr>
      <vt:lpstr>Multitenancy Trade-offs</vt:lpstr>
      <vt:lpstr>Multitenancy Trade-offs</vt:lpstr>
      <vt:lpstr>Force.com architecture  Shared table approach [Weissman et al., SIGMOD 2009]</vt:lpstr>
      <vt:lpstr>Shared table design</vt:lpstr>
      <vt:lpstr>Supporting Large Number of Small Applications [Yang et al., CIDR 2009]</vt:lpstr>
      <vt:lpstr>Research Challenges</vt:lpstr>
      <vt:lpstr>Research Challenges</vt:lpstr>
      <vt:lpstr>Research Challenges</vt:lpstr>
      <vt:lpstr>Research Challenges</vt:lpstr>
      <vt:lpstr>Research Challenges</vt:lpstr>
      <vt:lpstr>Outline</vt:lpstr>
      <vt:lpstr>Scalability Challenges</vt:lpstr>
      <vt:lpstr>Concluding Remarks</vt:lpstr>
      <vt:lpstr>Acknowledgments</vt:lpstr>
      <vt:lpstr>Questions</vt:lpstr>
      <vt:lpstr>References</vt:lpstr>
      <vt:lpstr>References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as a Service: Challenges &amp; Opportunities</dc:title>
  <dc:creator>Divyakant Agrawal</dc:creator>
  <cp:lastModifiedBy>Sudipto Das</cp:lastModifiedBy>
  <cp:revision>80</cp:revision>
  <dcterms:created xsi:type="dcterms:W3CDTF">2010-09-03T13:49:02Z</dcterms:created>
  <dcterms:modified xsi:type="dcterms:W3CDTF">2010-09-15T01:13:53Z</dcterms:modified>
</cp:coreProperties>
</file>