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Muli"/>
      <p:regular r:id="rId15"/>
      <p:bold r:id="rId16"/>
      <p:italic r:id="rId17"/>
      <p:boldItalic r:id="rId18"/>
    </p:embeddedFont>
    <p:embeddedFont>
      <p:font typeface="Open Sans ExtraBold"/>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uli-regular.fntdata"/><Relationship Id="rId14" Type="http://schemas.openxmlformats.org/officeDocument/2006/relationships/slide" Target="slides/slide9.xml"/><Relationship Id="rId17" Type="http://schemas.openxmlformats.org/officeDocument/2006/relationships/font" Target="fonts/Muli-italic.fntdata"/><Relationship Id="rId16" Type="http://schemas.openxmlformats.org/officeDocument/2006/relationships/font" Target="fonts/Muli-bold.fntdata"/><Relationship Id="rId5" Type="http://schemas.openxmlformats.org/officeDocument/2006/relationships/notesMaster" Target="notesMasters/notesMaster1.xml"/><Relationship Id="rId19" Type="http://schemas.openxmlformats.org/officeDocument/2006/relationships/font" Target="fonts/OpenSansExtraBold-bold.fntdata"/><Relationship Id="rId6" Type="http://schemas.openxmlformats.org/officeDocument/2006/relationships/slide" Target="slides/slide1.xml"/><Relationship Id="rId18" Type="http://schemas.openxmlformats.org/officeDocument/2006/relationships/font" Target="fonts/Mul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329615" y="3206637"/>
            <a:ext cx="6902311" cy="6387743"/>
          </a:xfrm>
          <a:prstGeom prst="rect">
            <a:avLst/>
          </a:prstGeom>
          <a:noFill/>
          <a:ln>
            <a:noFill/>
          </a:ln>
        </p:spPr>
      </p:pic>
      <p:sp>
        <p:nvSpPr>
          <p:cNvPr id="85" name="Google Shape;85;p13"/>
          <p:cNvSpPr txBox="1"/>
          <p:nvPr/>
        </p:nvSpPr>
        <p:spPr>
          <a:xfrm>
            <a:off x="2624457" y="6903"/>
            <a:ext cx="13039086" cy="1434297"/>
          </a:xfrm>
          <a:prstGeom prst="rect">
            <a:avLst/>
          </a:prstGeom>
          <a:noFill/>
          <a:ln>
            <a:noFill/>
          </a:ln>
        </p:spPr>
        <p:txBody>
          <a:bodyPr anchorCtr="0" anchor="t" bIns="0" lIns="0" spcFirstLastPara="1" rIns="0" wrap="square" tIns="0">
            <a:noAutofit/>
          </a:bodyPr>
          <a:lstStyle/>
          <a:p>
            <a:pPr indent="0" lvl="0" marL="0" marR="0" rtl="0" algn="ctr">
              <a:lnSpc>
                <a:spcPct val="139995"/>
              </a:lnSpc>
              <a:spcBef>
                <a:spcPts val="0"/>
              </a:spcBef>
              <a:spcAft>
                <a:spcPts val="0"/>
              </a:spcAft>
              <a:buNone/>
            </a:pPr>
            <a:r>
              <a:rPr b="1" i="0" lang="en-US" sz="8371" u="none" cap="none" strike="noStrike">
                <a:solidFill>
                  <a:srgbClr val="000000"/>
                </a:solidFill>
                <a:latin typeface="Open Sans ExtraBold"/>
                <a:ea typeface="Open Sans ExtraBold"/>
                <a:cs typeface="Open Sans ExtraBold"/>
                <a:sym typeface="Open Sans ExtraBold"/>
              </a:rPr>
              <a:t>Delloitte Technoutsav</a:t>
            </a:r>
            <a:endParaRPr/>
          </a:p>
        </p:txBody>
      </p:sp>
      <p:sp>
        <p:nvSpPr>
          <p:cNvPr id="86" name="Google Shape;86;p13"/>
          <p:cNvSpPr txBox="1"/>
          <p:nvPr/>
        </p:nvSpPr>
        <p:spPr>
          <a:xfrm>
            <a:off x="6683837" y="1622024"/>
            <a:ext cx="4154436" cy="760938"/>
          </a:xfrm>
          <a:prstGeom prst="rect">
            <a:avLst/>
          </a:prstGeom>
          <a:noFill/>
          <a:ln>
            <a:noFill/>
          </a:ln>
        </p:spPr>
        <p:txBody>
          <a:bodyPr anchorCtr="0" anchor="t" bIns="0" lIns="0" spcFirstLastPara="1" rIns="0" wrap="square" tIns="0">
            <a:noAutofit/>
          </a:bodyPr>
          <a:lstStyle/>
          <a:p>
            <a:pPr indent="0" lvl="0" marL="0" marR="0" rtl="0" algn="ctr">
              <a:lnSpc>
                <a:spcPct val="140004"/>
              </a:lnSpc>
              <a:spcBef>
                <a:spcPts val="0"/>
              </a:spcBef>
              <a:spcAft>
                <a:spcPts val="0"/>
              </a:spcAft>
              <a:buNone/>
            </a:pPr>
            <a:r>
              <a:rPr b="1" i="0" lang="en-US" sz="4442" u="none" cap="none" strike="noStrike">
                <a:solidFill>
                  <a:srgbClr val="000000"/>
                </a:solidFill>
                <a:latin typeface="Open Sans ExtraBold"/>
                <a:ea typeface="Open Sans ExtraBold"/>
                <a:cs typeface="Open Sans ExtraBold"/>
                <a:sym typeface="Open Sans ExtraBold"/>
              </a:rPr>
              <a:t>Team Viserion</a:t>
            </a:r>
            <a:endParaRPr/>
          </a:p>
        </p:txBody>
      </p:sp>
      <p:sp>
        <p:nvSpPr>
          <p:cNvPr id="87" name="Google Shape;87;p13"/>
          <p:cNvSpPr txBox="1"/>
          <p:nvPr/>
        </p:nvSpPr>
        <p:spPr>
          <a:xfrm>
            <a:off x="246363" y="3662408"/>
            <a:ext cx="9153511" cy="61203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600" u="none" cap="none" strike="noStrike">
                <a:solidFill>
                  <a:srgbClr val="000000"/>
                </a:solidFill>
                <a:latin typeface="Open Sans ExtraBold"/>
                <a:ea typeface="Open Sans ExtraBold"/>
                <a:cs typeface="Open Sans ExtraBold"/>
                <a:sym typeface="Open Sans ExtraBold"/>
              </a:rPr>
              <a:t>Topic Name : Smart Traffic Prediction</a:t>
            </a:r>
            <a:endParaRPr/>
          </a:p>
        </p:txBody>
      </p:sp>
      <p:sp>
        <p:nvSpPr>
          <p:cNvPr id="88" name="Google Shape;88;p13"/>
          <p:cNvSpPr txBox="1"/>
          <p:nvPr/>
        </p:nvSpPr>
        <p:spPr>
          <a:xfrm>
            <a:off x="-421512" y="4547268"/>
            <a:ext cx="7553369" cy="600933"/>
          </a:xfrm>
          <a:prstGeom prst="rect">
            <a:avLst/>
          </a:prstGeom>
          <a:noFill/>
          <a:ln>
            <a:noFill/>
          </a:ln>
        </p:spPr>
        <p:txBody>
          <a:bodyPr anchorCtr="0" anchor="t" bIns="0" lIns="0" spcFirstLastPara="1" rIns="0" wrap="square" tIns="0">
            <a:noAutofit/>
          </a:bodyPr>
          <a:lstStyle/>
          <a:p>
            <a:pPr indent="0" lvl="0" marL="0" marR="0" rtl="0" algn="ctr">
              <a:lnSpc>
                <a:spcPct val="139983"/>
              </a:lnSpc>
              <a:spcBef>
                <a:spcPts val="0"/>
              </a:spcBef>
              <a:spcAft>
                <a:spcPts val="0"/>
              </a:spcAft>
              <a:buNone/>
            </a:pPr>
            <a:r>
              <a:rPr b="1" i="0" lang="en-US" sz="3529" u="none" cap="none" strike="noStrike">
                <a:solidFill>
                  <a:srgbClr val="000000"/>
                </a:solidFill>
                <a:latin typeface="Open Sans ExtraBold"/>
                <a:ea typeface="Open Sans ExtraBold"/>
                <a:cs typeface="Open Sans ExtraBold"/>
                <a:sym typeface="Open Sans ExtraBold"/>
              </a:rPr>
              <a:t>Team Name : Brute Force</a:t>
            </a:r>
            <a:endParaRPr/>
          </a:p>
        </p:txBody>
      </p:sp>
      <p:sp>
        <p:nvSpPr>
          <p:cNvPr id="89" name="Google Shape;89;p13"/>
          <p:cNvSpPr txBox="1"/>
          <p:nvPr/>
        </p:nvSpPr>
        <p:spPr>
          <a:xfrm>
            <a:off x="-899267" y="5432548"/>
            <a:ext cx="10487113" cy="189243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600" u="none" cap="none" strike="noStrike">
                <a:solidFill>
                  <a:srgbClr val="000000"/>
                </a:solidFill>
                <a:latin typeface="Open Sans ExtraBold"/>
                <a:ea typeface="Open Sans ExtraBold"/>
                <a:cs typeface="Open Sans ExtraBold"/>
                <a:sym typeface="Open Sans ExtraBold"/>
              </a:rPr>
              <a:t>Team Members : Sushant Sawant</a:t>
            </a:r>
            <a:endParaRPr/>
          </a:p>
          <a:p>
            <a:pPr indent="0" lvl="0" marL="0" marR="0" rtl="0" algn="ctr">
              <a:lnSpc>
                <a:spcPct val="140000"/>
              </a:lnSpc>
              <a:spcBef>
                <a:spcPts val="0"/>
              </a:spcBef>
              <a:spcAft>
                <a:spcPts val="0"/>
              </a:spcAft>
              <a:buNone/>
            </a:pPr>
            <a:r>
              <a:rPr b="1" i="0" lang="en-US" sz="3600" u="none" cap="none" strike="noStrike">
                <a:solidFill>
                  <a:srgbClr val="000000"/>
                </a:solidFill>
                <a:latin typeface="Open Sans ExtraBold"/>
                <a:ea typeface="Open Sans ExtraBold"/>
                <a:cs typeface="Open Sans ExtraBold"/>
                <a:sym typeface="Open Sans ExtraBold"/>
              </a:rPr>
              <a:t>                                    Gautam Vaswani</a:t>
            </a:r>
            <a:endParaRPr/>
          </a:p>
          <a:p>
            <a:pPr indent="0" lvl="0" marL="0" marR="0" rtl="0" algn="ctr">
              <a:lnSpc>
                <a:spcPct val="140000"/>
              </a:lnSpc>
              <a:spcBef>
                <a:spcPts val="0"/>
              </a:spcBef>
              <a:spcAft>
                <a:spcPts val="0"/>
              </a:spcAft>
              <a:buNone/>
            </a:pPr>
            <a:r>
              <a:rPr b="1" i="0" lang="en-US" sz="3600" u="none" cap="none" strike="noStrike">
                <a:solidFill>
                  <a:srgbClr val="000000"/>
                </a:solidFill>
                <a:latin typeface="Open Sans ExtraBold"/>
                <a:ea typeface="Open Sans ExtraBold"/>
                <a:cs typeface="Open Sans ExtraBold"/>
                <a:sym typeface="Open Sans ExtraBold"/>
              </a:rPr>
              <a:t>                            Shloka Singh</a:t>
            </a:r>
            <a:endParaRPr/>
          </a:p>
        </p:txBody>
      </p:sp>
      <p:sp>
        <p:nvSpPr>
          <p:cNvPr id="90" name="Google Shape;90;p13"/>
          <p:cNvSpPr txBox="1"/>
          <p:nvPr/>
        </p:nvSpPr>
        <p:spPr>
          <a:xfrm>
            <a:off x="417775" y="7495325"/>
            <a:ext cx="8982000" cy="1891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i="0" lang="en-US" sz="3600" u="none" cap="none" strike="noStrike">
                <a:solidFill>
                  <a:srgbClr val="000000"/>
                </a:solidFill>
                <a:latin typeface="Open Sans ExtraBold"/>
                <a:ea typeface="Open Sans ExtraBold"/>
                <a:cs typeface="Open Sans ExtraBold"/>
                <a:sym typeface="Open Sans ExtraBold"/>
              </a:rPr>
              <a:t>Institution : Thadomal Shahani                                         Engineering College, Mumbai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4E66"/>
        </a:solidFill>
      </p:bgPr>
    </p:bg>
    <p:spTree>
      <p:nvGrpSpPr>
        <p:cNvPr id="94" name="Shape 94"/>
        <p:cNvGrpSpPr/>
        <p:nvPr/>
      </p:nvGrpSpPr>
      <p:grpSpPr>
        <a:xfrm>
          <a:off x="0" y="0"/>
          <a:ext cx="0" cy="0"/>
          <a:chOff x="0" y="0"/>
          <a:chExt cx="0" cy="0"/>
        </a:xfrm>
      </p:grpSpPr>
      <p:sp>
        <p:nvSpPr>
          <p:cNvPr id="95" name="Google Shape;95;p14"/>
          <p:cNvSpPr/>
          <p:nvPr/>
        </p:nvSpPr>
        <p:spPr>
          <a:xfrm>
            <a:off x="1246716" y="2243132"/>
            <a:ext cx="15794567" cy="7400012"/>
          </a:xfrm>
          <a:custGeom>
            <a:rect b="b" l="l" r="r" t="t"/>
            <a:pathLst>
              <a:path extrusionOk="0" h="3313480" w="7072285">
                <a:moveTo>
                  <a:pt x="0" y="0"/>
                </a:moveTo>
                <a:lnTo>
                  <a:pt x="7072285" y="0"/>
                </a:lnTo>
                <a:lnTo>
                  <a:pt x="7072285" y="3313480"/>
                </a:lnTo>
                <a:lnTo>
                  <a:pt x="0" y="3313480"/>
                </a:lnTo>
                <a:close/>
              </a:path>
            </a:pathLst>
          </a:custGeom>
          <a:solidFill>
            <a:srgbClr val="F4F4F4"/>
          </a:solidFill>
          <a:ln>
            <a:noFill/>
          </a:ln>
        </p:spPr>
      </p:sp>
      <p:pic>
        <p:nvPicPr>
          <p:cNvPr id="96" name="Google Shape;96;p14"/>
          <p:cNvPicPr preferRelativeResize="0"/>
          <p:nvPr/>
        </p:nvPicPr>
        <p:blipFill rotWithShape="1">
          <a:blip r:embed="rId3">
            <a:alphaModFix/>
          </a:blip>
          <a:srcRect b="0" l="0" r="0" t="0"/>
          <a:stretch/>
        </p:blipFill>
        <p:spPr>
          <a:xfrm>
            <a:off x="2428052" y="1120868"/>
            <a:ext cx="2002410" cy="2002410"/>
          </a:xfrm>
          <a:prstGeom prst="rect">
            <a:avLst/>
          </a:prstGeom>
          <a:noFill/>
          <a:ln>
            <a:noFill/>
          </a:ln>
        </p:spPr>
      </p:pic>
      <p:sp>
        <p:nvSpPr>
          <p:cNvPr id="97" name="Google Shape;97;p14"/>
          <p:cNvSpPr txBox="1"/>
          <p:nvPr/>
        </p:nvSpPr>
        <p:spPr>
          <a:xfrm>
            <a:off x="2745275" y="3502339"/>
            <a:ext cx="12797450" cy="2440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As per a recent case in Berlin, an artist managed to create a virtual traffic jam as seen on maps on one of the main bridges, with nothing but a handcart and 99 second-hand phones. This shows that the current technology  that is being  used cannot be totally relied on, as it only uses GPS tracking.</a:t>
            </a:r>
            <a:endParaRPr/>
          </a:p>
        </p:txBody>
      </p:sp>
      <p:pic>
        <p:nvPicPr>
          <p:cNvPr id="98" name="Google Shape;98;p14"/>
          <p:cNvPicPr preferRelativeResize="0"/>
          <p:nvPr/>
        </p:nvPicPr>
        <p:blipFill rotWithShape="1">
          <a:blip r:embed="rId4">
            <a:alphaModFix/>
          </a:blip>
          <a:srcRect b="0" l="0" r="0" t="0"/>
          <a:stretch/>
        </p:blipFill>
        <p:spPr>
          <a:xfrm>
            <a:off x="2428052" y="-105136"/>
            <a:ext cx="3434483" cy="3228414"/>
          </a:xfrm>
          <a:prstGeom prst="rect">
            <a:avLst/>
          </a:prstGeom>
          <a:noFill/>
          <a:ln>
            <a:noFill/>
          </a:ln>
        </p:spPr>
      </p:pic>
      <p:sp>
        <p:nvSpPr>
          <p:cNvPr id="99" name="Google Shape;99;p14"/>
          <p:cNvSpPr txBox="1"/>
          <p:nvPr/>
        </p:nvSpPr>
        <p:spPr>
          <a:xfrm>
            <a:off x="5444656" y="1187543"/>
            <a:ext cx="10993233" cy="105559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US" sz="7410" u="none" cap="none" strike="noStrike">
                <a:solidFill>
                  <a:srgbClr val="F4F4F4"/>
                </a:solidFill>
                <a:latin typeface="Arial"/>
                <a:ea typeface="Arial"/>
                <a:cs typeface="Arial"/>
                <a:sym typeface="Arial"/>
              </a:rPr>
              <a:t>Brief Business Problem</a:t>
            </a:r>
            <a:endParaRPr/>
          </a:p>
        </p:txBody>
      </p:sp>
      <p:sp>
        <p:nvSpPr>
          <p:cNvPr id="100" name="Google Shape;100;p14"/>
          <p:cNvSpPr txBox="1"/>
          <p:nvPr/>
        </p:nvSpPr>
        <p:spPr>
          <a:xfrm>
            <a:off x="2670764" y="6335641"/>
            <a:ext cx="12946471" cy="1965919"/>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 If the user wants to pre-plan their journey, this cannot be done using the current technology which is in use, as it shows only the live traffic and we cannot ensure that the live traffic will be same when the user reaches the location. Current users can’t pre-plan their journey before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B55E"/>
        </a:solidFill>
      </p:bgPr>
    </p:bg>
    <p:spTree>
      <p:nvGrpSpPr>
        <p:cNvPr id="104" name="Shape 104"/>
        <p:cNvGrpSpPr/>
        <p:nvPr/>
      </p:nvGrpSpPr>
      <p:grpSpPr>
        <a:xfrm>
          <a:off x="0" y="0"/>
          <a:ext cx="0" cy="0"/>
          <a:chOff x="0" y="0"/>
          <a:chExt cx="0" cy="0"/>
        </a:xfrm>
      </p:grpSpPr>
      <p:sp>
        <p:nvSpPr>
          <p:cNvPr id="105" name="Google Shape;105;p15"/>
          <p:cNvSpPr txBox="1"/>
          <p:nvPr/>
        </p:nvSpPr>
        <p:spPr>
          <a:xfrm>
            <a:off x="6739179" y="734318"/>
            <a:ext cx="10206320" cy="105794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US" sz="7406" u="none" cap="none" strike="noStrike">
                <a:solidFill>
                  <a:srgbClr val="F4F4F4"/>
                </a:solidFill>
                <a:latin typeface="Arial"/>
                <a:ea typeface="Arial"/>
                <a:cs typeface="Arial"/>
                <a:sym typeface="Arial"/>
              </a:rPr>
              <a:t>Proposed Solution</a:t>
            </a:r>
            <a:endParaRPr/>
          </a:p>
        </p:txBody>
      </p:sp>
      <p:sp>
        <p:nvSpPr>
          <p:cNvPr id="106" name="Google Shape;106;p15"/>
          <p:cNvSpPr/>
          <p:nvPr/>
        </p:nvSpPr>
        <p:spPr>
          <a:xfrm>
            <a:off x="1464732" y="1836345"/>
            <a:ext cx="15480767" cy="7421957"/>
          </a:xfrm>
          <a:custGeom>
            <a:rect b="b" l="l" r="r" t="t"/>
            <a:pathLst>
              <a:path extrusionOk="0" h="3390671" w="7072285">
                <a:moveTo>
                  <a:pt x="0" y="0"/>
                </a:moveTo>
                <a:lnTo>
                  <a:pt x="7072285" y="0"/>
                </a:lnTo>
                <a:lnTo>
                  <a:pt x="7072285" y="3390671"/>
                </a:lnTo>
                <a:lnTo>
                  <a:pt x="0" y="3390671"/>
                </a:lnTo>
                <a:close/>
              </a:path>
            </a:pathLst>
          </a:custGeom>
          <a:solidFill>
            <a:srgbClr val="F4F4F4"/>
          </a:solidFill>
          <a:ln>
            <a:noFill/>
          </a:ln>
        </p:spPr>
      </p:sp>
      <p:pic>
        <p:nvPicPr>
          <p:cNvPr id="107" name="Google Shape;107;p15"/>
          <p:cNvPicPr preferRelativeResize="0"/>
          <p:nvPr/>
        </p:nvPicPr>
        <p:blipFill rotWithShape="1">
          <a:blip r:embed="rId3">
            <a:alphaModFix/>
          </a:blip>
          <a:srcRect b="0" l="0" r="0" t="0"/>
          <a:stretch/>
        </p:blipFill>
        <p:spPr>
          <a:xfrm>
            <a:off x="1028700" y="163965"/>
            <a:ext cx="2232438" cy="2131978"/>
          </a:xfrm>
          <a:prstGeom prst="rect">
            <a:avLst/>
          </a:prstGeom>
          <a:noFill/>
          <a:ln>
            <a:noFill/>
          </a:ln>
        </p:spPr>
      </p:pic>
      <p:sp>
        <p:nvSpPr>
          <p:cNvPr id="108" name="Google Shape;108;p15"/>
          <p:cNvSpPr txBox="1"/>
          <p:nvPr/>
        </p:nvSpPr>
        <p:spPr>
          <a:xfrm>
            <a:off x="2655689" y="2880752"/>
            <a:ext cx="12210608" cy="3459837"/>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The above problem can be solved by predicting the future traffic on the basis of legacy data and several other factors which are:</a:t>
            </a:r>
            <a:endParaRPr/>
          </a:p>
          <a:p>
            <a:pPr indent="-404494" lvl="7" marL="3235962"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Muli"/>
                <a:ea typeface="Muli"/>
                <a:cs typeface="Muli"/>
                <a:sym typeface="Muli"/>
              </a:rPr>
              <a:t>Point Of Interest(POI) like schools, hospitals and locality</a:t>
            </a:r>
            <a:endParaRPr/>
          </a:p>
          <a:p>
            <a:pPr indent="-404494" lvl="7" marL="3235962"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Muli"/>
                <a:ea typeface="Muli"/>
                <a:cs typeface="Muli"/>
                <a:sym typeface="Muli"/>
              </a:rPr>
              <a:t>Time</a:t>
            </a:r>
            <a:endParaRPr/>
          </a:p>
          <a:p>
            <a:pPr indent="-404494" lvl="7" marL="3235962"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Muli"/>
                <a:ea typeface="Muli"/>
                <a:cs typeface="Muli"/>
                <a:sym typeface="Muli"/>
              </a:rPr>
              <a:t>Weather conditions</a:t>
            </a:r>
            <a:endParaRPr/>
          </a:p>
          <a:p>
            <a:pPr indent="-404494" lvl="7" marL="3235962" marR="0" rtl="0" algn="l">
              <a:lnSpc>
                <a:spcPct val="140000"/>
              </a:lnSpc>
              <a:spcBef>
                <a:spcPts val="0"/>
              </a:spcBef>
              <a:spcAft>
                <a:spcPts val="0"/>
              </a:spcAft>
              <a:buClr>
                <a:srgbClr val="000000"/>
              </a:buClr>
              <a:buSzPts val="2800"/>
              <a:buFont typeface="Arial"/>
              <a:buChar char="•"/>
            </a:pPr>
            <a:r>
              <a:rPr b="0" i="0" lang="en-US" sz="2800" u="none" cap="none" strike="noStrike">
                <a:solidFill>
                  <a:srgbClr val="000000"/>
                </a:solidFill>
                <a:latin typeface="Muli"/>
                <a:ea typeface="Muli"/>
                <a:cs typeface="Muli"/>
                <a:sym typeface="Muli"/>
              </a:rPr>
              <a:t>Distance</a:t>
            </a:r>
            <a:endParaRPr/>
          </a:p>
          <a:p>
            <a:pPr indent="0" lvl="0" marL="0" marR="0" rtl="0" algn="l">
              <a:lnSpc>
                <a:spcPct val="140000"/>
              </a:lnSpc>
              <a:spcBef>
                <a:spcPts val="0"/>
              </a:spcBef>
              <a:spcAft>
                <a:spcPts val="0"/>
              </a:spcAft>
              <a:buNone/>
            </a:pPr>
            <a:r>
              <a:t/>
            </a:r>
            <a:endParaRPr b="0" i="0" sz="2800" u="none" cap="none" strike="noStrike">
              <a:solidFill>
                <a:srgbClr val="000000"/>
              </a:solidFill>
              <a:latin typeface="Muli"/>
              <a:ea typeface="Muli"/>
              <a:cs typeface="Muli"/>
              <a:sym typeface="Muli"/>
            </a:endParaRPr>
          </a:p>
        </p:txBody>
      </p:sp>
      <p:sp>
        <p:nvSpPr>
          <p:cNvPr id="109" name="Google Shape;109;p15"/>
          <p:cNvSpPr txBox="1"/>
          <p:nvPr/>
        </p:nvSpPr>
        <p:spPr>
          <a:xfrm>
            <a:off x="2655689" y="6878843"/>
            <a:ext cx="12210608" cy="1469361"/>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In future, The realibility can further be increased by integrating the live traffic data, which is currently the only parameter being used by the current technologies.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B55E"/>
        </a:solidFill>
      </p:bgPr>
    </p:bg>
    <p:spTree>
      <p:nvGrpSpPr>
        <p:cNvPr id="113" name="Shape 113"/>
        <p:cNvGrpSpPr/>
        <p:nvPr/>
      </p:nvGrpSpPr>
      <p:grpSpPr>
        <a:xfrm>
          <a:off x="0" y="0"/>
          <a:ext cx="0" cy="0"/>
          <a:chOff x="0" y="0"/>
          <a:chExt cx="0" cy="0"/>
        </a:xfrm>
      </p:grpSpPr>
      <p:pic>
        <p:nvPicPr>
          <p:cNvPr id="114" name="Google Shape;114;p16"/>
          <p:cNvPicPr preferRelativeResize="0"/>
          <p:nvPr/>
        </p:nvPicPr>
        <p:blipFill rotWithShape="1">
          <a:blip r:embed="rId3">
            <a:alphaModFix/>
          </a:blip>
          <a:srcRect b="0" l="0" r="0" t="0"/>
          <a:stretch/>
        </p:blipFill>
        <p:spPr>
          <a:xfrm>
            <a:off x="1342501" y="2095050"/>
            <a:ext cx="15602998" cy="7418516"/>
          </a:xfrm>
          <a:prstGeom prst="rect">
            <a:avLst/>
          </a:prstGeom>
          <a:noFill/>
          <a:ln>
            <a:noFill/>
          </a:ln>
        </p:spPr>
      </p:pic>
      <p:pic>
        <p:nvPicPr>
          <p:cNvPr id="115" name="Google Shape;115;p16"/>
          <p:cNvPicPr preferRelativeResize="0"/>
          <p:nvPr/>
        </p:nvPicPr>
        <p:blipFill rotWithShape="1">
          <a:blip r:embed="rId4">
            <a:alphaModFix/>
          </a:blip>
          <a:srcRect b="0" l="0" r="0" t="0"/>
          <a:stretch/>
        </p:blipFill>
        <p:spPr>
          <a:xfrm>
            <a:off x="1028700" y="430294"/>
            <a:ext cx="2128364" cy="2032588"/>
          </a:xfrm>
          <a:prstGeom prst="rect">
            <a:avLst/>
          </a:prstGeom>
          <a:noFill/>
          <a:ln>
            <a:noFill/>
          </a:ln>
        </p:spPr>
      </p:pic>
      <p:sp>
        <p:nvSpPr>
          <p:cNvPr id="116" name="Google Shape;116;p16"/>
          <p:cNvSpPr txBox="1"/>
          <p:nvPr/>
        </p:nvSpPr>
        <p:spPr>
          <a:xfrm>
            <a:off x="6739179" y="734318"/>
            <a:ext cx="10206320" cy="105794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US" sz="7406" u="none" cap="none" strike="noStrike">
                <a:solidFill>
                  <a:srgbClr val="F4F4F4"/>
                </a:solidFill>
                <a:latin typeface="Arial"/>
                <a:ea typeface="Arial"/>
                <a:cs typeface="Arial"/>
                <a:sym typeface="Arial"/>
              </a:rPr>
              <a:t>Proposed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93EDB"/>
        </a:solidFill>
      </p:bgPr>
    </p:bg>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10671403" y="1274054"/>
            <a:ext cx="6098278" cy="6098278"/>
          </a:xfrm>
          <a:prstGeom prst="rect">
            <a:avLst/>
          </a:prstGeom>
          <a:noFill/>
          <a:ln>
            <a:noFill/>
          </a:ln>
        </p:spPr>
      </p:pic>
      <p:pic>
        <p:nvPicPr>
          <p:cNvPr id="122" name="Google Shape;122;p17"/>
          <p:cNvPicPr preferRelativeResize="0"/>
          <p:nvPr/>
        </p:nvPicPr>
        <p:blipFill rotWithShape="1">
          <a:blip r:embed="rId4">
            <a:alphaModFix/>
          </a:blip>
          <a:srcRect b="0" l="0" r="0" t="0"/>
          <a:stretch/>
        </p:blipFill>
        <p:spPr>
          <a:xfrm>
            <a:off x="9147710" y="2849888"/>
            <a:ext cx="3274736" cy="3274736"/>
          </a:xfrm>
          <a:prstGeom prst="rect">
            <a:avLst/>
          </a:prstGeom>
          <a:noFill/>
          <a:ln>
            <a:noFill/>
          </a:ln>
        </p:spPr>
      </p:pic>
      <p:pic>
        <p:nvPicPr>
          <p:cNvPr id="123" name="Google Shape;123;p17"/>
          <p:cNvPicPr preferRelativeResize="0"/>
          <p:nvPr/>
        </p:nvPicPr>
        <p:blipFill rotWithShape="1">
          <a:blip r:embed="rId4">
            <a:alphaModFix/>
          </a:blip>
          <a:srcRect b="0" l="0" r="0" t="0"/>
          <a:stretch/>
        </p:blipFill>
        <p:spPr>
          <a:xfrm>
            <a:off x="12156570" y="6520311"/>
            <a:ext cx="3127920" cy="3127920"/>
          </a:xfrm>
          <a:prstGeom prst="rect">
            <a:avLst/>
          </a:prstGeom>
          <a:noFill/>
          <a:ln>
            <a:noFill/>
          </a:ln>
        </p:spPr>
      </p:pic>
      <p:sp>
        <p:nvSpPr>
          <p:cNvPr id="124" name="Google Shape;124;p17"/>
          <p:cNvSpPr txBox="1"/>
          <p:nvPr/>
        </p:nvSpPr>
        <p:spPr>
          <a:xfrm>
            <a:off x="4525891" y="797119"/>
            <a:ext cx="10642547" cy="107926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7526" u="none" cap="none" strike="noStrike">
                <a:solidFill>
                  <a:srgbClr val="FFFFFF"/>
                </a:solidFill>
                <a:latin typeface="Arial"/>
                <a:ea typeface="Arial"/>
                <a:cs typeface="Arial"/>
                <a:sym typeface="Arial"/>
              </a:rPr>
              <a:t>Proposed Techstack</a:t>
            </a:r>
            <a:endParaRPr/>
          </a:p>
        </p:txBody>
      </p:sp>
      <p:pic>
        <p:nvPicPr>
          <p:cNvPr id="125" name="Google Shape;125;p17"/>
          <p:cNvPicPr preferRelativeResize="0"/>
          <p:nvPr/>
        </p:nvPicPr>
        <p:blipFill rotWithShape="1">
          <a:blip r:embed="rId3">
            <a:alphaModFix/>
          </a:blip>
          <a:srcRect b="0" l="0" r="0" t="0"/>
          <a:stretch/>
        </p:blipFill>
        <p:spPr>
          <a:xfrm>
            <a:off x="1784310" y="4173571"/>
            <a:ext cx="6098278" cy="6098278"/>
          </a:xfrm>
          <a:prstGeom prst="rect">
            <a:avLst/>
          </a:prstGeom>
          <a:noFill/>
          <a:ln>
            <a:noFill/>
          </a:ln>
        </p:spPr>
      </p:pic>
      <p:pic>
        <p:nvPicPr>
          <p:cNvPr id="126" name="Google Shape;126;p17"/>
          <p:cNvPicPr preferRelativeResize="0"/>
          <p:nvPr/>
        </p:nvPicPr>
        <p:blipFill rotWithShape="1">
          <a:blip r:embed="rId4">
            <a:alphaModFix/>
          </a:blip>
          <a:srcRect b="0" l="0" r="0" t="0"/>
          <a:stretch/>
        </p:blipFill>
        <p:spPr>
          <a:xfrm>
            <a:off x="6315158" y="6521273"/>
            <a:ext cx="3080261" cy="3080261"/>
          </a:xfrm>
          <a:prstGeom prst="rect">
            <a:avLst/>
          </a:prstGeom>
          <a:noFill/>
          <a:ln>
            <a:noFill/>
          </a:ln>
        </p:spPr>
      </p:pic>
      <p:pic>
        <p:nvPicPr>
          <p:cNvPr id="127" name="Google Shape;127;p17"/>
          <p:cNvPicPr preferRelativeResize="0"/>
          <p:nvPr/>
        </p:nvPicPr>
        <p:blipFill rotWithShape="1">
          <a:blip r:embed="rId4">
            <a:alphaModFix/>
          </a:blip>
          <a:srcRect b="0" l="0" r="0" t="0"/>
          <a:stretch/>
        </p:blipFill>
        <p:spPr>
          <a:xfrm>
            <a:off x="14548748" y="2706138"/>
            <a:ext cx="3418488" cy="3418488"/>
          </a:xfrm>
          <a:prstGeom prst="rect">
            <a:avLst/>
          </a:prstGeom>
          <a:noFill/>
          <a:ln>
            <a:noFill/>
          </a:ln>
        </p:spPr>
      </p:pic>
      <p:sp>
        <p:nvSpPr>
          <p:cNvPr id="128" name="Google Shape;128;p17"/>
          <p:cNvSpPr txBox="1"/>
          <p:nvPr/>
        </p:nvSpPr>
        <p:spPr>
          <a:xfrm>
            <a:off x="15168438" y="4111464"/>
            <a:ext cx="2234784" cy="61341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600" u="none" cap="none" strike="noStrike">
                <a:solidFill>
                  <a:srgbClr val="5E17EB"/>
                </a:solidFill>
                <a:latin typeface="Open Sans ExtraBold"/>
                <a:ea typeface="Open Sans ExtraBold"/>
                <a:cs typeface="Open Sans ExtraBold"/>
                <a:sym typeface="Open Sans ExtraBold"/>
              </a:rPr>
              <a:t>Python3</a:t>
            </a:r>
            <a:endParaRPr/>
          </a:p>
        </p:txBody>
      </p:sp>
      <p:sp>
        <p:nvSpPr>
          <p:cNvPr id="129" name="Google Shape;129;p17"/>
          <p:cNvSpPr txBox="1"/>
          <p:nvPr/>
        </p:nvSpPr>
        <p:spPr>
          <a:xfrm>
            <a:off x="7284677" y="7685816"/>
            <a:ext cx="1072039" cy="61531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600" u="none" cap="none" strike="noStrike">
                <a:solidFill>
                  <a:srgbClr val="5E17EB"/>
                </a:solidFill>
                <a:latin typeface="Open Sans ExtraBold"/>
                <a:ea typeface="Open Sans ExtraBold"/>
                <a:cs typeface="Open Sans ExtraBold"/>
                <a:sym typeface="Open Sans ExtraBold"/>
              </a:rPr>
              <a:t>RNN</a:t>
            </a:r>
            <a:endParaRPr/>
          </a:p>
        </p:txBody>
      </p:sp>
      <p:sp>
        <p:nvSpPr>
          <p:cNvPr id="130" name="Google Shape;130;p17"/>
          <p:cNvSpPr txBox="1"/>
          <p:nvPr/>
        </p:nvSpPr>
        <p:spPr>
          <a:xfrm>
            <a:off x="13099525" y="7776625"/>
            <a:ext cx="1645200" cy="6153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3600">
                <a:solidFill>
                  <a:srgbClr val="5E17EB"/>
                </a:solidFill>
                <a:latin typeface="Open Sans ExtraBold"/>
                <a:ea typeface="Open Sans ExtraBold"/>
                <a:cs typeface="Open Sans ExtraBold"/>
                <a:sym typeface="Open Sans ExtraBold"/>
              </a:rPr>
              <a:t>LSTM</a:t>
            </a:r>
            <a:endParaRPr/>
          </a:p>
        </p:txBody>
      </p:sp>
      <p:pic>
        <p:nvPicPr>
          <p:cNvPr id="131" name="Google Shape;131;p17"/>
          <p:cNvPicPr preferRelativeResize="0"/>
          <p:nvPr/>
        </p:nvPicPr>
        <p:blipFill rotWithShape="1">
          <a:blip r:embed="rId4">
            <a:alphaModFix/>
          </a:blip>
          <a:srcRect b="0" l="0" r="0" t="0"/>
          <a:stretch/>
        </p:blipFill>
        <p:spPr>
          <a:xfrm>
            <a:off x="546671" y="6359271"/>
            <a:ext cx="3173078" cy="3173078"/>
          </a:xfrm>
          <a:prstGeom prst="rect">
            <a:avLst/>
          </a:prstGeom>
          <a:noFill/>
          <a:ln>
            <a:noFill/>
          </a:ln>
        </p:spPr>
      </p:pic>
      <p:sp>
        <p:nvSpPr>
          <p:cNvPr id="132" name="Google Shape;132;p17"/>
          <p:cNvSpPr txBox="1"/>
          <p:nvPr/>
        </p:nvSpPr>
        <p:spPr>
          <a:xfrm>
            <a:off x="800336" y="7295486"/>
            <a:ext cx="2503746" cy="1233974"/>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i="0" lang="en-US" sz="3600" u="none" cap="none" strike="noStrike">
                <a:solidFill>
                  <a:srgbClr val="5E17EB"/>
                </a:solidFill>
                <a:latin typeface="Open Sans ExtraBold"/>
                <a:ea typeface="Open Sans ExtraBold"/>
                <a:cs typeface="Open Sans ExtraBold"/>
                <a:sym typeface="Open Sans ExtraBold"/>
              </a:rPr>
              <a:t>Meta Learning</a:t>
            </a:r>
            <a:endParaRPr/>
          </a:p>
        </p:txBody>
      </p:sp>
      <p:sp>
        <p:nvSpPr>
          <p:cNvPr id="133" name="Google Shape;133;p17"/>
          <p:cNvSpPr txBox="1"/>
          <p:nvPr/>
        </p:nvSpPr>
        <p:spPr>
          <a:xfrm>
            <a:off x="9395420" y="3158437"/>
            <a:ext cx="2943936" cy="2466264"/>
          </a:xfrm>
          <a:prstGeom prst="rect">
            <a:avLst/>
          </a:prstGeom>
          <a:noFill/>
          <a:ln>
            <a:noFill/>
          </a:ln>
        </p:spPr>
        <p:txBody>
          <a:bodyPr anchorCtr="0" anchor="t" bIns="0" lIns="0" spcFirstLastPara="1" rIns="0" wrap="square" tIns="0">
            <a:noAutofit/>
          </a:bodyPr>
          <a:lstStyle/>
          <a:p>
            <a:pPr indent="0" lvl="0" marL="0" marR="0" rtl="0" algn="ctr">
              <a:lnSpc>
                <a:spcPct val="140014"/>
              </a:lnSpc>
              <a:spcBef>
                <a:spcPts val="0"/>
              </a:spcBef>
              <a:spcAft>
                <a:spcPts val="0"/>
              </a:spcAft>
              <a:buNone/>
            </a:pPr>
            <a:r>
              <a:rPr b="1" i="0" lang="en-US" sz="2849" u="none" cap="none" strike="noStrike">
                <a:solidFill>
                  <a:srgbClr val="5E17EB"/>
                </a:solidFill>
                <a:latin typeface="Open Sans ExtraBold"/>
                <a:ea typeface="Open Sans ExtraBold"/>
                <a:cs typeface="Open Sans ExtraBold"/>
                <a:sym typeface="Open Sans ExtraBold"/>
              </a:rPr>
              <a:t>Seasonal</a:t>
            </a:r>
            <a:endParaRPr/>
          </a:p>
          <a:p>
            <a:pPr indent="0" lvl="0" marL="0" marR="0" rtl="0" algn="ctr">
              <a:lnSpc>
                <a:spcPct val="140014"/>
              </a:lnSpc>
              <a:spcBef>
                <a:spcPts val="0"/>
              </a:spcBef>
              <a:spcAft>
                <a:spcPts val="0"/>
              </a:spcAft>
              <a:buNone/>
            </a:pPr>
            <a:r>
              <a:rPr b="1" i="0" lang="en-US" sz="2849" u="none" cap="none" strike="noStrike">
                <a:solidFill>
                  <a:srgbClr val="5E17EB"/>
                </a:solidFill>
                <a:latin typeface="Open Sans ExtraBold"/>
                <a:ea typeface="Open Sans ExtraBold"/>
                <a:cs typeface="Open Sans ExtraBold"/>
                <a:sym typeface="Open Sans ExtraBold"/>
              </a:rPr>
              <a:t>Autoregressive Integrated Moving Average</a:t>
            </a:r>
            <a:endParaRPr/>
          </a:p>
        </p:txBody>
      </p:sp>
      <p:pic>
        <p:nvPicPr>
          <p:cNvPr id="134" name="Google Shape;134;p17"/>
          <p:cNvPicPr preferRelativeResize="0"/>
          <p:nvPr/>
        </p:nvPicPr>
        <p:blipFill rotWithShape="1">
          <a:blip r:embed="rId4">
            <a:alphaModFix/>
          </a:blip>
          <a:srcRect b="0" l="0" r="0" t="0"/>
          <a:stretch/>
        </p:blipFill>
        <p:spPr>
          <a:xfrm>
            <a:off x="3174623" y="2709662"/>
            <a:ext cx="3227078" cy="3227078"/>
          </a:xfrm>
          <a:prstGeom prst="rect">
            <a:avLst/>
          </a:prstGeom>
          <a:noFill/>
          <a:ln>
            <a:noFill/>
          </a:ln>
        </p:spPr>
      </p:pic>
      <p:sp>
        <p:nvSpPr>
          <p:cNvPr id="135" name="Google Shape;135;p17"/>
          <p:cNvSpPr txBox="1"/>
          <p:nvPr/>
        </p:nvSpPr>
        <p:spPr>
          <a:xfrm>
            <a:off x="3331724" y="3431352"/>
            <a:ext cx="2943936" cy="1968060"/>
          </a:xfrm>
          <a:prstGeom prst="rect">
            <a:avLst/>
          </a:prstGeom>
          <a:noFill/>
          <a:ln>
            <a:noFill/>
          </a:ln>
        </p:spPr>
        <p:txBody>
          <a:bodyPr anchorCtr="0" anchor="t" bIns="0" lIns="0" spcFirstLastPara="1" rIns="0" wrap="square" tIns="0">
            <a:noAutofit/>
          </a:bodyPr>
          <a:lstStyle/>
          <a:p>
            <a:pPr indent="0" lvl="0" marL="0" marR="0" rtl="0" algn="ctr">
              <a:lnSpc>
                <a:spcPct val="140014"/>
              </a:lnSpc>
              <a:spcBef>
                <a:spcPts val="0"/>
              </a:spcBef>
              <a:spcAft>
                <a:spcPts val="0"/>
              </a:spcAft>
              <a:buNone/>
            </a:pPr>
            <a:r>
              <a:rPr b="1" i="0" lang="en-US" sz="2849" u="none" cap="none" strike="noStrike">
                <a:solidFill>
                  <a:srgbClr val="5E17EB"/>
                </a:solidFill>
                <a:latin typeface="Open Sans ExtraBold"/>
                <a:ea typeface="Open Sans ExtraBold"/>
                <a:cs typeface="Open Sans ExtraBold"/>
                <a:sym typeface="Open Sans ExtraBold"/>
              </a:rPr>
              <a:t>Autoregressive Integrated Moving Average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D7A8"/>
        </a:solidFill>
      </p:bgPr>
    </p:bg>
    <p:spTree>
      <p:nvGrpSpPr>
        <p:cNvPr id="139" name="Shape 139"/>
        <p:cNvGrpSpPr/>
        <p:nvPr/>
      </p:nvGrpSpPr>
      <p:grpSpPr>
        <a:xfrm>
          <a:off x="0" y="0"/>
          <a:ext cx="0" cy="0"/>
          <a:chOff x="0" y="0"/>
          <a:chExt cx="0" cy="0"/>
        </a:xfrm>
      </p:grpSpPr>
      <p:pic>
        <p:nvPicPr>
          <p:cNvPr id="140" name="Google Shape;140;p18"/>
          <p:cNvPicPr preferRelativeResize="0"/>
          <p:nvPr/>
        </p:nvPicPr>
        <p:blipFill rotWithShape="1">
          <a:blip r:embed="rId3">
            <a:alphaModFix amt="27000"/>
          </a:blip>
          <a:srcRect b="0" l="0" r="0" t="0"/>
          <a:stretch/>
        </p:blipFill>
        <p:spPr>
          <a:xfrm>
            <a:off x="10307018" y="2250026"/>
            <a:ext cx="6128909" cy="6128909"/>
          </a:xfrm>
          <a:prstGeom prst="rect">
            <a:avLst/>
          </a:prstGeom>
          <a:noFill/>
          <a:ln>
            <a:noFill/>
          </a:ln>
        </p:spPr>
      </p:pic>
      <p:pic>
        <p:nvPicPr>
          <p:cNvPr id="141" name="Google Shape;141;p18"/>
          <p:cNvPicPr preferRelativeResize="0"/>
          <p:nvPr/>
        </p:nvPicPr>
        <p:blipFill rotWithShape="1">
          <a:blip r:embed="rId4">
            <a:alphaModFix/>
          </a:blip>
          <a:srcRect b="0" l="0" r="0" t="0"/>
          <a:stretch/>
        </p:blipFill>
        <p:spPr>
          <a:xfrm>
            <a:off x="10411727" y="689878"/>
            <a:ext cx="2959746" cy="4624603"/>
          </a:xfrm>
          <a:prstGeom prst="rect">
            <a:avLst/>
          </a:prstGeom>
          <a:noFill/>
          <a:ln>
            <a:noFill/>
          </a:ln>
        </p:spPr>
      </p:pic>
      <p:pic>
        <p:nvPicPr>
          <p:cNvPr id="142" name="Google Shape;142;p18"/>
          <p:cNvPicPr preferRelativeResize="0"/>
          <p:nvPr/>
        </p:nvPicPr>
        <p:blipFill rotWithShape="1">
          <a:blip r:embed="rId5">
            <a:alphaModFix/>
          </a:blip>
          <a:srcRect b="0" l="0" r="0" t="0"/>
          <a:stretch/>
        </p:blipFill>
        <p:spPr>
          <a:xfrm rot="7001376">
            <a:off x="10832395" y="5687713"/>
            <a:ext cx="4711077" cy="164888"/>
          </a:xfrm>
          <a:prstGeom prst="rect">
            <a:avLst/>
          </a:prstGeom>
          <a:noFill/>
          <a:ln>
            <a:noFill/>
          </a:ln>
        </p:spPr>
      </p:pic>
      <p:pic>
        <p:nvPicPr>
          <p:cNvPr id="143" name="Google Shape;143;p18"/>
          <p:cNvPicPr preferRelativeResize="0"/>
          <p:nvPr/>
        </p:nvPicPr>
        <p:blipFill rotWithShape="1">
          <a:blip r:embed="rId3">
            <a:alphaModFix/>
          </a:blip>
          <a:srcRect b="0" l="0" r="0" t="0"/>
          <a:stretch/>
        </p:blipFill>
        <p:spPr>
          <a:xfrm>
            <a:off x="10307018" y="5033665"/>
            <a:ext cx="4616181" cy="4616181"/>
          </a:xfrm>
          <a:prstGeom prst="rect">
            <a:avLst/>
          </a:prstGeom>
          <a:noFill/>
          <a:ln>
            <a:noFill/>
          </a:ln>
        </p:spPr>
      </p:pic>
      <p:pic>
        <p:nvPicPr>
          <p:cNvPr id="144" name="Google Shape;144;p18"/>
          <p:cNvPicPr preferRelativeResize="0"/>
          <p:nvPr/>
        </p:nvPicPr>
        <p:blipFill rotWithShape="1">
          <a:blip r:embed="rId3">
            <a:alphaModFix/>
          </a:blip>
          <a:srcRect b="0" l="0" r="0" t="0"/>
          <a:stretch/>
        </p:blipFill>
        <p:spPr>
          <a:xfrm>
            <a:off x="12615109" y="527319"/>
            <a:ext cx="4616181" cy="4616181"/>
          </a:xfrm>
          <a:prstGeom prst="rect">
            <a:avLst/>
          </a:prstGeom>
          <a:noFill/>
          <a:ln>
            <a:noFill/>
          </a:ln>
        </p:spPr>
      </p:pic>
      <p:grpSp>
        <p:nvGrpSpPr>
          <p:cNvPr id="145" name="Google Shape;145;p18"/>
          <p:cNvGrpSpPr/>
          <p:nvPr/>
        </p:nvGrpSpPr>
        <p:grpSpPr>
          <a:xfrm>
            <a:off x="11233202" y="6480203"/>
            <a:ext cx="2763815" cy="1658811"/>
            <a:chOff x="0" y="-85725"/>
            <a:chExt cx="3685086" cy="2211748"/>
          </a:xfrm>
        </p:grpSpPr>
        <p:sp>
          <p:nvSpPr>
            <p:cNvPr id="146" name="Google Shape;146;p18"/>
            <p:cNvSpPr txBox="1"/>
            <p:nvPr/>
          </p:nvSpPr>
          <p:spPr>
            <a:xfrm>
              <a:off x="0" y="-85725"/>
              <a:ext cx="3685086" cy="732536"/>
            </a:xfrm>
            <a:prstGeom prst="rect">
              <a:avLst/>
            </a:prstGeom>
            <a:noFill/>
            <a:ln>
              <a:noFill/>
            </a:ln>
          </p:spPr>
          <p:txBody>
            <a:bodyPr anchorCtr="0" anchor="t" bIns="0" lIns="0" spcFirstLastPara="1" rIns="0" wrap="square" tIns="0">
              <a:noAutofit/>
            </a:bodyPr>
            <a:lstStyle/>
            <a:p>
              <a:pPr indent="0" lvl="0" marL="0" marR="0" rtl="0" algn="ctr">
                <a:lnSpc>
                  <a:spcPct val="140012"/>
                </a:lnSpc>
                <a:spcBef>
                  <a:spcPts val="0"/>
                </a:spcBef>
                <a:spcAft>
                  <a:spcPts val="0"/>
                </a:spcAft>
                <a:buNone/>
              </a:pPr>
              <a:r>
                <a:rPr b="0" i="0" lang="en-US" sz="3199" u="none" cap="none" strike="noStrike">
                  <a:solidFill>
                    <a:srgbClr val="51D7A8"/>
                  </a:solidFill>
                  <a:latin typeface="Arial"/>
                  <a:ea typeface="Arial"/>
                  <a:cs typeface="Arial"/>
                  <a:sym typeface="Arial"/>
                </a:rPr>
                <a:t>Car Pooling</a:t>
              </a:r>
              <a:endParaRPr/>
            </a:p>
          </p:txBody>
        </p:sp>
        <p:sp>
          <p:nvSpPr>
            <p:cNvPr id="147" name="Google Shape;147;p18"/>
            <p:cNvSpPr txBox="1"/>
            <p:nvPr/>
          </p:nvSpPr>
          <p:spPr>
            <a:xfrm>
              <a:off x="0" y="850147"/>
              <a:ext cx="3685086" cy="1275876"/>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rPr b="0" i="0" lang="en-US" sz="2800" u="none" cap="none" strike="noStrike">
                  <a:solidFill>
                    <a:srgbClr val="000000"/>
                  </a:solidFill>
                  <a:latin typeface="Muli"/>
                  <a:ea typeface="Muli"/>
                  <a:cs typeface="Muli"/>
                  <a:sym typeface="Muli"/>
                </a:rPr>
                <a:t>Journey can be predetermined .</a:t>
              </a:r>
              <a:endParaRPr/>
            </a:p>
          </p:txBody>
        </p:sp>
      </p:grpSp>
      <p:grpSp>
        <p:nvGrpSpPr>
          <p:cNvPr id="148" name="Google Shape;148;p18"/>
          <p:cNvGrpSpPr/>
          <p:nvPr/>
        </p:nvGrpSpPr>
        <p:grpSpPr>
          <a:xfrm>
            <a:off x="13371473" y="1898022"/>
            <a:ext cx="3306087" cy="2144020"/>
            <a:chOff x="0" y="-85725"/>
            <a:chExt cx="4408116" cy="2858693"/>
          </a:xfrm>
        </p:grpSpPr>
        <p:sp>
          <p:nvSpPr>
            <p:cNvPr id="149" name="Google Shape;149;p18"/>
            <p:cNvSpPr txBox="1"/>
            <p:nvPr/>
          </p:nvSpPr>
          <p:spPr>
            <a:xfrm>
              <a:off x="0" y="-85725"/>
              <a:ext cx="4408116" cy="732536"/>
            </a:xfrm>
            <a:prstGeom prst="rect">
              <a:avLst/>
            </a:prstGeom>
            <a:noFill/>
            <a:ln>
              <a:noFill/>
            </a:ln>
          </p:spPr>
          <p:txBody>
            <a:bodyPr anchorCtr="0" anchor="t" bIns="0" lIns="0" spcFirstLastPara="1" rIns="0" wrap="square" tIns="0">
              <a:noAutofit/>
            </a:bodyPr>
            <a:lstStyle/>
            <a:p>
              <a:pPr indent="0" lvl="0" marL="0" marR="0" rtl="0" algn="ctr">
                <a:lnSpc>
                  <a:spcPct val="140012"/>
                </a:lnSpc>
                <a:spcBef>
                  <a:spcPts val="0"/>
                </a:spcBef>
                <a:spcAft>
                  <a:spcPts val="0"/>
                </a:spcAft>
                <a:buNone/>
              </a:pPr>
              <a:r>
                <a:rPr b="0" i="0" lang="en-US" sz="3199" u="none" cap="none" strike="noStrike">
                  <a:solidFill>
                    <a:srgbClr val="51D7A8"/>
                  </a:solidFill>
                  <a:latin typeface="Arial"/>
                  <a:ea typeface="Arial"/>
                  <a:cs typeface="Arial"/>
                  <a:sym typeface="Arial"/>
                </a:rPr>
                <a:t>Public Transport</a:t>
              </a:r>
              <a:endParaRPr/>
            </a:p>
          </p:txBody>
        </p:sp>
        <p:sp>
          <p:nvSpPr>
            <p:cNvPr id="150" name="Google Shape;150;p18"/>
            <p:cNvSpPr txBox="1"/>
            <p:nvPr/>
          </p:nvSpPr>
          <p:spPr>
            <a:xfrm>
              <a:off x="0" y="850147"/>
              <a:ext cx="4408116" cy="1922821"/>
            </a:xfrm>
            <a:prstGeom prst="rect">
              <a:avLst/>
            </a:prstGeom>
            <a:noFill/>
            <a:ln>
              <a:noFill/>
            </a:ln>
          </p:spPr>
          <p:txBody>
            <a:bodyPr anchorCtr="0" anchor="t" bIns="0" lIns="0" spcFirstLastPara="1" rIns="0" wrap="square" tIns="0">
              <a:no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Muli"/>
                  <a:ea typeface="Muli"/>
                  <a:cs typeface="Muli"/>
                  <a:sym typeface="Muli"/>
                </a:rPr>
                <a:t>Can be used by everyone to save time</a:t>
              </a:r>
              <a:endParaRPr/>
            </a:p>
          </p:txBody>
        </p:sp>
      </p:grpSp>
      <p:sp>
        <p:nvSpPr>
          <p:cNvPr id="151" name="Google Shape;151;p18"/>
          <p:cNvSpPr txBox="1"/>
          <p:nvPr/>
        </p:nvSpPr>
        <p:spPr>
          <a:xfrm>
            <a:off x="923991" y="766078"/>
            <a:ext cx="9383027" cy="104585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7399" u="none" cap="none" strike="noStrike">
                <a:solidFill>
                  <a:srgbClr val="FFFFFF"/>
                </a:solidFill>
                <a:latin typeface="Arial"/>
                <a:ea typeface="Arial"/>
                <a:cs typeface="Arial"/>
                <a:sym typeface="Arial"/>
              </a:rPr>
              <a:t>Market Positioning</a:t>
            </a:r>
            <a:endParaRPr/>
          </a:p>
        </p:txBody>
      </p:sp>
      <p:pic>
        <p:nvPicPr>
          <p:cNvPr id="152" name="Google Shape;152;p18"/>
          <p:cNvPicPr preferRelativeResize="0"/>
          <p:nvPr/>
        </p:nvPicPr>
        <p:blipFill rotWithShape="1">
          <a:blip r:embed="rId3">
            <a:alphaModFix amt="27000"/>
          </a:blip>
          <a:srcRect b="0" l="0" r="0" t="0"/>
          <a:stretch/>
        </p:blipFill>
        <p:spPr>
          <a:xfrm>
            <a:off x="1661974" y="1782840"/>
            <a:ext cx="6128909" cy="6128909"/>
          </a:xfrm>
          <a:prstGeom prst="rect">
            <a:avLst/>
          </a:prstGeom>
          <a:noFill/>
          <a:ln>
            <a:noFill/>
          </a:ln>
        </p:spPr>
      </p:pic>
      <p:pic>
        <p:nvPicPr>
          <p:cNvPr id="153" name="Google Shape;153;p18"/>
          <p:cNvPicPr preferRelativeResize="0"/>
          <p:nvPr/>
        </p:nvPicPr>
        <p:blipFill rotWithShape="1">
          <a:blip r:embed="rId4">
            <a:alphaModFix/>
          </a:blip>
          <a:srcRect b="0" l="0" r="0" t="0"/>
          <a:stretch/>
        </p:blipFill>
        <p:spPr>
          <a:xfrm rot="3540369">
            <a:off x="4666769" y="5455116"/>
            <a:ext cx="2959746" cy="4624603"/>
          </a:xfrm>
          <a:prstGeom prst="rect">
            <a:avLst/>
          </a:prstGeom>
          <a:noFill/>
          <a:ln>
            <a:noFill/>
          </a:ln>
        </p:spPr>
      </p:pic>
      <p:pic>
        <p:nvPicPr>
          <p:cNvPr id="154" name="Google Shape;154;p18"/>
          <p:cNvPicPr preferRelativeResize="0"/>
          <p:nvPr/>
        </p:nvPicPr>
        <p:blipFill rotWithShape="1">
          <a:blip r:embed="rId3">
            <a:alphaModFix/>
          </a:blip>
          <a:srcRect b="0" l="0" r="0" t="0"/>
          <a:stretch/>
        </p:blipFill>
        <p:spPr>
          <a:xfrm>
            <a:off x="652455" y="5143500"/>
            <a:ext cx="4616181" cy="4616181"/>
          </a:xfrm>
          <a:prstGeom prst="rect">
            <a:avLst/>
          </a:prstGeom>
          <a:noFill/>
          <a:ln>
            <a:noFill/>
          </a:ln>
        </p:spPr>
      </p:pic>
      <p:pic>
        <p:nvPicPr>
          <p:cNvPr id="155" name="Google Shape;155;p18"/>
          <p:cNvPicPr preferRelativeResize="0"/>
          <p:nvPr/>
        </p:nvPicPr>
        <p:blipFill rotWithShape="1">
          <a:blip r:embed="rId3">
            <a:alphaModFix/>
          </a:blip>
          <a:srcRect b="0" l="0" r="0" t="0"/>
          <a:stretch/>
        </p:blipFill>
        <p:spPr>
          <a:xfrm>
            <a:off x="5482792" y="2250026"/>
            <a:ext cx="4616181" cy="4616181"/>
          </a:xfrm>
          <a:prstGeom prst="rect">
            <a:avLst/>
          </a:prstGeom>
          <a:noFill/>
          <a:ln>
            <a:noFill/>
          </a:ln>
        </p:spPr>
      </p:pic>
      <p:grpSp>
        <p:nvGrpSpPr>
          <p:cNvPr id="156" name="Google Shape;156;p18"/>
          <p:cNvGrpSpPr/>
          <p:nvPr/>
        </p:nvGrpSpPr>
        <p:grpSpPr>
          <a:xfrm>
            <a:off x="1661974" y="5705863"/>
            <a:ext cx="2763815" cy="3202914"/>
            <a:chOff x="0" y="-85725"/>
            <a:chExt cx="3685086" cy="4270552"/>
          </a:xfrm>
        </p:grpSpPr>
        <p:sp>
          <p:nvSpPr>
            <p:cNvPr id="157" name="Google Shape;157;p18"/>
            <p:cNvSpPr txBox="1"/>
            <p:nvPr/>
          </p:nvSpPr>
          <p:spPr>
            <a:xfrm>
              <a:off x="0" y="-85725"/>
              <a:ext cx="3685086" cy="1487720"/>
            </a:xfrm>
            <a:prstGeom prst="rect">
              <a:avLst/>
            </a:prstGeom>
            <a:noFill/>
            <a:ln>
              <a:noFill/>
            </a:ln>
          </p:spPr>
          <p:txBody>
            <a:bodyPr anchorCtr="0" anchor="t" bIns="0" lIns="0" spcFirstLastPara="1" rIns="0" wrap="square" tIns="0">
              <a:noAutofit/>
            </a:bodyPr>
            <a:lstStyle/>
            <a:p>
              <a:pPr indent="0" lvl="0" marL="0" marR="0" rtl="0" algn="ctr">
                <a:lnSpc>
                  <a:spcPct val="140012"/>
                </a:lnSpc>
                <a:spcBef>
                  <a:spcPts val="0"/>
                </a:spcBef>
                <a:spcAft>
                  <a:spcPts val="0"/>
                </a:spcAft>
                <a:buNone/>
              </a:pPr>
              <a:r>
                <a:rPr b="0" i="0" lang="en-US" sz="3199" u="none" cap="none" strike="noStrike">
                  <a:solidFill>
                    <a:srgbClr val="51D7A8"/>
                  </a:solidFill>
                  <a:latin typeface="Arial"/>
                  <a:ea typeface="Arial"/>
                  <a:cs typeface="Arial"/>
                  <a:sym typeface="Arial"/>
                </a:rPr>
                <a:t>Food  Delivery</a:t>
              </a:r>
              <a:endParaRPr/>
            </a:p>
          </p:txBody>
        </p:sp>
        <p:sp>
          <p:nvSpPr>
            <p:cNvPr id="158" name="Google Shape;158;p18"/>
            <p:cNvSpPr txBox="1"/>
            <p:nvPr/>
          </p:nvSpPr>
          <p:spPr>
            <a:xfrm>
              <a:off x="0" y="1605331"/>
              <a:ext cx="3685086" cy="2579496"/>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 "On Time Or Free" offers can be benifited</a:t>
              </a:r>
              <a:endParaRPr/>
            </a:p>
            <a:p>
              <a:pPr indent="0" lvl="0" marL="0" marR="0" rtl="0" algn="ctr">
                <a:lnSpc>
                  <a:spcPct val="139964"/>
                </a:lnSpc>
                <a:spcBef>
                  <a:spcPts val="0"/>
                </a:spcBef>
                <a:spcAft>
                  <a:spcPts val="0"/>
                </a:spcAft>
                <a:buNone/>
              </a:pPr>
              <a:r>
                <a:t/>
              </a:r>
              <a:endParaRPr b="0" i="0" sz="2800" u="none" cap="none" strike="noStrike">
                <a:solidFill>
                  <a:srgbClr val="000000"/>
                </a:solidFill>
                <a:latin typeface="Muli"/>
                <a:ea typeface="Muli"/>
                <a:cs typeface="Muli"/>
                <a:sym typeface="Muli"/>
              </a:endParaRPr>
            </a:p>
          </p:txBody>
        </p:sp>
      </p:grpSp>
      <p:grpSp>
        <p:nvGrpSpPr>
          <p:cNvPr id="159" name="Google Shape;159;p18"/>
          <p:cNvGrpSpPr/>
          <p:nvPr/>
        </p:nvGrpSpPr>
        <p:grpSpPr>
          <a:xfrm>
            <a:off x="6273974" y="2839045"/>
            <a:ext cx="3033817" cy="3722781"/>
            <a:chOff x="0" y="-85725"/>
            <a:chExt cx="4045089" cy="4963708"/>
          </a:xfrm>
        </p:grpSpPr>
        <p:sp>
          <p:nvSpPr>
            <p:cNvPr id="160" name="Google Shape;160;p18"/>
            <p:cNvSpPr txBox="1"/>
            <p:nvPr/>
          </p:nvSpPr>
          <p:spPr>
            <a:xfrm>
              <a:off x="0" y="-85725"/>
              <a:ext cx="4045089" cy="1487720"/>
            </a:xfrm>
            <a:prstGeom prst="rect">
              <a:avLst/>
            </a:prstGeom>
            <a:noFill/>
            <a:ln>
              <a:noFill/>
            </a:ln>
          </p:spPr>
          <p:txBody>
            <a:bodyPr anchorCtr="0" anchor="t" bIns="0" lIns="0" spcFirstLastPara="1" rIns="0" wrap="square" tIns="0">
              <a:noAutofit/>
            </a:bodyPr>
            <a:lstStyle/>
            <a:p>
              <a:pPr indent="0" lvl="0" marL="0" marR="0" rtl="0" algn="ctr">
                <a:lnSpc>
                  <a:spcPct val="140012"/>
                </a:lnSpc>
                <a:spcBef>
                  <a:spcPts val="0"/>
                </a:spcBef>
                <a:spcAft>
                  <a:spcPts val="0"/>
                </a:spcAft>
                <a:buNone/>
              </a:pPr>
              <a:r>
                <a:rPr b="0" i="0" lang="en-US" sz="3199" u="none" cap="none" strike="noStrike">
                  <a:solidFill>
                    <a:srgbClr val="51D7A8"/>
                  </a:solidFill>
                  <a:latin typeface="Arial"/>
                  <a:ea typeface="Arial"/>
                  <a:cs typeface="Arial"/>
                  <a:sym typeface="Arial"/>
                </a:rPr>
                <a:t>Transportation Industry</a:t>
              </a:r>
              <a:endParaRPr/>
            </a:p>
          </p:txBody>
        </p:sp>
        <p:sp>
          <p:nvSpPr>
            <p:cNvPr id="161" name="Google Shape;161;p18"/>
            <p:cNvSpPr txBox="1"/>
            <p:nvPr/>
          </p:nvSpPr>
          <p:spPr>
            <a:xfrm>
              <a:off x="0" y="1605331"/>
              <a:ext cx="4045089" cy="3272652"/>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rPr b="0" i="0" lang="en-US" sz="2800" u="none" cap="none" strike="noStrike">
                  <a:solidFill>
                    <a:srgbClr val="000000"/>
                  </a:solidFill>
                  <a:latin typeface="Muli"/>
                  <a:ea typeface="Muli"/>
                  <a:cs typeface="Muli"/>
                  <a:sym typeface="Muli"/>
                </a:rPr>
                <a:t> Traffic can be predicted and the journey can be planned accordingly</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6B1E1"/>
        </a:solidFill>
      </p:bgPr>
    </p:bg>
    <p:spTree>
      <p:nvGrpSpPr>
        <p:cNvPr id="165" name="Shape 165"/>
        <p:cNvGrpSpPr/>
        <p:nvPr/>
      </p:nvGrpSpPr>
      <p:grpSpPr>
        <a:xfrm>
          <a:off x="0" y="0"/>
          <a:ext cx="0" cy="0"/>
          <a:chOff x="0" y="0"/>
          <a:chExt cx="0" cy="0"/>
        </a:xfrm>
      </p:grpSpPr>
      <p:sp>
        <p:nvSpPr>
          <p:cNvPr id="166" name="Google Shape;166;p19"/>
          <p:cNvSpPr/>
          <p:nvPr/>
        </p:nvSpPr>
        <p:spPr>
          <a:xfrm>
            <a:off x="1464732" y="3108418"/>
            <a:ext cx="14973157" cy="6149882"/>
          </a:xfrm>
          <a:custGeom>
            <a:rect b="b" l="l" r="r" t="t"/>
            <a:pathLst>
              <a:path extrusionOk="0" h="2904779" w="7072285">
                <a:moveTo>
                  <a:pt x="0" y="0"/>
                </a:moveTo>
                <a:lnTo>
                  <a:pt x="7072285" y="0"/>
                </a:lnTo>
                <a:lnTo>
                  <a:pt x="7072285" y="2904779"/>
                </a:lnTo>
                <a:lnTo>
                  <a:pt x="0" y="2904779"/>
                </a:lnTo>
                <a:close/>
              </a:path>
            </a:pathLst>
          </a:custGeom>
          <a:solidFill>
            <a:srgbClr val="F4F4F4"/>
          </a:solidFill>
          <a:ln>
            <a:noFill/>
          </a:ln>
        </p:spPr>
      </p:sp>
      <p:sp>
        <p:nvSpPr>
          <p:cNvPr id="167" name="Google Shape;167;p19"/>
          <p:cNvSpPr txBox="1"/>
          <p:nvPr/>
        </p:nvSpPr>
        <p:spPr>
          <a:xfrm>
            <a:off x="2766102" y="4559597"/>
            <a:ext cx="12210608" cy="471192"/>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Effort: Person Hours : 3 Person *(6 hours * 6 days *  3 weeks ) = 324 hours</a:t>
            </a:r>
            <a:endParaRPr/>
          </a:p>
        </p:txBody>
      </p:sp>
      <p:sp>
        <p:nvSpPr>
          <p:cNvPr id="168" name="Google Shape;168;p19"/>
          <p:cNvSpPr txBox="1"/>
          <p:nvPr/>
        </p:nvSpPr>
        <p:spPr>
          <a:xfrm>
            <a:off x="2766102" y="6264876"/>
            <a:ext cx="12210608" cy="471192"/>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Software Cost : Licensed Software's Cost</a:t>
            </a:r>
            <a:endParaRPr/>
          </a:p>
        </p:txBody>
      </p:sp>
      <p:sp>
        <p:nvSpPr>
          <p:cNvPr id="169" name="Google Shape;169;p19"/>
          <p:cNvSpPr txBox="1"/>
          <p:nvPr/>
        </p:nvSpPr>
        <p:spPr>
          <a:xfrm>
            <a:off x="1939287" y="4392106"/>
            <a:ext cx="498297" cy="638683"/>
          </a:xfrm>
          <a:prstGeom prst="rect">
            <a:avLst/>
          </a:prstGeom>
          <a:noFill/>
          <a:ln>
            <a:noFill/>
          </a:ln>
        </p:spPr>
        <p:txBody>
          <a:bodyPr anchorCtr="0" anchor="t" bIns="0" lIns="0" spcFirstLastPara="1" rIns="0" wrap="square" tIns="0">
            <a:noAutofit/>
          </a:bodyPr>
          <a:lstStyle/>
          <a:p>
            <a:pPr indent="0" lvl="0" marL="0" marR="0" rtl="0" algn="l">
              <a:lnSpc>
                <a:spcPct val="109990"/>
              </a:lnSpc>
              <a:spcBef>
                <a:spcPts val="0"/>
              </a:spcBef>
              <a:spcAft>
                <a:spcPts val="0"/>
              </a:spcAft>
              <a:buNone/>
            </a:pPr>
            <a:r>
              <a:rPr b="0" i="0" lang="en-US" sz="4274" u="none" cap="none" strike="noStrike">
                <a:solidFill>
                  <a:srgbClr val="424874"/>
                </a:solidFill>
                <a:latin typeface="Arial"/>
                <a:ea typeface="Arial"/>
                <a:cs typeface="Arial"/>
                <a:sym typeface="Arial"/>
              </a:rPr>
              <a:t>1</a:t>
            </a:r>
            <a:endParaRPr/>
          </a:p>
        </p:txBody>
      </p:sp>
      <p:sp>
        <p:nvSpPr>
          <p:cNvPr id="170" name="Google Shape;170;p19"/>
          <p:cNvSpPr txBox="1"/>
          <p:nvPr/>
        </p:nvSpPr>
        <p:spPr>
          <a:xfrm>
            <a:off x="1939287" y="6209706"/>
            <a:ext cx="498297" cy="638683"/>
          </a:xfrm>
          <a:prstGeom prst="rect">
            <a:avLst/>
          </a:prstGeom>
          <a:noFill/>
          <a:ln>
            <a:noFill/>
          </a:ln>
        </p:spPr>
        <p:txBody>
          <a:bodyPr anchorCtr="0" anchor="t" bIns="0" lIns="0" spcFirstLastPara="1" rIns="0" wrap="square" tIns="0">
            <a:noAutofit/>
          </a:bodyPr>
          <a:lstStyle/>
          <a:p>
            <a:pPr indent="0" lvl="0" marL="0" marR="0" rtl="0" algn="l">
              <a:lnSpc>
                <a:spcPct val="109990"/>
              </a:lnSpc>
              <a:spcBef>
                <a:spcPts val="0"/>
              </a:spcBef>
              <a:spcAft>
                <a:spcPts val="0"/>
              </a:spcAft>
              <a:buNone/>
            </a:pPr>
            <a:r>
              <a:rPr b="0" i="0" lang="en-US" sz="4274" u="none" cap="none" strike="noStrike">
                <a:solidFill>
                  <a:srgbClr val="424874"/>
                </a:solidFill>
                <a:latin typeface="Arial"/>
                <a:ea typeface="Arial"/>
                <a:cs typeface="Arial"/>
                <a:sym typeface="Arial"/>
              </a:rPr>
              <a:t>2</a:t>
            </a:r>
            <a:endParaRPr/>
          </a:p>
        </p:txBody>
      </p:sp>
      <p:sp>
        <p:nvSpPr>
          <p:cNvPr id="171" name="Google Shape;171;p19"/>
          <p:cNvSpPr txBox="1"/>
          <p:nvPr/>
        </p:nvSpPr>
        <p:spPr>
          <a:xfrm>
            <a:off x="5228740" y="656953"/>
            <a:ext cx="11209149" cy="198306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0" i="0" lang="en-US" sz="7399" u="none" cap="none" strike="noStrike">
                <a:solidFill>
                  <a:srgbClr val="F4F4F4"/>
                </a:solidFill>
                <a:latin typeface="Arial"/>
                <a:ea typeface="Arial"/>
                <a:cs typeface="Arial"/>
                <a:sym typeface="Arial"/>
              </a:rPr>
              <a:t>Effort &amp; Cost</a:t>
            </a:r>
            <a:endParaRPr/>
          </a:p>
          <a:p>
            <a:pPr indent="0" lvl="0" marL="0" marR="0" rtl="0" algn="r">
              <a:lnSpc>
                <a:spcPct val="100000"/>
              </a:lnSpc>
              <a:spcBef>
                <a:spcPts val="0"/>
              </a:spcBef>
              <a:spcAft>
                <a:spcPts val="0"/>
              </a:spcAft>
              <a:buNone/>
            </a:pPr>
            <a:r>
              <a:rPr b="0" i="0" lang="en-US" sz="7399" u="none" cap="none" strike="noStrike">
                <a:solidFill>
                  <a:srgbClr val="F4F4F4"/>
                </a:solidFill>
                <a:latin typeface="Arial"/>
                <a:ea typeface="Arial"/>
                <a:cs typeface="Arial"/>
                <a:sym typeface="Arial"/>
              </a:rPr>
              <a:t>of Implementation</a:t>
            </a:r>
            <a:endParaRPr/>
          </a:p>
        </p:txBody>
      </p:sp>
      <p:pic>
        <p:nvPicPr>
          <p:cNvPr id="172" name="Google Shape;172;p19"/>
          <p:cNvPicPr preferRelativeResize="0"/>
          <p:nvPr/>
        </p:nvPicPr>
        <p:blipFill rotWithShape="1">
          <a:blip r:embed="rId3">
            <a:alphaModFix/>
          </a:blip>
          <a:srcRect b="0" l="0" r="0" t="0"/>
          <a:stretch/>
        </p:blipFill>
        <p:spPr>
          <a:xfrm>
            <a:off x="2188436" y="1616565"/>
            <a:ext cx="2046896" cy="2046896"/>
          </a:xfrm>
          <a:prstGeom prst="rect">
            <a:avLst/>
          </a:prstGeom>
          <a:noFill/>
          <a:ln>
            <a:noFill/>
          </a:ln>
        </p:spPr>
      </p:pic>
      <p:pic>
        <p:nvPicPr>
          <p:cNvPr id="173" name="Google Shape;173;p19"/>
          <p:cNvPicPr preferRelativeResize="0"/>
          <p:nvPr/>
        </p:nvPicPr>
        <p:blipFill rotWithShape="1">
          <a:blip r:embed="rId4">
            <a:alphaModFix/>
          </a:blip>
          <a:srcRect b="0" l="0" r="0" t="0"/>
          <a:stretch/>
        </p:blipFill>
        <p:spPr>
          <a:xfrm rot="-5400000">
            <a:off x="2381733" y="1281228"/>
            <a:ext cx="2234044" cy="2122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0"/>
          <p:cNvSpPr txBox="1"/>
          <p:nvPr/>
        </p:nvSpPr>
        <p:spPr>
          <a:xfrm>
            <a:off x="1028700" y="1095375"/>
            <a:ext cx="4898851" cy="198945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7414" u="none" cap="none" strike="noStrike">
                <a:solidFill>
                  <a:srgbClr val="51D7A8"/>
                </a:solidFill>
                <a:latin typeface="Arial"/>
                <a:ea typeface="Arial"/>
                <a:cs typeface="Arial"/>
                <a:sym typeface="Arial"/>
              </a:rPr>
              <a:t>Theme Alignment</a:t>
            </a:r>
            <a:endParaRPr/>
          </a:p>
        </p:txBody>
      </p:sp>
      <p:sp>
        <p:nvSpPr>
          <p:cNvPr id="179" name="Google Shape;179;p20"/>
          <p:cNvSpPr txBox="1"/>
          <p:nvPr/>
        </p:nvSpPr>
        <p:spPr>
          <a:xfrm>
            <a:off x="1028700" y="5067496"/>
            <a:ext cx="5845148" cy="1191918"/>
          </a:xfrm>
          <a:prstGeom prst="rect">
            <a:avLst/>
          </a:prstGeom>
          <a:noFill/>
          <a:ln>
            <a:noFill/>
          </a:ln>
        </p:spPr>
        <p:txBody>
          <a:bodyPr anchorCtr="0" anchor="t" bIns="0" lIns="0" spcFirstLastPara="1" rIns="0" wrap="square" tIns="0">
            <a:noAutofit/>
          </a:bodyPr>
          <a:lstStyle/>
          <a:p>
            <a:pPr indent="0" lvl="0" marL="0" marR="0" rtl="0" algn="ctr">
              <a:lnSpc>
                <a:spcPct val="140002"/>
              </a:lnSpc>
              <a:spcBef>
                <a:spcPts val="0"/>
              </a:spcBef>
              <a:spcAft>
                <a:spcPts val="0"/>
              </a:spcAft>
              <a:buNone/>
            </a:pPr>
            <a:r>
              <a:rPr b="1" i="0" lang="en-US" sz="6987" u="none" cap="none" strike="noStrike">
                <a:solidFill>
                  <a:srgbClr val="FFFFFF"/>
                </a:solidFill>
                <a:latin typeface="Open Sans ExtraBold"/>
                <a:ea typeface="Open Sans ExtraBold"/>
                <a:cs typeface="Open Sans ExtraBold"/>
                <a:sym typeface="Open Sans ExtraBold"/>
              </a:rPr>
              <a:t>Data Science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4E66"/>
        </a:solidFill>
      </p:bgPr>
    </p:bg>
    <p:spTree>
      <p:nvGrpSpPr>
        <p:cNvPr id="183" name="Shape 183"/>
        <p:cNvGrpSpPr/>
        <p:nvPr/>
      </p:nvGrpSpPr>
      <p:grpSpPr>
        <a:xfrm>
          <a:off x="0" y="0"/>
          <a:ext cx="0" cy="0"/>
          <a:chOff x="0" y="0"/>
          <a:chExt cx="0" cy="0"/>
        </a:xfrm>
      </p:grpSpPr>
      <p:sp>
        <p:nvSpPr>
          <p:cNvPr id="184" name="Google Shape;184;p21"/>
          <p:cNvSpPr/>
          <p:nvPr/>
        </p:nvSpPr>
        <p:spPr>
          <a:xfrm>
            <a:off x="1464732" y="2635145"/>
            <a:ext cx="14973157" cy="6623155"/>
          </a:xfrm>
          <a:custGeom>
            <a:rect b="b" l="l" r="r" t="t"/>
            <a:pathLst>
              <a:path extrusionOk="0" h="3128321" w="7072285">
                <a:moveTo>
                  <a:pt x="0" y="0"/>
                </a:moveTo>
                <a:lnTo>
                  <a:pt x="7072285" y="0"/>
                </a:lnTo>
                <a:lnTo>
                  <a:pt x="7072285" y="3128321"/>
                </a:lnTo>
                <a:lnTo>
                  <a:pt x="0" y="3128321"/>
                </a:lnTo>
                <a:close/>
              </a:path>
            </a:pathLst>
          </a:custGeom>
          <a:solidFill>
            <a:srgbClr val="F1E8E8"/>
          </a:solidFill>
          <a:ln>
            <a:noFill/>
          </a:ln>
        </p:spPr>
      </p:sp>
      <p:sp>
        <p:nvSpPr>
          <p:cNvPr id="185" name="Google Shape;185;p21"/>
          <p:cNvSpPr txBox="1"/>
          <p:nvPr/>
        </p:nvSpPr>
        <p:spPr>
          <a:xfrm>
            <a:off x="1464732" y="1376571"/>
            <a:ext cx="9936948" cy="105555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7414" u="none" cap="none" strike="noStrike">
                <a:solidFill>
                  <a:srgbClr val="F1E8E8"/>
                </a:solidFill>
                <a:latin typeface="Arial"/>
                <a:ea typeface="Arial"/>
                <a:cs typeface="Arial"/>
                <a:sym typeface="Arial"/>
              </a:rPr>
              <a:t>Industry Alignment</a:t>
            </a:r>
            <a:endParaRPr/>
          </a:p>
        </p:txBody>
      </p:sp>
      <p:sp>
        <p:nvSpPr>
          <p:cNvPr id="186" name="Google Shape;186;p21"/>
          <p:cNvSpPr txBox="1"/>
          <p:nvPr/>
        </p:nvSpPr>
        <p:spPr>
          <a:xfrm>
            <a:off x="3656013" y="5336203"/>
            <a:ext cx="12210608" cy="1097214"/>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i="0" lang="en-US" sz="6400" u="none" cap="none" strike="noStrike">
                <a:solidFill>
                  <a:srgbClr val="F44E66"/>
                </a:solidFill>
                <a:latin typeface="Muli"/>
                <a:ea typeface="Muli"/>
                <a:cs typeface="Muli"/>
                <a:sym typeface="Muli"/>
              </a:rPr>
              <a:t>Consumer - Transportation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