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BM Plex Sans Medium" panose="020B0603050203000203" pitchFamily="34" charset="0"/>
      <p:regular r:id="rId13"/>
    </p:embeddedFont>
    <p:embeddedFont>
      <p:font typeface="Roboto" panose="02000000000000000000" pitchFamily="2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31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89" y="2916620"/>
            <a:ext cx="8129493" cy="776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ML-Powered ADHD Predictor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0190" y="4651216"/>
            <a:ext cx="7556421" cy="918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Kunal Prasad | </a:t>
            </a:r>
            <a:r>
              <a:rPr lang="pt-BR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BCA | CSIT |</a:t>
            </a:r>
            <a:br>
              <a:rPr lang="pt-BR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pt-BR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Final Year PPT, Guru Ghasidas Vishwavidyalaya 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| May 2025 |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5E970-0C4F-95E6-F4D7-061A03F91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4825" y="7524750"/>
            <a:ext cx="2695575" cy="704850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9515C1CF-718D-18E4-2297-5D4BFE64EACC}"/>
              </a:ext>
            </a:extLst>
          </p:cNvPr>
          <p:cNvSpPr/>
          <p:nvPr/>
        </p:nvSpPr>
        <p:spPr>
          <a:xfrm>
            <a:off x="6280190" y="3673068"/>
            <a:ext cx="8129493" cy="362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Sex-Specific Brain Connectivity Patterns for ADHD Prediction using Machine Learning</a:t>
            </a:r>
            <a:endParaRPr lang="en-US" sz="14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EAB2FD49-6184-EAF0-4980-08DE6611AFF7}"/>
              </a:ext>
            </a:extLst>
          </p:cNvPr>
          <p:cNvSpPr/>
          <p:nvPr/>
        </p:nvSpPr>
        <p:spPr>
          <a:xfrm>
            <a:off x="6280189" y="4288312"/>
            <a:ext cx="2863814" cy="362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Presenter: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67469"/>
            <a:ext cx="5020985" cy="2874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75797" y="1938575"/>
            <a:ext cx="7468314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Thank you for your attention!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375797" y="4138148"/>
            <a:ext cx="74683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Questions welcome!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51E9D-80CC-96CE-C1F2-6C4E0C083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4825" y="7524750"/>
            <a:ext cx="2695575" cy="704850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00CD1041-E212-9D92-3007-A8D77D58A02D}"/>
              </a:ext>
            </a:extLst>
          </p:cNvPr>
          <p:cNvSpPr/>
          <p:nvPr/>
        </p:nvSpPr>
        <p:spPr>
          <a:xfrm>
            <a:off x="6375796" y="4708664"/>
            <a:ext cx="6899333" cy="886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sincerely thank | Dr. Babita Majhi, Assistant Professor |</a:t>
            </a:r>
          </a:p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for her invaluable guidance and support throughout this project.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87254"/>
            <a:ext cx="73706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ADHD and Research Context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63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ADHD Prevalence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7441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11% adolescents affected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1863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14% boys, 8% girls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6285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Females often underdiagnosed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2163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WiDS Datathon 2025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27441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Using fMRI and ML to address diagnostic gaps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3362206"/>
            <a:ext cx="6244709" cy="37248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8E4A3-37D2-E676-AEF2-3FFF699A4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4825" y="7450798"/>
            <a:ext cx="2695575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96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Dataset Overview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793790" y="19253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Source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5065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Healthy Brain Network (HBN)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096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Data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6773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fMRI connectomes: 36x36 matrices, 630 features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1195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Metadata: Age, SDQ scores, parent education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19253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Subjects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2506504"/>
            <a:ext cx="3370957" cy="418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~1,200 train; ~300 test</a:t>
            </a:r>
            <a:endParaRPr lang="en-US" sz="175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3124557"/>
            <a:ext cx="4788575" cy="4200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ACD28E-7BA7-FFD4-7801-42DB8E185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4825" y="7524750"/>
            <a:ext cx="2695575" cy="704850"/>
          </a:xfrm>
          <a:prstGeom prst="rect">
            <a:avLst/>
          </a:prstGeom>
        </p:spPr>
      </p:pic>
      <p:sp>
        <p:nvSpPr>
          <p:cNvPr id="13" name="Text 6">
            <a:extLst>
              <a:ext uri="{FF2B5EF4-FFF2-40B4-BE49-F238E27FC236}">
                <a16:creationId xmlns:a16="http://schemas.microsoft.com/office/drawing/2014/main" id="{9C9C927E-3BEC-5AB2-1947-DCBA658342B6}"/>
              </a:ext>
            </a:extLst>
          </p:cNvPr>
          <p:cNvSpPr/>
          <p:nvPr/>
        </p:nvSpPr>
        <p:spPr>
          <a:xfrm>
            <a:off x="4483774" y="5419933"/>
            <a:ext cx="14176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columns</a:t>
            </a:r>
            <a:endParaRPr lang="en-US" sz="2200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19C63901-4637-275E-5E3F-806D9C637505}"/>
              </a:ext>
            </a:extLst>
          </p:cNvPr>
          <p:cNvSpPr/>
          <p:nvPr/>
        </p:nvSpPr>
        <p:spPr>
          <a:xfrm>
            <a:off x="5866379" y="5415976"/>
            <a:ext cx="14176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</a:rPr>
              <a:t>19931 </a:t>
            </a:r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711A5988-9233-F3E2-BAFC-C401C90041FD}"/>
              </a:ext>
            </a:extLst>
          </p:cNvPr>
          <p:cNvSpPr/>
          <p:nvPr/>
        </p:nvSpPr>
        <p:spPr>
          <a:xfrm>
            <a:off x="5192583" y="5047476"/>
            <a:ext cx="14176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row</a:t>
            </a:r>
            <a:endParaRPr lang="en-US" sz="2200" dirty="0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96AC3E19-6874-8ED1-82DC-FC7F89408570}"/>
              </a:ext>
            </a:extLst>
          </p:cNvPr>
          <p:cNvSpPr/>
          <p:nvPr/>
        </p:nvSpPr>
        <p:spPr>
          <a:xfrm>
            <a:off x="5866050" y="5031710"/>
            <a:ext cx="14176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</a:rPr>
              <a:t>1213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508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Data Preprocessing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998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342322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fMRI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86810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PCA with ~50 components, 95% variance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32998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74" y="3342322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Metadata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386810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Interaction terms, median imputation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0475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090041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125403"/>
            <a:ext cx="33305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Exploratory Data Analysis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61582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14% ADHD males, 8% females; SDQ_Hyperactivity r=0.42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542539-7350-C82F-8127-2D878B8208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4825" y="7510106"/>
            <a:ext cx="2695575" cy="704850"/>
          </a:xfrm>
          <a:prstGeom prst="rect">
            <a:avLst/>
          </a:prstGeom>
        </p:spPr>
      </p:pic>
      <p:sp>
        <p:nvSpPr>
          <p:cNvPr id="18" name="Text 9">
            <a:extLst>
              <a:ext uri="{FF2B5EF4-FFF2-40B4-BE49-F238E27FC236}">
                <a16:creationId xmlns:a16="http://schemas.microsoft.com/office/drawing/2014/main" id="{AA82190D-A502-3751-1781-104DD916C51B}"/>
              </a:ext>
            </a:extLst>
          </p:cNvPr>
          <p:cNvSpPr/>
          <p:nvPr/>
        </p:nvSpPr>
        <p:spPr>
          <a:xfrm>
            <a:off x="6365260" y="7006928"/>
            <a:ext cx="7924978" cy="34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→ Preprocessing → Feature Engineering → Model Training → Evaluation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Methodology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206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Models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Logistic Regression, XGBoost, Random Forest, stacking ensemble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206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Training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5-fold stratified CV, GridSearchCV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Metrics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ROC-AUC, recall, precision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10206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Interpretability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06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SHAP values for feature importance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00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Model Performance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12432"/>
            <a:ext cx="13042821" cy="1966198"/>
          </a:xfrm>
          <a:prstGeom prst="roundRect">
            <a:avLst>
              <a:gd name="adj" fmla="val 173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801410" y="2320052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029653" y="246376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75077" y="2463760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ROC-AUC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716691" y="246376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Recall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2970371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1029653" y="311408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Logistic Regression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75077" y="3114080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0.8668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6691" y="311408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0.9639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3620691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1029653" y="376439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Ensemble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75077" y="3764399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0.8683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6691" y="376439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0.8977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4760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Ensemble ROC-AUC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93790" y="53417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0.89 ± 0.02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93790" y="5931456"/>
            <a:ext cx="33545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Logistic Regression Recall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793790" y="6512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96.4%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599521" y="4760595"/>
            <a:ext cx="32477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Precision &amp; Recall by Sex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7599521" y="53417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Males: 85% precision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7599521" y="57839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Females: 74% recall</a:t>
            </a:r>
            <a:endParaRPr lang="en-US" sz="175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3B4AD9-1A22-79B1-15B8-3FC79B543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4825" y="7440524"/>
            <a:ext cx="2695575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 Findings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932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DLPFC Connectivity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22928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 predictor (+0.21 SHAP)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015633" y="335399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932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SDQ Hyperactivity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42292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Important predictor (+0.18 SHAP)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75201" y="335399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1639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Sex Differences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654397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Females: Amygdala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9937790" y="6096595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Males: Cerebellar</a:t>
            </a:r>
            <a:endParaRPr lang="en-US" sz="1750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8275201" y="561355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1"/>
          <p:cNvSpPr/>
          <p:nvPr/>
        </p:nvSpPr>
        <p:spPr>
          <a:xfrm>
            <a:off x="1857256" y="53850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DMN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793790" y="5875496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Critical for ADHD diagnosis</a:t>
            </a:r>
            <a:endParaRPr lang="en-US" sz="1750" dirty="0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6015633" y="561355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4</a:t>
            </a:r>
            <a:endParaRPr lang="en-US" sz="26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9763F44-62EA-2401-B96A-B7F180A22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87200" y="7412560"/>
            <a:ext cx="2695575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11110"/>
            <a:ext cx="9326404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Limitations &amp; Future Work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3756303"/>
            <a:ext cx="50209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Future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90" y="4691896"/>
            <a:ext cx="502098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Multi-output ADHD+sex model.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34094"/>
            <a:ext cx="502098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EEG diagnostics.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576292"/>
            <a:ext cx="502098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Diverse datasets.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375797" y="3756303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Limitations</a:t>
            </a:r>
            <a:endParaRPr lang="en-US" sz="3550" dirty="0"/>
          </a:p>
        </p:txBody>
      </p:sp>
      <p:sp>
        <p:nvSpPr>
          <p:cNvPr id="8" name="Text 6"/>
          <p:cNvSpPr/>
          <p:nvPr/>
        </p:nvSpPr>
        <p:spPr>
          <a:xfrm>
            <a:off x="6375797" y="4550093"/>
            <a:ext cx="74683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Small sample (~1,200).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6375797" y="4992291"/>
            <a:ext cx="74683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fMRI cost (~$500/scan).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6375797" y="5434489"/>
            <a:ext cx="74683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HBN data bias (severe cases).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D91056-A938-D66D-FDF2-BBA18745B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956" y="7468242"/>
            <a:ext cx="2695575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64670"/>
            <a:ext cx="5670590" cy="1010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Conclusion</a:t>
            </a: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8454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Identified DLPFC, amygdala as key ADHD biomarkers.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2674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female diagnosis via sex-specific patterns.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55317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Open-source pipeline advances neuroscience-ML integration.</a:t>
            </a:r>
            <a:endParaRPr lang="en-US" sz="17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422EE3F9-6493-E290-69FD-68B1480324D5}"/>
              </a:ext>
            </a:extLst>
          </p:cNvPr>
          <p:cNvSpPr/>
          <p:nvPr/>
        </p:nvSpPr>
        <p:spPr>
          <a:xfrm>
            <a:off x="793790" y="6597437"/>
            <a:ext cx="7556421" cy="1017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“This work contributes to equitable and interpretable ADHD </a:t>
            </a:r>
          </a:p>
          <a:p>
            <a:pPr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diagnostics by combining domain-specific neuroscience with ML pipelines”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373</Words>
  <Application>Microsoft Office PowerPoint</Application>
  <PresentationFormat>Custom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IBM Plex Sans Medium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Alone Walker</cp:lastModifiedBy>
  <cp:revision>11</cp:revision>
  <dcterms:created xsi:type="dcterms:W3CDTF">2025-05-12T19:01:09Z</dcterms:created>
  <dcterms:modified xsi:type="dcterms:W3CDTF">2025-05-12T19:37:36Z</dcterms:modified>
</cp:coreProperties>
</file>