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6" r:id="rId2"/>
    <p:sldId id="259" r:id="rId3"/>
    <p:sldId id="258" r:id="rId4"/>
    <p:sldId id="260" r:id="rId5"/>
    <p:sldId id="261"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56"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189016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129016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2226058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6CEEAA2-FFEB-411E-AAFC-93613159999B}" type="slidenum">
              <a:rPr lang="he-IL" smtClean="0"/>
              <a:t>‹#›</a:t>
            </a:fld>
            <a:endParaRPr lang="he-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5235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2951384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121922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4284379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762235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143724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79073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3700707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332336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105557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145206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420556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293984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0CA01217-E79E-427B-961F-0ADE281EF415}" type="datetimeFigureOut">
              <a:rPr lang="he-IL" smtClean="0"/>
              <a:t>כ"ט/אייר/תשע"ו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6CEEAA2-FFEB-411E-AAFC-93613159999B}" type="slidenum">
              <a:rPr lang="he-IL" smtClean="0"/>
              <a:t>‹#›</a:t>
            </a:fld>
            <a:endParaRPr lang="he-IL"/>
          </a:p>
        </p:txBody>
      </p:sp>
    </p:spTree>
    <p:extLst>
      <p:ext uri="{BB962C8B-B14F-4D97-AF65-F5344CB8AC3E}">
        <p14:creationId xmlns:p14="http://schemas.microsoft.com/office/powerpoint/2010/main" val="267742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CA01217-E79E-427B-961F-0ADE281EF415}" type="datetimeFigureOut">
              <a:rPr lang="he-IL" smtClean="0"/>
              <a:t>כ"ט/אייר/תשע"ו</a:t>
            </a:fld>
            <a:endParaRPr lang="he-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e-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6CEEAA2-FFEB-411E-AAFC-93613159999B}" type="slidenum">
              <a:rPr lang="he-IL" smtClean="0"/>
              <a:t>‹#›</a:t>
            </a:fld>
            <a:endParaRPr lang="he-IL"/>
          </a:p>
        </p:txBody>
      </p:sp>
    </p:spTree>
    <p:extLst>
      <p:ext uri="{BB962C8B-B14F-4D97-AF65-F5344CB8AC3E}">
        <p14:creationId xmlns:p14="http://schemas.microsoft.com/office/powerpoint/2010/main" val="19631653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09984" y="848638"/>
            <a:ext cx="8144134" cy="137307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reflection blurRad="469900" stA="78000" endPos="65000" dist="50800" dir="5400000" sy="-100000" algn="bl" rotWithShape="0"/>
          </a:effectLst>
        </p:spPr>
        <p:txBody>
          <a:bodyPr/>
          <a:lstStyle/>
          <a:p>
            <a:r>
              <a:rPr lang="en-US" dirty="0"/>
              <a:t>Exercise 3: robot arena</a:t>
            </a:r>
            <a:endParaRPr lang="he-IL" dirty="0"/>
          </a:p>
        </p:txBody>
      </p:sp>
      <p:sp>
        <p:nvSpPr>
          <p:cNvPr id="3" name="כותרת משנה 2"/>
          <p:cNvSpPr>
            <a:spLocks noGrp="1"/>
          </p:cNvSpPr>
          <p:nvPr>
            <p:ph type="subTitle" idx="1"/>
          </p:nvPr>
        </p:nvSpPr>
        <p:spPr>
          <a:xfrm>
            <a:off x="0" y="4449111"/>
            <a:ext cx="8689976" cy="1371599"/>
          </a:xfrm>
        </p:spPr>
        <p:txBody>
          <a:bodyPr>
            <a:normAutofit fontScale="62500" lnSpcReduction="20000"/>
          </a:bodyPr>
          <a:lstStyle/>
          <a:p>
            <a:r>
              <a:rPr lang="en-US" dirty="0">
                <a:latin typeface="Andalus" panose="02020603050405020304" pitchFamily="18" charset="-78"/>
                <a:cs typeface="Andalus" panose="02020603050405020304" pitchFamily="18" charset="-78"/>
              </a:rPr>
              <a:t>ALON GROISMAN</a:t>
            </a:r>
          </a:p>
          <a:p>
            <a:r>
              <a:rPr lang="en-US" dirty="0">
                <a:latin typeface="Andalus" panose="02020603050405020304" pitchFamily="18" charset="-78"/>
                <a:cs typeface="Andalus" panose="02020603050405020304" pitchFamily="18" charset="-78"/>
              </a:rPr>
              <a:t>LIOR SHMUEL</a:t>
            </a:r>
          </a:p>
          <a:p>
            <a:r>
              <a:rPr lang="en-US" dirty="0">
                <a:latin typeface="Andalus" panose="02020603050405020304" pitchFamily="18" charset="-78"/>
                <a:cs typeface="Andalus" panose="02020603050405020304" pitchFamily="18" charset="-78"/>
              </a:rPr>
              <a:t>NETANEL NADAV</a:t>
            </a:r>
          </a:p>
          <a:p>
            <a:r>
              <a:rPr lang="en-US" dirty="0">
                <a:latin typeface="Andalus" panose="02020603050405020304" pitchFamily="18" charset="-78"/>
                <a:cs typeface="Andalus" panose="02020603050405020304" pitchFamily="18" charset="-78"/>
              </a:rPr>
              <a:t>TAL DAVID</a:t>
            </a:r>
            <a:r>
              <a:rPr lang="he-IL" dirty="0"/>
              <a:t> </a:t>
            </a:r>
          </a:p>
        </p:txBody>
      </p:sp>
    </p:spTree>
    <p:extLst>
      <p:ext uri="{BB962C8B-B14F-4D97-AF65-F5344CB8AC3E}">
        <p14:creationId xmlns:p14="http://schemas.microsoft.com/office/powerpoint/2010/main" val="206171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770786"/>
            <a:ext cx="10364451" cy="1596177"/>
          </a:xfrm>
        </p:spPr>
        <p:txBody>
          <a:bodyPr/>
          <a:lstStyle/>
          <a:p>
            <a:r>
              <a:rPr lang="en-US" dirty="0"/>
              <a:t>Simulation class</a:t>
            </a:r>
            <a:endParaRPr lang="he-IL" dirty="0"/>
          </a:p>
        </p:txBody>
      </p:sp>
      <p:sp>
        <p:nvSpPr>
          <p:cNvPr id="7" name="מציין מיקום תוכן 6"/>
          <p:cNvSpPr>
            <a:spLocks noGrp="1"/>
          </p:cNvSpPr>
          <p:nvPr>
            <p:ph sz="quarter" idx="13"/>
          </p:nvPr>
        </p:nvSpPr>
        <p:spPr/>
        <p:txBody>
          <a:bodyPr/>
          <a:lstStyle/>
          <a:p>
            <a:pPr marL="0" indent="0" algn="l">
              <a:buNone/>
            </a:pPr>
            <a:r>
              <a:rPr lang="en-US" dirty="0"/>
              <a:t>Actor: simulation</a:t>
            </a:r>
          </a:p>
          <a:p>
            <a:pPr marL="0" indent="0" algn="l">
              <a:buNone/>
            </a:pPr>
            <a:r>
              <a:rPr lang="en-US" dirty="0" err="1"/>
              <a:t>Description:this</a:t>
            </a:r>
            <a:r>
              <a:rPr lang="en-US" dirty="0"/>
              <a:t> method is the one that actually creates the arena and move the robots in the arena by randomly sending/</a:t>
            </a:r>
            <a:r>
              <a:rPr lang="en-US" dirty="0" err="1"/>
              <a:t>reciving</a:t>
            </a:r>
            <a:r>
              <a:rPr lang="en-US" dirty="0"/>
              <a:t> massages to the “neighbors” .</a:t>
            </a:r>
          </a:p>
          <a:p>
            <a:pPr marL="0" indent="0" algn="l">
              <a:buNone/>
            </a:pPr>
            <a:r>
              <a:rPr lang="en-US" dirty="0"/>
              <a:t>The method knows which robots are far and which ones are close, it is not likely that 2 far robots will send or </a:t>
            </a:r>
            <a:r>
              <a:rPr lang="en-US" dirty="0" err="1"/>
              <a:t>recive</a:t>
            </a:r>
            <a:r>
              <a:rPr lang="en-US" dirty="0"/>
              <a:t> massages from each other.</a:t>
            </a:r>
          </a:p>
          <a:p>
            <a:pPr marL="0" indent="0" algn="l">
              <a:buNone/>
            </a:pPr>
            <a:endParaRPr lang="he-IL" dirty="0"/>
          </a:p>
        </p:txBody>
      </p:sp>
    </p:spTree>
    <p:extLst>
      <p:ext uri="{BB962C8B-B14F-4D97-AF65-F5344CB8AC3E}">
        <p14:creationId xmlns:p14="http://schemas.microsoft.com/office/powerpoint/2010/main" val="299975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Arena class</a:t>
            </a:r>
            <a:endParaRPr lang="he-IL" dirty="0"/>
          </a:p>
        </p:txBody>
      </p:sp>
      <p:sp>
        <p:nvSpPr>
          <p:cNvPr id="3" name="מציין מיקום תוכן 2"/>
          <p:cNvSpPr>
            <a:spLocks noGrp="1"/>
          </p:cNvSpPr>
          <p:nvPr>
            <p:ph sz="quarter" idx="13"/>
          </p:nvPr>
        </p:nvSpPr>
        <p:spPr/>
        <p:txBody>
          <a:bodyPr/>
          <a:lstStyle/>
          <a:p>
            <a:pPr marL="0" indent="0" algn="l">
              <a:buNone/>
            </a:pPr>
            <a:r>
              <a:rPr lang="en-US" dirty="0"/>
              <a:t>This class is the one responsible for generating 3 types of fields white, gray and black, it </a:t>
            </a:r>
            <a:r>
              <a:rPr lang="en-US" dirty="0" err="1"/>
              <a:t>recives</a:t>
            </a:r>
            <a:r>
              <a:rPr lang="en-US" dirty="0"/>
              <a:t> an amount of robots to create and choose randomly a spot on the arena.</a:t>
            </a:r>
          </a:p>
          <a:p>
            <a:pPr marL="0" indent="0" algn="l">
              <a:buNone/>
            </a:pPr>
            <a:r>
              <a:rPr lang="en-US" dirty="0"/>
              <a:t>The size of the arena is 1000 on 1000 as we </a:t>
            </a:r>
            <a:r>
              <a:rPr lang="en-US" dirty="0" err="1"/>
              <a:t>defind</a:t>
            </a:r>
            <a:r>
              <a:rPr lang="en-US" dirty="0"/>
              <a:t> in the global parameters class.</a:t>
            </a:r>
          </a:p>
          <a:p>
            <a:pPr marL="0" indent="0" algn="l">
              <a:buNone/>
            </a:pPr>
            <a:r>
              <a:rPr lang="en-US" dirty="0"/>
              <a:t>For each robot it puts in the arena it first checks if the spot is </a:t>
            </a:r>
            <a:r>
              <a:rPr lang="en-US" dirty="0" err="1"/>
              <a:t>black,if</a:t>
            </a:r>
            <a:r>
              <a:rPr lang="en-US" dirty="0"/>
              <a:t> not it puts the robot there.</a:t>
            </a:r>
          </a:p>
        </p:txBody>
      </p:sp>
    </p:spTree>
    <p:extLst>
      <p:ext uri="{BB962C8B-B14F-4D97-AF65-F5344CB8AC3E}">
        <p14:creationId xmlns:p14="http://schemas.microsoft.com/office/powerpoint/2010/main" val="358999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Robot class</a:t>
            </a:r>
            <a:endParaRPr lang="he-IL" dirty="0"/>
          </a:p>
        </p:txBody>
      </p:sp>
      <p:sp>
        <p:nvSpPr>
          <p:cNvPr id="3" name="מציין מיקום תוכן 2"/>
          <p:cNvSpPr>
            <a:spLocks noGrp="1"/>
          </p:cNvSpPr>
          <p:nvPr>
            <p:ph sz="quarter" idx="13"/>
          </p:nvPr>
        </p:nvSpPr>
        <p:spPr/>
        <p:txBody>
          <a:bodyPr/>
          <a:lstStyle/>
          <a:p>
            <a:pPr marL="0" indent="0" algn="l">
              <a:buNone/>
            </a:pPr>
            <a:r>
              <a:rPr lang="en-US" dirty="0"/>
              <a:t>In this class the actor is the robot, if the robot is in the current time in the white zone it means that he is charging and his direction will be random.</a:t>
            </a:r>
          </a:p>
          <a:p>
            <a:pPr marL="0" indent="0" algn="l">
              <a:buNone/>
            </a:pPr>
            <a:r>
              <a:rPr lang="en-US" dirty="0"/>
              <a:t>Only the static robots know where are all the robots on the screen and the moving robots don’t.</a:t>
            </a:r>
          </a:p>
          <a:p>
            <a:pPr marL="0" indent="0" algn="l">
              <a:buNone/>
            </a:pPr>
            <a:r>
              <a:rPr lang="en-US" dirty="0"/>
              <a:t>If the robot is in the gray zone his direction is to the neighbor in the white zone and the last location he was in a white zone.</a:t>
            </a:r>
            <a:endParaRPr lang="he-IL" dirty="0"/>
          </a:p>
        </p:txBody>
      </p:sp>
    </p:spTree>
    <p:extLst>
      <p:ext uri="{BB962C8B-B14F-4D97-AF65-F5344CB8AC3E}">
        <p14:creationId xmlns:p14="http://schemas.microsoft.com/office/powerpoint/2010/main" val="238912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3775" y="618518"/>
            <a:ext cx="10364451" cy="706699"/>
          </a:xfrm>
        </p:spPr>
        <p:txBody>
          <a:bodyPr/>
          <a:lstStyle/>
          <a:p>
            <a:r>
              <a:rPr lang="en-US" dirty="0" err="1"/>
              <a:t>Er</a:t>
            </a:r>
            <a:r>
              <a:rPr lang="en-US" dirty="0"/>
              <a:t> diagram</a:t>
            </a:r>
            <a:endParaRPr lang="he-IL" dirty="0"/>
          </a:p>
        </p:txBody>
      </p:sp>
      <p:sp>
        <p:nvSpPr>
          <p:cNvPr id="4" name="אליפסה 3"/>
          <p:cNvSpPr/>
          <p:nvPr/>
        </p:nvSpPr>
        <p:spPr>
          <a:xfrm>
            <a:off x="2093844" y="2274270"/>
            <a:ext cx="1219200"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a:t>gui</a:t>
            </a:r>
            <a:endParaRPr lang="he-IL" dirty="0"/>
          </a:p>
        </p:txBody>
      </p:sp>
      <p:sp>
        <p:nvSpPr>
          <p:cNvPr id="5" name="תרשים זרימה: תהליך 4"/>
          <p:cNvSpPr/>
          <p:nvPr/>
        </p:nvSpPr>
        <p:spPr>
          <a:xfrm>
            <a:off x="4770783" y="2154868"/>
            <a:ext cx="1126434" cy="7716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Arena</a:t>
            </a:r>
            <a:endParaRPr lang="he-IL" dirty="0"/>
          </a:p>
        </p:txBody>
      </p:sp>
      <p:sp>
        <p:nvSpPr>
          <p:cNvPr id="6" name="תרשים זרימה: תהליך 5"/>
          <p:cNvSpPr/>
          <p:nvPr/>
        </p:nvSpPr>
        <p:spPr>
          <a:xfrm>
            <a:off x="3662571" y="4276376"/>
            <a:ext cx="1126434" cy="7716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air</a:t>
            </a:r>
            <a:endParaRPr lang="he-IL" dirty="0"/>
          </a:p>
        </p:txBody>
      </p:sp>
      <p:sp>
        <p:nvSpPr>
          <p:cNvPr id="7" name="תרשים זרימה: תהליך 6"/>
          <p:cNvSpPr/>
          <p:nvPr/>
        </p:nvSpPr>
        <p:spPr>
          <a:xfrm>
            <a:off x="8918510" y="4376795"/>
            <a:ext cx="1126434" cy="7716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Robot</a:t>
            </a:r>
            <a:endParaRPr lang="he-IL" dirty="0"/>
          </a:p>
        </p:txBody>
      </p:sp>
      <p:sp>
        <p:nvSpPr>
          <p:cNvPr id="8" name="תרשים זרימה: תהליך 7"/>
          <p:cNvSpPr/>
          <p:nvPr/>
        </p:nvSpPr>
        <p:spPr>
          <a:xfrm>
            <a:off x="9872871" y="1502597"/>
            <a:ext cx="1126434" cy="7716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Simulator</a:t>
            </a:r>
            <a:endParaRPr lang="he-IL" dirty="0"/>
          </a:p>
        </p:txBody>
      </p:sp>
      <p:sp>
        <p:nvSpPr>
          <p:cNvPr id="9" name="אליפסה 8"/>
          <p:cNvSpPr/>
          <p:nvPr/>
        </p:nvSpPr>
        <p:spPr>
          <a:xfrm>
            <a:off x="1683026" y="5384457"/>
            <a:ext cx="821635" cy="6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y</a:t>
            </a:r>
            <a:endParaRPr lang="he-IL" dirty="0"/>
          </a:p>
        </p:txBody>
      </p:sp>
      <p:sp>
        <p:nvSpPr>
          <p:cNvPr id="12" name="אליפסה 11"/>
          <p:cNvSpPr/>
          <p:nvPr/>
        </p:nvSpPr>
        <p:spPr>
          <a:xfrm>
            <a:off x="5221458" y="3229192"/>
            <a:ext cx="821635" cy="6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y</a:t>
            </a:r>
            <a:endParaRPr lang="he-IL" dirty="0"/>
          </a:p>
        </p:txBody>
      </p:sp>
      <p:sp>
        <p:nvSpPr>
          <p:cNvPr id="13" name="אליפסה 12"/>
          <p:cNvSpPr/>
          <p:nvPr/>
        </p:nvSpPr>
        <p:spPr>
          <a:xfrm>
            <a:off x="4081671" y="3344369"/>
            <a:ext cx="821635" cy="6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x</a:t>
            </a:r>
            <a:endParaRPr lang="he-IL" dirty="0"/>
          </a:p>
        </p:txBody>
      </p:sp>
      <p:sp>
        <p:nvSpPr>
          <p:cNvPr id="14" name="אליפסה 13"/>
          <p:cNvSpPr/>
          <p:nvPr/>
        </p:nvSpPr>
        <p:spPr>
          <a:xfrm>
            <a:off x="1577009" y="1067558"/>
            <a:ext cx="2266121" cy="1007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a:t>Num</a:t>
            </a:r>
            <a:r>
              <a:rPr lang="en-US" dirty="0"/>
              <a:t> of robots</a:t>
            </a:r>
            <a:endParaRPr lang="he-IL" dirty="0"/>
          </a:p>
        </p:txBody>
      </p:sp>
      <p:sp>
        <p:nvSpPr>
          <p:cNvPr id="15" name="תרשים זרימה: החלטה 14"/>
          <p:cNvSpPr/>
          <p:nvPr/>
        </p:nvSpPr>
        <p:spPr>
          <a:xfrm>
            <a:off x="5624720" y="4175956"/>
            <a:ext cx="1899200" cy="1202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Robot sends to </a:t>
            </a:r>
            <a:endParaRPr lang="he-IL" dirty="0"/>
          </a:p>
        </p:txBody>
      </p:sp>
      <p:sp>
        <p:nvSpPr>
          <p:cNvPr id="16" name="תרשים זרימה: החלטה 15"/>
          <p:cNvSpPr/>
          <p:nvPr/>
        </p:nvSpPr>
        <p:spPr>
          <a:xfrm>
            <a:off x="8786192" y="2697047"/>
            <a:ext cx="1577008" cy="97251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moves</a:t>
            </a:r>
            <a:endParaRPr lang="he-IL" dirty="0"/>
          </a:p>
        </p:txBody>
      </p:sp>
      <p:sp>
        <p:nvSpPr>
          <p:cNvPr id="17" name="תרשים זרימה: החלטה 16"/>
          <p:cNvSpPr/>
          <p:nvPr/>
        </p:nvSpPr>
        <p:spPr>
          <a:xfrm>
            <a:off x="6785113" y="1843309"/>
            <a:ext cx="1563757" cy="97251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create</a:t>
            </a:r>
            <a:endParaRPr lang="he-IL" dirty="0"/>
          </a:p>
        </p:txBody>
      </p:sp>
      <p:cxnSp>
        <p:nvCxnSpPr>
          <p:cNvPr id="19" name="מחבר ישר 18"/>
          <p:cNvCxnSpPr>
            <a:stCxn id="8" idx="1"/>
            <a:endCxn id="17" idx="3"/>
          </p:cNvCxnSpPr>
          <p:nvPr/>
        </p:nvCxnSpPr>
        <p:spPr>
          <a:xfrm flipH="1">
            <a:off x="8348870" y="1888434"/>
            <a:ext cx="1524001" cy="441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מחבר ישר 19"/>
          <p:cNvCxnSpPr>
            <a:stCxn id="17" idx="1"/>
            <a:endCxn id="5" idx="3"/>
          </p:cNvCxnSpPr>
          <p:nvPr/>
        </p:nvCxnSpPr>
        <p:spPr>
          <a:xfrm flipH="1">
            <a:off x="5897217" y="2329565"/>
            <a:ext cx="887896" cy="211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מחבר ישר 23"/>
          <p:cNvCxnSpPr>
            <a:endCxn id="13" idx="0"/>
          </p:cNvCxnSpPr>
          <p:nvPr/>
        </p:nvCxnSpPr>
        <p:spPr>
          <a:xfrm flipH="1">
            <a:off x="4492489" y="2918392"/>
            <a:ext cx="306393" cy="425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מחבר ישר 26"/>
          <p:cNvCxnSpPr>
            <a:endCxn id="12" idx="0"/>
          </p:cNvCxnSpPr>
          <p:nvPr/>
        </p:nvCxnSpPr>
        <p:spPr>
          <a:xfrm flipH="1">
            <a:off x="5632276" y="2835965"/>
            <a:ext cx="251689" cy="393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מחבר ישר 28"/>
          <p:cNvCxnSpPr>
            <a:stCxn id="5" idx="1"/>
          </p:cNvCxnSpPr>
          <p:nvPr/>
        </p:nvCxnSpPr>
        <p:spPr>
          <a:xfrm flipH="1" flipV="1">
            <a:off x="3680794" y="1899631"/>
            <a:ext cx="1089989" cy="6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מחבר ישר 34"/>
          <p:cNvCxnSpPr>
            <a:stCxn id="4" idx="6"/>
            <a:endCxn id="5" idx="1"/>
          </p:cNvCxnSpPr>
          <p:nvPr/>
        </p:nvCxnSpPr>
        <p:spPr>
          <a:xfrm flipV="1">
            <a:off x="3313044" y="2540705"/>
            <a:ext cx="1457739" cy="111252"/>
          </a:xfrm>
          <a:prstGeom prst="line">
            <a:avLst/>
          </a:prstGeom>
        </p:spPr>
        <p:style>
          <a:lnRef idx="1">
            <a:schemeClr val="accent1"/>
          </a:lnRef>
          <a:fillRef idx="0">
            <a:schemeClr val="accent1"/>
          </a:fillRef>
          <a:effectRef idx="0">
            <a:schemeClr val="accent1"/>
          </a:effectRef>
          <a:fontRef idx="minor">
            <a:schemeClr val="tx1"/>
          </a:fontRef>
        </p:style>
      </p:cxnSp>
      <p:sp>
        <p:nvSpPr>
          <p:cNvPr id="36" name="אליפסה 35"/>
          <p:cNvSpPr/>
          <p:nvPr/>
        </p:nvSpPr>
        <p:spPr>
          <a:xfrm>
            <a:off x="10456590" y="4538869"/>
            <a:ext cx="1099306" cy="722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static</a:t>
            </a:r>
            <a:endParaRPr lang="he-IL" dirty="0"/>
          </a:p>
        </p:txBody>
      </p:sp>
      <p:sp>
        <p:nvSpPr>
          <p:cNvPr id="37" name="אליפסה 36"/>
          <p:cNvSpPr/>
          <p:nvPr/>
        </p:nvSpPr>
        <p:spPr>
          <a:xfrm>
            <a:off x="9110870" y="5378330"/>
            <a:ext cx="1345720" cy="836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battery</a:t>
            </a:r>
            <a:endParaRPr lang="he-IL" dirty="0"/>
          </a:p>
        </p:txBody>
      </p:sp>
      <p:sp>
        <p:nvSpPr>
          <p:cNvPr id="38" name="אליפסה 37"/>
          <p:cNvSpPr/>
          <p:nvPr/>
        </p:nvSpPr>
        <p:spPr>
          <a:xfrm>
            <a:off x="7428469" y="5378330"/>
            <a:ext cx="821635" cy="6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id</a:t>
            </a:r>
            <a:endParaRPr lang="he-IL" dirty="0"/>
          </a:p>
        </p:txBody>
      </p:sp>
      <p:sp>
        <p:nvSpPr>
          <p:cNvPr id="39" name="אליפסה 38"/>
          <p:cNvSpPr/>
          <p:nvPr/>
        </p:nvSpPr>
        <p:spPr>
          <a:xfrm>
            <a:off x="1683026" y="4240696"/>
            <a:ext cx="821635" cy="6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x</a:t>
            </a:r>
            <a:endParaRPr lang="he-IL" dirty="0"/>
          </a:p>
        </p:txBody>
      </p:sp>
      <p:cxnSp>
        <p:nvCxnSpPr>
          <p:cNvPr id="40" name="מחבר ישר 39"/>
          <p:cNvCxnSpPr>
            <a:endCxn id="12" idx="5"/>
          </p:cNvCxnSpPr>
          <p:nvPr/>
        </p:nvCxnSpPr>
        <p:spPr>
          <a:xfrm flipH="1" flipV="1">
            <a:off x="5922767" y="3772141"/>
            <a:ext cx="2995743" cy="634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מחבר ישר 42"/>
          <p:cNvCxnSpPr>
            <a:endCxn id="7" idx="0"/>
          </p:cNvCxnSpPr>
          <p:nvPr/>
        </p:nvCxnSpPr>
        <p:spPr>
          <a:xfrm flipH="1">
            <a:off x="9481727" y="3655843"/>
            <a:ext cx="1" cy="720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מחבר ישר 44"/>
          <p:cNvCxnSpPr>
            <a:stCxn id="7" idx="1"/>
            <a:endCxn id="13" idx="5"/>
          </p:cNvCxnSpPr>
          <p:nvPr/>
        </p:nvCxnSpPr>
        <p:spPr>
          <a:xfrm flipH="1" flipV="1">
            <a:off x="4782980" y="3887318"/>
            <a:ext cx="4135530" cy="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מחבר ישר 48"/>
          <p:cNvCxnSpPr/>
          <p:nvPr/>
        </p:nvCxnSpPr>
        <p:spPr>
          <a:xfrm flipH="1">
            <a:off x="9727096" y="2270696"/>
            <a:ext cx="848140" cy="655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מחבר ישר 55"/>
          <p:cNvCxnSpPr>
            <a:stCxn id="7" idx="1"/>
            <a:endCxn id="15" idx="3"/>
          </p:cNvCxnSpPr>
          <p:nvPr/>
        </p:nvCxnSpPr>
        <p:spPr>
          <a:xfrm flipH="1">
            <a:off x="7523920" y="4762632"/>
            <a:ext cx="1394590" cy="14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מחבר ישר 57"/>
          <p:cNvCxnSpPr>
            <a:stCxn id="15" idx="1"/>
            <a:endCxn id="6" idx="3"/>
          </p:cNvCxnSpPr>
          <p:nvPr/>
        </p:nvCxnSpPr>
        <p:spPr>
          <a:xfrm flipH="1" flipV="1">
            <a:off x="4789005" y="4662213"/>
            <a:ext cx="835715" cy="114930"/>
          </a:xfrm>
          <a:prstGeom prst="line">
            <a:avLst/>
          </a:prstGeom>
        </p:spPr>
        <p:style>
          <a:lnRef idx="1">
            <a:schemeClr val="accent1"/>
          </a:lnRef>
          <a:fillRef idx="0">
            <a:schemeClr val="accent1"/>
          </a:fillRef>
          <a:effectRef idx="0">
            <a:schemeClr val="accent1"/>
          </a:effectRef>
          <a:fontRef idx="minor">
            <a:schemeClr val="tx1"/>
          </a:fontRef>
        </p:style>
      </p:cxnSp>
      <p:sp>
        <p:nvSpPr>
          <p:cNvPr id="67" name="תרשים זרימה: החלטה 66"/>
          <p:cNvSpPr/>
          <p:nvPr/>
        </p:nvSpPr>
        <p:spPr>
          <a:xfrm>
            <a:off x="6534103" y="2928561"/>
            <a:ext cx="1682196" cy="100663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create</a:t>
            </a:r>
            <a:endParaRPr lang="he-IL" dirty="0"/>
          </a:p>
        </p:txBody>
      </p:sp>
      <p:cxnSp>
        <p:nvCxnSpPr>
          <p:cNvPr id="72" name="מחבר ישר 71"/>
          <p:cNvCxnSpPr>
            <a:stCxn id="67" idx="0"/>
          </p:cNvCxnSpPr>
          <p:nvPr/>
        </p:nvCxnSpPr>
        <p:spPr>
          <a:xfrm flipH="1" flipV="1">
            <a:off x="5883965" y="2926541"/>
            <a:ext cx="1491236" cy="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מחבר ישר 74"/>
          <p:cNvCxnSpPr>
            <a:stCxn id="7" idx="0"/>
            <a:endCxn id="67" idx="3"/>
          </p:cNvCxnSpPr>
          <p:nvPr/>
        </p:nvCxnSpPr>
        <p:spPr>
          <a:xfrm flipH="1" flipV="1">
            <a:off x="8216299" y="3431880"/>
            <a:ext cx="1265428" cy="944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מחבר ישר 77"/>
          <p:cNvCxnSpPr/>
          <p:nvPr/>
        </p:nvCxnSpPr>
        <p:spPr>
          <a:xfrm flipH="1">
            <a:off x="7858415" y="5148468"/>
            <a:ext cx="1093900" cy="249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מחבר ישר 79"/>
          <p:cNvCxnSpPr>
            <a:endCxn id="7" idx="2"/>
          </p:cNvCxnSpPr>
          <p:nvPr/>
        </p:nvCxnSpPr>
        <p:spPr>
          <a:xfrm flipH="1" flipV="1">
            <a:off x="9481727" y="5148468"/>
            <a:ext cx="222726" cy="219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מחבר ישר 81"/>
          <p:cNvCxnSpPr>
            <a:endCxn id="7" idx="3"/>
          </p:cNvCxnSpPr>
          <p:nvPr/>
        </p:nvCxnSpPr>
        <p:spPr>
          <a:xfrm flipH="1" flipV="1">
            <a:off x="10044944" y="4762632"/>
            <a:ext cx="444153" cy="17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מחבר ישר 83"/>
          <p:cNvCxnSpPr>
            <a:stCxn id="6" idx="1"/>
          </p:cNvCxnSpPr>
          <p:nvPr/>
        </p:nvCxnSpPr>
        <p:spPr>
          <a:xfrm flipH="1" flipV="1">
            <a:off x="2444671" y="4617087"/>
            <a:ext cx="1217900" cy="45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מחבר ישר 84"/>
          <p:cNvCxnSpPr/>
          <p:nvPr/>
        </p:nvCxnSpPr>
        <p:spPr>
          <a:xfrm flipH="1">
            <a:off x="2371158" y="5046512"/>
            <a:ext cx="1524001" cy="441131"/>
          </a:xfrm>
          <a:prstGeom prst="line">
            <a:avLst/>
          </a:prstGeom>
        </p:spPr>
        <p:style>
          <a:lnRef idx="1">
            <a:schemeClr val="accent1"/>
          </a:lnRef>
          <a:fillRef idx="0">
            <a:schemeClr val="accent1"/>
          </a:fillRef>
          <a:effectRef idx="0">
            <a:schemeClr val="accent1"/>
          </a:effectRef>
          <a:fontRef idx="minor">
            <a:schemeClr val="tx1"/>
          </a:fontRef>
        </p:style>
      </p:cxnSp>
      <p:sp>
        <p:nvSpPr>
          <p:cNvPr id="41" name="אליפסה 40"/>
          <p:cNvSpPr/>
          <p:nvPr/>
        </p:nvSpPr>
        <p:spPr>
          <a:xfrm>
            <a:off x="3365427" y="5696382"/>
            <a:ext cx="1345720" cy="836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battery</a:t>
            </a:r>
            <a:endParaRPr lang="he-IL" dirty="0"/>
          </a:p>
        </p:txBody>
      </p:sp>
      <p:cxnSp>
        <p:nvCxnSpPr>
          <p:cNvPr id="42" name="מחבר ישר 41"/>
          <p:cNvCxnSpPr>
            <a:stCxn id="6" idx="2"/>
            <a:endCxn id="41" idx="0"/>
          </p:cNvCxnSpPr>
          <p:nvPr/>
        </p:nvCxnSpPr>
        <p:spPr>
          <a:xfrm flipH="1">
            <a:off x="4038287" y="5048049"/>
            <a:ext cx="187501" cy="648333"/>
          </a:xfrm>
          <a:prstGeom prst="line">
            <a:avLst/>
          </a:prstGeom>
        </p:spPr>
        <p:style>
          <a:lnRef idx="1">
            <a:schemeClr val="accent1"/>
          </a:lnRef>
          <a:fillRef idx="0">
            <a:schemeClr val="accent1"/>
          </a:fillRef>
          <a:effectRef idx="0">
            <a:schemeClr val="accent1"/>
          </a:effectRef>
          <a:fontRef idx="minor">
            <a:schemeClr val="tx1"/>
          </a:fontRef>
        </p:style>
      </p:cxnSp>
      <p:sp>
        <p:nvSpPr>
          <p:cNvPr id="46" name="אליפסה 45"/>
          <p:cNvSpPr/>
          <p:nvPr/>
        </p:nvSpPr>
        <p:spPr>
          <a:xfrm>
            <a:off x="5103027" y="5803926"/>
            <a:ext cx="1682086" cy="924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destination</a:t>
            </a:r>
            <a:endParaRPr lang="he-IL" dirty="0"/>
          </a:p>
        </p:txBody>
      </p:sp>
      <p:cxnSp>
        <p:nvCxnSpPr>
          <p:cNvPr id="47" name="מחבר ישר 46"/>
          <p:cNvCxnSpPr>
            <a:endCxn id="46" idx="0"/>
          </p:cNvCxnSpPr>
          <p:nvPr/>
        </p:nvCxnSpPr>
        <p:spPr>
          <a:xfrm>
            <a:off x="4813337" y="5046512"/>
            <a:ext cx="1130733" cy="757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מחבר ישר 49"/>
          <p:cNvCxnSpPr/>
          <p:nvPr/>
        </p:nvCxnSpPr>
        <p:spPr>
          <a:xfrm flipH="1">
            <a:off x="10058297" y="3728462"/>
            <a:ext cx="187501" cy="648333"/>
          </a:xfrm>
          <a:prstGeom prst="line">
            <a:avLst/>
          </a:prstGeom>
        </p:spPr>
        <p:style>
          <a:lnRef idx="1">
            <a:schemeClr val="accent1"/>
          </a:lnRef>
          <a:fillRef idx="0">
            <a:schemeClr val="accent1"/>
          </a:fillRef>
          <a:effectRef idx="0">
            <a:schemeClr val="accent1"/>
          </a:effectRef>
          <a:fontRef idx="minor">
            <a:schemeClr val="tx1"/>
          </a:fontRef>
        </p:style>
      </p:cxnSp>
      <p:sp>
        <p:nvSpPr>
          <p:cNvPr id="51" name="אליפסה 50"/>
          <p:cNvSpPr/>
          <p:nvPr/>
        </p:nvSpPr>
        <p:spPr>
          <a:xfrm>
            <a:off x="10244012" y="3324410"/>
            <a:ext cx="1682086" cy="924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destination</a:t>
            </a:r>
            <a:endParaRPr lang="he-IL" dirty="0"/>
          </a:p>
        </p:txBody>
      </p:sp>
    </p:spTree>
    <p:extLst>
      <p:ext uri="{BB962C8B-B14F-4D97-AF65-F5344CB8AC3E}">
        <p14:creationId xmlns:p14="http://schemas.microsoft.com/office/powerpoint/2010/main" val="96536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65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3165486" y="-65716"/>
            <a:ext cx="6772486" cy="852474"/>
          </a:xfrm>
        </p:spPr>
        <p:txBody>
          <a:bodyPr/>
          <a:lstStyle/>
          <a:p>
            <a:r>
              <a:rPr lang="en-US" dirty="0" err="1"/>
              <a:t>Uml</a:t>
            </a:r>
            <a:r>
              <a:rPr lang="en-US" dirty="0"/>
              <a:t> CLASS DIAGRAM</a:t>
            </a:r>
            <a:endParaRPr lang="he-IL" dirty="0"/>
          </a:p>
        </p:txBody>
      </p:sp>
      <p:grpSp>
        <p:nvGrpSpPr>
          <p:cNvPr id="7" name="קבוצה 6"/>
          <p:cNvGrpSpPr/>
          <p:nvPr/>
        </p:nvGrpSpPr>
        <p:grpSpPr>
          <a:xfrm>
            <a:off x="111156" y="892833"/>
            <a:ext cx="2106668" cy="1870964"/>
            <a:chOff x="2775143" y="2641422"/>
            <a:chExt cx="3498657" cy="1847324"/>
          </a:xfrm>
        </p:grpSpPr>
        <p:sp>
          <p:nvSpPr>
            <p:cNvPr id="8" name="מלבן 7"/>
            <p:cNvSpPr/>
            <p:nvPr/>
          </p:nvSpPr>
          <p:spPr>
            <a:xfrm>
              <a:off x="2781301" y="2641422"/>
              <a:ext cx="3492499" cy="329684"/>
            </a:xfrm>
            <a:prstGeom prst="rect">
              <a:avLst/>
            </a:prstGeom>
            <a:solidFill>
              <a:schemeClr val="bg1">
                <a:lumMod val="75000"/>
              </a:schemeClr>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Simulation</a:t>
              </a:r>
              <a:endParaRPr 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sp>
          <p:nvSpPr>
            <p:cNvPr id="9" name="מלבן 8"/>
            <p:cNvSpPr/>
            <p:nvPr/>
          </p:nvSpPr>
          <p:spPr>
            <a:xfrm>
              <a:off x="2781301" y="2971105"/>
              <a:ext cx="3492499" cy="824356"/>
            </a:xfrm>
            <a:prstGeom prst="rect">
              <a:avLst/>
            </a:prstGeom>
            <a:solidFill>
              <a:schemeClr val="bg1">
                <a:lumMod val="75000"/>
              </a:schemeClr>
            </a:solidFill>
            <a:ln/>
          </p:spPr>
          <p:style>
            <a:lnRef idx="3">
              <a:schemeClr val="lt1"/>
            </a:lnRef>
            <a:fillRef idx="1">
              <a:schemeClr val="accent1"/>
            </a:fillRef>
            <a:effectRef idx="1">
              <a:schemeClr val="accent1"/>
            </a:effectRef>
            <a:fontRef idx="minor">
              <a:schemeClr val="lt1"/>
            </a:fontRef>
          </p:style>
          <p:txBody>
            <a:bodyPr rtlCol="1" anchor="ctr"/>
            <a:lstStyle/>
            <a:p>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400"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Air :Air</a:t>
              </a:r>
            </a:p>
            <a:p>
              <a:r>
                <a:rPr lang="en-US" altLang="he-IL" sz="1400"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_</a:t>
              </a:r>
              <a:r>
                <a:rPr lang="en-US" sz="1400"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Arena :Arena</a:t>
              </a:r>
            </a:p>
          </p:txBody>
        </p:sp>
        <p:sp>
          <p:nvSpPr>
            <p:cNvPr id="10" name="מלבן 9"/>
            <p:cNvSpPr/>
            <p:nvPr/>
          </p:nvSpPr>
          <p:spPr>
            <a:xfrm>
              <a:off x="2775143" y="3795462"/>
              <a:ext cx="3492499" cy="693284"/>
            </a:xfrm>
            <a:prstGeom prst="rect">
              <a:avLst/>
            </a:prstGeom>
            <a:solidFill>
              <a:schemeClr val="bg1">
                <a:lumMod val="75000"/>
              </a:schemeClr>
            </a:solidFill>
            <a:ln/>
          </p:spPr>
          <p:style>
            <a:lnRef idx="3">
              <a:schemeClr val="lt1"/>
            </a:lnRef>
            <a:fillRef idx="1">
              <a:schemeClr val="accent1"/>
            </a:fillRef>
            <a:effectRef idx="1">
              <a:schemeClr val="accent1"/>
            </a:effectRef>
            <a:fontRef idx="minor">
              <a:schemeClr val="lt1"/>
            </a:fontRef>
          </p:style>
          <p:txBody>
            <a:bodyPr rtlCol="1" anchor="ctr"/>
            <a:lstStyle/>
            <a:p>
              <a:pPr lvl="0"/>
              <a:r>
                <a:rPr lang="en-US" altLang="he-IL" sz="1050" dirty="0" err="1">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boolean</a:t>
              </a:r>
              <a:r>
                <a:rPr lang="en-US" altLang="he-IL" sz="1050"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Action(time)</a:t>
              </a:r>
            </a:p>
            <a:p>
              <a:pPr lvl="0"/>
              <a:r>
                <a:rPr lang="en-US" altLang="he-IL" sz="1050" dirty="0" err="1">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sortRandomRobotsArray</a:t>
              </a:r>
              <a:r>
                <a:rPr lang="en-US" altLang="he-IL" sz="1050"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a:t>
              </a:r>
            </a:p>
          </p:txBody>
        </p:sp>
      </p:grpSp>
      <p:cxnSp>
        <p:nvCxnSpPr>
          <p:cNvPr id="11" name="מחבר חץ ישר 10"/>
          <p:cNvCxnSpPr/>
          <p:nvPr/>
        </p:nvCxnSpPr>
        <p:spPr>
          <a:xfrm flipV="1">
            <a:off x="2214116" y="1059784"/>
            <a:ext cx="1857846" cy="29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צורה חופשית 12"/>
          <p:cNvSpPr/>
          <p:nvPr/>
        </p:nvSpPr>
        <p:spPr>
          <a:xfrm rot="16200000">
            <a:off x="1709225" y="2167573"/>
            <a:ext cx="2672850" cy="1558538"/>
          </a:xfrm>
          <a:custGeom>
            <a:avLst/>
            <a:gdLst>
              <a:gd name="connsiteX0" fmla="*/ 7620000 w 7620000"/>
              <a:gd name="connsiteY0" fmla="*/ 928255 h 1316182"/>
              <a:gd name="connsiteX1" fmla="*/ 7620000 w 7620000"/>
              <a:gd name="connsiteY1" fmla="*/ 0 h 1316182"/>
              <a:gd name="connsiteX2" fmla="*/ 0 w 7620000"/>
              <a:gd name="connsiteY2" fmla="*/ 0 h 1316182"/>
              <a:gd name="connsiteX3" fmla="*/ 0 w 7620000"/>
              <a:gd name="connsiteY3" fmla="*/ 1316182 h 1316182"/>
              <a:gd name="connsiteX4" fmla="*/ 332510 w 7620000"/>
              <a:gd name="connsiteY4" fmla="*/ 1316182 h 1316182"/>
              <a:gd name="connsiteX0" fmla="*/ 7620000 w 7620000"/>
              <a:gd name="connsiteY0" fmla="*/ 928255 h 1316182"/>
              <a:gd name="connsiteX1" fmla="*/ 7620000 w 7620000"/>
              <a:gd name="connsiteY1" fmla="*/ 0 h 1316182"/>
              <a:gd name="connsiteX2" fmla="*/ 0 w 7620000"/>
              <a:gd name="connsiteY2" fmla="*/ 0 h 1316182"/>
              <a:gd name="connsiteX3" fmla="*/ 0 w 7620000"/>
              <a:gd name="connsiteY3" fmla="*/ 845127 h 1316182"/>
              <a:gd name="connsiteX4" fmla="*/ 332510 w 7620000"/>
              <a:gd name="connsiteY4" fmla="*/ 1316182 h 1316182"/>
              <a:gd name="connsiteX0" fmla="*/ 7620000 w 7620000"/>
              <a:gd name="connsiteY0" fmla="*/ 928255 h 928255"/>
              <a:gd name="connsiteX1" fmla="*/ 7620000 w 7620000"/>
              <a:gd name="connsiteY1" fmla="*/ 0 h 928255"/>
              <a:gd name="connsiteX2" fmla="*/ 0 w 7620000"/>
              <a:gd name="connsiteY2" fmla="*/ 0 h 928255"/>
              <a:gd name="connsiteX3" fmla="*/ 0 w 7620000"/>
              <a:gd name="connsiteY3" fmla="*/ 845127 h 928255"/>
              <a:gd name="connsiteX4" fmla="*/ 374074 w 7620000"/>
              <a:gd name="connsiteY4" fmla="*/ 872837 h 928255"/>
              <a:gd name="connsiteX0" fmla="*/ 7620000 w 7620000"/>
              <a:gd name="connsiteY0" fmla="*/ 928255 h 1149927"/>
              <a:gd name="connsiteX1" fmla="*/ 7620000 w 7620000"/>
              <a:gd name="connsiteY1" fmla="*/ 0 h 1149927"/>
              <a:gd name="connsiteX2" fmla="*/ 0 w 7620000"/>
              <a:gd name="connsiteY2" fmla="*/ 0 h 1149927"/>
              <a:gd name="connsiteX3" fmla="*/ 0 w 7620000"/>
              <a:gd name="connsiteY3" fmla="*/ 1149927 h 1149927"/>
              <a:gd name="connsiteX4" fmla="*/ 374074 w 7620000"/>
              <a:gd name="connsiteY4" fmla="*/ 872837 h 1149927"/>
              <a:gd name="connsiteX0" fmla="*/ 7620000 w 7620000"/>
              <a:gd name="connsiteY0" fmla="*/ 928255 h 1149927"/>
              <a:gd name="connsiteX1" fmla="*/ 7620000 w 7620000"/>
              <a:gd name="connsiteY1" fmla="*/ 0 h 1149927"/>
              <a:gd name="connsiteX2" fmla="*/ 0 w 7620000"/>
              <a:gd name="connsiteY2" fmla="*/ 0 h 1149927"/>
              <a:gd name="connsiteX3" fmla="*/ 0 w 7620000"/>
              <a:gd name="connsiteY3" fmla="*/ 1149927 h 1149927"/>
              <a:gd name="connsiteX4" fmla="*/ 320099 w 7620000"/>
              <a:gd name="connsiteY4" fmla="*/ 1149062 h 1149927"/>
              <a:gd name="connsiteX0" fmla="*/ 7620000 w 7620000"/>
              <a:gd name="connsiteY0" fmla="*/ 928255 h 1523699"/>
              <a:gd name="connsiteX1" fmla="*/ 7620000 w 7620000"/>
              <a:gd name="connsiteY1" fmla="*/ 0 h 1523699"/>
              <a:gd name="connsiteX2" fmla="*/ 0 w 7620000"/>
              <a:gd name="connsiteY2" fmla="*/ 0 h 1523699"/>
              <a:gd name="connsiteX3" fmla="*/ 0 w 7620000"/>
              <a:gd name="connsiteY3" fmla="*/ 1149927 h 1523699"/>
              <a:gd name="connsiteX4" fmla="*/ 95799 w 7620000"/>
              <a:gd name="connsiteY4" fmla="*/ 1523699 h 1523699"/>
              <a:gd name="connsiteX0" fmla="*/ 7620000 w 7620000"/>
              <a:gd name="connsiteY0" fmla="*/ 928255 h 1174117"/>
              <a:gd name="connsiteX1" fmla="*/ 7620000 w 7620000"/>
              <a:gd name="connsiteY1" fmla="*/ 0 h 1174117"/>
              <a:gd name="connsiteX2" fmla="*/ 0 w 7620000"/>
              <a:gd name="connsiteY2" fmla="*/ 0 h 1174117"/>
              <a:gd name="connsiteX3" fmla="*/ 0 w 7620000"/>
              <a:gd name="connsiteY3" fmla="*/ 1149927 h 1174117"/>
              <a:gd name="connsiteX4" fmla="*/ 426908 w 7620000"/>
              <a:gd name="connsiteY4" fmla="*/ 1174115 h 1174117"/>
              <a:gd name="connsiteX0" fmla="*/ 7620000 w 7620000"/>
              <a:gd name="connsiteY0" fmla="*/ 928255 h 1149927"/>
              <a:gd name="connsiteX1" fmla="*/ 7620000 w 7620000"/>
              <a:gd name="connsiteY1" fmla="*/ 0 h 1149927"/>
              <a:gd name="connsiteX2" fmla="*/ 0 w 7620000"/>
              <a:gd name="connsiteY2" fmla="*/ 0 h 1149927"/>
              <a:gd name="connsiteX3" fmla="*/ 0 w 7620000"/>
              <a:gd name="connsiteY3" fmla="*/ 1149927 h 1149927"/>
              <a:gd name="connsiteX0" fmla="*/ 7620000 w 7620000"/>
              <a:gd name="connsiteY0" fmla="*/ 690880 h 1149927"/>
              <a:gd name="connsiteX1" fmla="*/ 7620000 w 7620000"/>
              <a:gd name="connsiteY1" fmla="*/ 0 h 1149927"/>
              <a:gd name="connsiteX2" fmla="*/ 0 w 7620000"/>
              <a:gd name="connsiteY2" fmla="*/ 0 h 1149927"/>
              <a:gd name="connsiteX3" fmla="*/ 0 w 7620000"/>
              <a:gd name="connsiteY3" fmla="*/ 1149927 h 1149927"/>
              <a:gd name="connsiteX0" fmla="*/ 7583062 w 7620000"/>
              <a:gd name="connsiteY0" fmla="*/ -1 h 3828467"/>
              <a:gd name="connsiteX1" fmla="*/ 7620000 w 7620000"/>
              <a:gd name="connsiteY1" fmla="*/ 2678540 h 3828467"/>
              <a:gd name="connsiteX2" fmla="*/ 0 w 7620000"/>
              <a:gd name="connsiteY2" fmla="*/ 2678540 h 3828467"/>
              <a:gd name="connsiteX3" fmla="*/ 0 w 7620000"/>
              <a:gd name="connsiteY3" fmla="*/ 3828467 h 3828467"/>
              <a:gd name="connsiteX0" fmla="*/ 7659382 w 7659382"/>
              <a:gd name="connsiteY0" fmla="*/ 0 h 3823288"/>
              <a:gd name="connsiteX1" fmla="*/ 7620000 w 7659382"/>
              <a:gd name="connsiteY1" fmla="*/ 2673361 h 3823288"/>
              <a:gd name="connsiteX2" fmla="*/ 0 w 7659382"/>
              <a:gd name="connsiteY2" fmla="*/ 2673361 h 3823288"/>
              <a:gd name="connsiteX3" fmla="*/ 0 w 7659382"/>
              <a:gd name="connsiteY3" fmla="*/ 3823288 h 3823288"/>
              <a:gd name="connsiteX0" fmla="*/ 7616980 w 7620000"/>
              <a:gd name="connsiteY0" fmla="*/ 1 h 3823290"/>
              <a:gd name="connsiteX1" fmla="*/ 7620000 w 7620000"/>
              <a:gd name="connsiteY1" fmla="*/ 2673363 h 3823290"/>
              <a:gd name="connsiteX2" fmla="*/ 0 w 7620000"/>
              <a:gd name="connsiteY2" fmla="*/ 2673363 h 3823290"/>
              <a:gd name="connsiteX3" fmla="*/ 0 w 7620000"/>
              <a:gd name="connsiteY3" fmla="*/ 3823290 h 3823290"/>
            </a:gdLst>
            <a:ahLst/>
            <a:cxnLst>
              <a:cxn ang="0">
                <a:pos x="connsiteX0" y="connsiteY0"/>
              </a:cxn>
              <a:cxn ang="0">
                <a:pos x="connsiteX1" y="connsiteY1"/>
              </a:cxn>
              <a:cxn ang="0">
                <a:pos x="connsiteX2" y="connsiteY2"/>
              </a:cxn>
              <a:cxn ang="0">
                <a:pos x="connsiteX3" y="connsiteY3"/>
              </a:cxn>
            </a:cxnLst>
            <a:rect l="l" t="t" r="r" b="b"/>
            <a:pathLst>
              <a:path w="7620000" h="3823290">
                <a:moveTo>
                  <a:pt x="7616980" y="1"/>
                </a:moveTo>
                <a:cubicBezTo>
                  <a:pt x="7617987" y="891122"/>
                  <a:pt x="7618993" y="1782242"/>
                  <a:pt x="7620000" y="2673363"/>
                </a:cubicBezTo>
                <a:lnTo>
                  <a:pt x="0" y="2673363"/>
                </a:lnTo>
                <a:lnTo>
                  <a:pt x="0" y="3823290"/>
                </a:ln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en-US" dirty="0">
              <a:solidFill>
                <a:schemeClr val="tx1"/>
              </a:solidFill>
            </a:endParaRPr>
          </a:p>
          <a:p>
            <a:pPr algn="ctr"/>
            <a:endParaRPr lang="en-US" dirty="0"/>
          </a:p>
          <a:p>
            <a:pPr algn="ctr"/>
            <a:endParaRPr lang="en-US" dirty="0">
              <a:solidFill>
                <a:schemeClr val="tx1"/>
              </a:solidFill>
            </a:endParaRPr>
          </a:p>
          <a:p>
            <a:pPr algn="ctr"/>
            <a:endParaRPr lang="en-US" dirty="0"/>
          </a:p>
          <a:p>
            <a:pPr algn="ctr"/>
            <a:endParaRPr lang="en-US" dirty="0">
              <a:solidFill>
                <a:schemeClr val="tx1"/>
              </a:solidFill>
            </a:endParaRPr>
          </a:p>
          <a:p>
            <a:pPr algn="ctr"/>
            <a:endParaRPr lang="en-US" dirty="0"/>
          </a:p>
          <a:p>
            <a:pPr algn="ctr"/>
            <a:endParaRPr lang="en-US" dirty="0">
              <a:solidFill>
                <a:schemeClr val="tx1"/>
              </a:solidFill>
            </a:endParaRPr>
          </a:p>
          <a:p>
            <a:pPr algn="ctr"/>
            <a:endParaRPr lang="en-US" dirty="0"/>
          </a:p>
          <a:p>
            <a:pPr algn="ctr"/>
            <a:endParaRPr lang="en-US" dirty="0">
              <a:solidFill>
                <a:schemeClr val="tx1"/>
              </a:solidFill>
            </a:endParaRPr>
          </a:p>
          <a:p>
            <a:pPr algn="ctr"/>
            <a:endParaRPr lang="en-US" dirty="0"/>
          </a:p>
          <a:p>
            <a:pPr algn="ctr"/>
            <a:endParaRPr lang="en-US" dirty="0">
              <a:solidFill>
                <a:schemeClr val="tx1"/>
              </a:solidFill>
            </a:endParaRPr>
          </a:p>
          <a:p>
            <a:pPr algn="ctr"/>
            <a:endParaRPr lang="he-IL" dirty="0">
              <a:solidFill>
                <a:schemeClr val="tx1"/>
              </a:solidFill>
            </a:endParaRPr>
          </a:p>
        </p:txBody>
      </p:sp>
      <p:grpSp>
        <p:nvGrpSpPr>
          <p:cNvPr id="14" name="קבוצה 13"/>
          <p:cNvGrpSpPr/>
          <p:nvPr/>
        </p:nvGrpSpPr>
        <p:grpSpPr>
          <a:xfrm>
            <a:off x="3837585" y="4004753"/>
            <a:ext cx="2415053" cy="2099256"/>
            <a:chOff x="2419450" y="2493497"/>
            <a:chExt cx="3854352" cy="1337234"/>
          </a:xfrm>
          <a:solidFill>
            <a:schemeClr val="bg1">
              <a:lumMod val="75000"/>
            </a:schemeClr>
          </a:solidFill>
        </p:grpSpPr>
        <p:sp>
          <p:nvSpPr>
            <p:cNvPr id="15" name="מלבן 14"/>
            <p:cNvSpPr/>
            <p:nvPr/>
          </p:nvSpPr>
          <p:spPr>
            <a:xfrm>
              <a:off x="2419452" y="2493497"/>
              <a:ext cx="3854350" cy="275971"/>
            </a:xfrm>
            <a:prstGeom prst="rect">
              <a:avLst/>
            </a:prstGeom>
            <a:grp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Arena</a:t>
              </a:r>
              <a:endParaRPr 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sp>
          <p:nvSpPr>
            <p:cNvPr id="16" name="מלבן 15"/>
            <p:cNvSpPr/>
            <p:nvPr/>
          </p:nvSpPr>
          <p:spPr>
            <a:xfrm>
              <a:off x="2419450" y="2771110"/>
              <a:ext cx="3854350" cy="444013"/>
            </a:xfrm>
            <a:prstGeom prst="rect">
              <a:avLst/>
            </a:prstGeom>
            <a:grpFill/>
            <a:ln/>
          </p:spPr>
          <p:style>
            <a:lnRef idx="3">
              <a:schemeClr val="lt1"/>
            </a:lnRef>
            <a:fillRef idx="1">
              <a:schemeClr val="accent1"/>
            </a:fillRef>
            <a:effectRef idx="1">
              <a:schemeClr val="accent1"/>
            </a:effectRef>
            <a:fontRef idx="minor">
              <a:schemeClr val="lt1"/>
            </a:fontRef>
          </p:style>
          <p:txBody>
            <a:bodyPr rtlCol="1" anchor="ctr"/>
            <a:lstStyle/>
            <a:p>
              <a:pPr lvl="0"/>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mat_robot_id</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he-IL"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he-IL"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float</a:t>
              </a:r>
              <a:endParaRPr lang="he-IL"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mat_zone</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he-IL"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he-IL"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float</a:t>
              </a:r>
              <a:endParaRPr lang="he-IL"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_Robots :Robot</a:t>
              </a:r>
              <a:endParaRPr lang="he-IL"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sp>
          <p:nvSpPr>
            <p:cNvPr id="17" name="מלבן 16"/>
            <p:cNvSpPr/>
            <p:nvPr/>
          </p:nvSpPr>
          <p:spPr>
            <a:xfrm>
              <a:off x="2419452" y="3216766"/>
              <a:ext cx="3851966" cy="613965"/>
            </a:xfrm>
            <a:prstGeom prst="rect">
              <a:avLst/>
            </a:prstGeom>
            <a:grpFill/>
            <a:ln/>
          </p:spPr>
          <p:style>
            <a:lnRef idx="3">
              <a:schemeClr val="lt1"/>
            </a:lnRef>
            <a:fillRef idx="1">
              <a:schemeClr val="accent1"/>
            </a:fillRef>
            <a:effectRef idx="1">
              <a:schemeClr val="accent1"/>
            </a:effectRef>
            <a:fontRef idx="minor">
              <a:schemeClr val="lt1"/>
            </a:fontRef>
          </p:style>
          <p:txBody>
            <a:bodyPr rtlCol="1" anchor="ctr"/>
            <a:lstStyle/>
            <a:p>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booleab</a:t>
              </a:r>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[4] </a:t>
              </a:r>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getEnv</a:t>
              </a:r>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(id)</a:t>
              </a:r>
            </a:p>
            <a:p>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getCurrentZone</a:t>
              </a:r>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(id) </a:t>
              </a:r>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moveRobot</a:t>
              </a:r>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t>
              </a:r>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id,dir</a:t>
              </a:r>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t>
              </a:r>
            </a:p>
          </p:txBody>
        </p:sp>
      </p:grpSp>
      <p:grpSp>
        <p:nvGrpSpPr>
          <p:cNvPr id="18" name="קבוצה 17"/>
          <p:cNvGrpSpPr/>
          <p:nvPr/>
        </p:nvGrpSpPr>
        <p:grpSpPr>
          <a:xfrm>
            <a:off x="144068" y="2915523"/>
            <a:ext cx="2094647" cy="2487009"/>
            <a:chOff x="2768986" y="2641422"/>
            <a:chExt cx="3504814" cy="2098425"/>
          </a:xfrm>
        </p:grpSpPr>
        <p:sp>
          <p:nvSpPr>
            <p:cNvPr id="19" name="מלבן 18"/>
            <p:cNvSpPr/>
            <p:nvPr/>
          </p:nvSpPr>
          <p:spPr>
            <a:xfrm>
              <a:off x="2781300" y="2641422"/>
              <a:ext cx="3492500" cy="329684"/>
            </a:xfrm>
            <a:prstGeom prst="rect">
              <a:avLst/>
            </a:prstGeom>
            <a:solidFill>
              <a:schemeClr val="bg1">
                <a:lumMod val="75000"/>
              </a:schemeClr>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Point</a:t>
              </a:r>
              <a:endParaRPr 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sp>
          <p:nvSpPr>
            <p:cNvPr id="20" name="מלבן 19"/>
            <p:cNvSpPr/>
            <p:nvPr/>
          </p:nvSpPr>
          <p:spPr>
            <a:xfrm>
              <a:off x="2781300" y="2971105"/>
              <a:ext cx="3492500" cy="824356"/>
            </a:xfrm>
            <a:prstGeom prst="rect">
              <a:avLst/>
            </a:prstGeom>
            <a:solidFill>
              <a:schemeClr val="bg1">
                <a:lumMod val="75000"/>
              </a:schemeClr>
            </a:solidFill>
            <a:ln/>
          </p:spPr>
          <p:style>
            <a:lnRef idx="3">
              <a:schemeClr val="lt1"/>
            </a:lnRef>
            <a:fillRef idx="1">
              <a:schemeClr val="accent1"/>
            </a:fillRef>
            <a:effectRef idx="1">
              <a:schemeClr val="accent1"/>
            </a:effectRef>
            <a:fontRef idx="minor">
              <a:schemeClr val="lt1"/>
            </a:fontRef>
          </p:style>
          <p:txBody>
            <a:bodyPr rtlCol="1" anchor="ctr"/>
            <a:lstStyle/>
            <a:p>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_x :</a:t>
              </a:r>
              <a:r>
                <a:rPr lang="en-US" altLang="he-IL" sz="1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int</a:t>
              </a:r>
              <a:endPar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_y :</a:t>
              </a:r>
              <a:r>
                <a:rPr lang="en-US" altLang="he-IL" sz="1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int</a:t>
              </a:r>
              <a:endPar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_zone :</a:t>
              </a:r>
              <a:r>
                <a:rPr lang="he-IL" altLang="he-IL" sz="1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float</a:t>
              </a:r>
              <a:endParaRPr lang="he-IL"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pPr lvl="0"/>
              <a:r>
                <a:rPr lang="he-IL"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he-IL" altLang="he-IL" sz="1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deviation</a:t>
              </a:r>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:float</a:t>
              </a:r>
              <a:endParaRPr lang="he-IL" altLang="he-IL"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endParaRPr>
            </a:p>
          </p:txBody>
        </p:sp>
        <p:sp>
          <p:nvSpPr>
            <p:cNvPr id="21" name="מלבן 20"/>
            <p:cNvSpPr/>
            <p:nvPr/>
          </p:nvSpPr>
          <p:spPr>
            <a:xfrm>
              <a:off x="2768986" y="3795461"/>
              <a:ext cx="3504814" cy="944386"/>
            </a:xfrm>
            <a:prstGeom prst="rect">
              <a:avLst/>
            </a:prstGeom>
            <a:solidFill>
              <a:schemeClr val="bg1">
                <a:lumMod val="75000"/>
              </a:schemeClr>
            </a:solidFill>
            <a:ln/>
          </p:spPr>
          <p:style>
            <a:lnRef idx="3">
              <a:schemeClr val="lt1"/>
            </a:lnRef>
            <a:fillRef idx="1">
              <a:schemeClr val="accent1"/>
            </a:fillRef>
            <a:effectRef idx="1">
              <a:schemeClr val="accent1"/>
            </a:effectRef>
            <a:fontRef idx="minor">
              <a:schemeClr val="lt1"/>
            </a:fontRef>
          </p:style>
          <p:txBody>
            <a:bodyPr rtlCol="1" anchor="ctr"/>
            <a:lstStyle/>
            <a:p>
              <a:pPr lvl="0"/>
              <a:r>
                <a:rPr lang="en-US" altLang="he-IL" sz="1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boolean</a:t>
              </a:r>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Action(time)</a:t>
              </a:r>
            </a:p>
            <a:p>
              <a:pPr lvl="0"/>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Joint(point)</a:t>
              </a:r>
            </a:p>
            <a:p>
              <a:r>
                <a:rPr lang="en-US" altLang="he-IL" sz="1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signalToDistance</a:t>
              </a:r>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t>
              </a:r>
              <a:r>
                <a:rPr lang="en-US" altLang="he-IL" sz="1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singal</a:t>
              </a:r>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t>
              </a:r>
            </a:p>
          </p:txBody>
        </p:sp>
      </p:grpSp>
      <p:grpSp>
        <p:nvGrpSpPr>
          <p:cNvPr id="22" name="קבוצה 21"/>
          <p:cNvGrpSpPr/>
          <p:nvPr/>
        </p:nvGrpSpPr>
        <p:grpSpPr>
          <a:xfrm>
            <a:off x="186488" y="5722966"/>
            <a:ext cx="2087287" cy="977008"/>
            <a:chOff x="2775143" y="3064566"/>
            <a:chExt cx="3498657" cy="669986"/>
          </a:xfrm>
          <a:solidFill>
            <a:schemeClr val="bg1">
              <a:lumMod val="75000"/>
            </a:schemeClr>
          </a:solidFill>
        </p:grpSpPr>
        <p:sp>
          <p:nvSpPr>
            <p:cNvPr id="23" name="מלבן 22"/>
            <p:cNvSpPr/>
            <p:nvPr/>
          </p:nvSpPr>
          <p:spPr>
            <a:xfrm>
              <a:off x="2781299" y="3064566"/>
              <a:ext cx="3492501" cy="140315"/>
            </a:xfrm>
            <a:prstGeom prst="rect">
              <a:avLst/>
            </a:prstGeom>
            <a:grp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Log</a:t>
              </a:r>
              <a:endParaRPr 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sp>
          <p:nvSpPr>
            <p:cNvPr id="24" name="מלבן 23"/>
            <p:cNvSpPr/>
            <p:nvPr/>
          </p:nvSpPr>
          <p:spPr>
            <a:xfrm>
              <a:off x="2781299" y="3204882"/>
              <a:ext cx="3492501" cy="233763"/>
            </a:xfrm>
            <a:prstGeom prst="rect">
              <a:avLst/>
            </a:prstGeom>
            <a:grpFill/>
            <a:ln/>
          </p:spPr>
          <p:style>
            <a:lnRef idx="3">
              <a:schemeClr val="lt1"/>
            </a:lnRef>
            <a:fillRef idx="1">
              <a:schemeClr val="accent1"/>
            </a:fillRef>
            <a:effectRef idx="1">
              <a:schemeClr val="accent1"/>
            </a:effectRef>
            <a:fontRef idx="minor">
              <a:schemeClr val="lt1"/>
            </a:fontRef>
          </p:style>
          <p:txBody>
            <a:bodyPr rtlCol="1" anchor="ctr"/>
            <a:lstStyle/>
            <a:p>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_file </a:t>
              </a:r>
              <a:r>
                <a:rPr lang="en-US" altLang="he-IL" sz="1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File</a:t>
              </a:r>
              <a:endPar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sp>
          <p:nvSpPr>
            <p:cNvPr id="25" name="מלבן 24"/>
            <p:cNvSpPr/>
            <p:nvPr/>
          </p:nvSpPr>
          <p:spPr>
            <a:xfrm>
              <a:off x="2775143" y="3438645"/>
              <a:ext cx="3492501" cy="295907"/>
            </a:xfrm>
            <a:prstGeom prst="rect">
              <a:avLst/>
            </a:prstGeom>
            <a:grpFill/>
            <a:ln/>
          </p:spPr>
          <p:style>
            <a:lnRef idx="3">
              <a:schemeClr val="lt1"/>
            </a:lnRef>
            <a:fillRef idx="1">
              <a:schemeClr val="accent1"/>
            </a:fillRef>
            <a:effectRef idx="1">
              <a:schemeClr val="accent1"/>
            </a:effectRef>
            <a:fontRef idx="minor">
              <a:schemeClr val="lt1"/>
            </a:fontRef>
          </p:style>
          <p:txBody>
            <a:bodyPr rtlCol="1" anchor="ctr"/>
            <a:lstStyle/>
            <a:p>
              <a:pPr lvl="0"/>
              <a:r>
                <a:rPr lang="en-US" altLang="he-IL" sz="1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addLine</a:t>
              </a:r>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(line)</a:t>
              </a:r>
            </a:p>
            <a:p>
              <a:pPr lvl="0"/>
              <a:r>
                <a:rPr lang="en-US" alt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close()</a:t>
              </a:r>
            </a:p>
          </p:txBody>
        </p:sp>
      </p:grpSp>
      <p:grpSp>
        <p:nvGrpSpPr>
          <p:cNvPr id="26" name="קבוצה 25"/>
          <p:cNvGrpSpPr/>
          <p:nvPr/>
        </p:nvGrpSpPr>
        <p:grpSpPr>
          <a:xfrm>
            <a:off x="4071962" y="693415"/>
            <a:ext cx="2189562" cy="2526157"/>
            <a:chOff x="2780907" y="2603574"/>
            <a:chExt cx="3503025" cy="1752790"/>
          </a:xfrm>
          <a:solidFill>
            <a:schemeClr val="bg1">
              <a:lumMod val="75000"/>
            </a:schemeClr>
          </a:solidFill>
        </p:grpSpPr>
        <p:sp>
          <p:nvSpPr>
            <p:cNvPr id="27" name="מלבן 26"/>
            <p:cNvSpPr/>
            <p:nvPr/>
          </p:nvSpPr>
          <p:spPr>
            <a:xfrm>
              <a:off x="2780907" y="2603574"/>
              <a:ext cx="3492501" cy="367717"/>
            </a:xfrm>
            <a:prstGeom prst="rect">
              <a:avLst/>
            </a:prstGeom>
            <a:grp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Air</a:t>
              </a:r>
              <a:endParaRPr 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sp>
          <p:nvSpPr>
            <p:cNvPr id="28" name="מלבן 27"/>
            <p:cNvSpPr/>
            <p:nvPr/>
          </p:nvSpPr>
          <p:spPr>
            <a:xfrm>
              <a:off x="2781300" y="2971105"/>
              <a:ext cx="3492500" cy="541153"/>
            </a:xfrm>
            <a:prstGeom prst="rect">
              <a:avLst/>
            </a:prstGeom>
            <a:grpFill/>
            <a:ln/>
          </p:spPr>
          <p:style>
            <a:lnRef idx="3">
              <a:schemeClr val="lt1"/>
            </a:lnRef>
            <a:fillRef idx="1">
              <a:schemeClr val="accent1"/>
            </a:fillRef>
            <a:effectRef idx="1">
              <a:schemeClr val="accent1"/>
            </a:effectRef>
            <a:fontRef idx="minor">
              <a:schemeClr val="lt1"/>
            </a:fontRef>
          </p:style>
          <p:txBody>
            <a:bodyPr rtlCol="1" anchor="ctr"/>
            <a:lstStyle/>
            <a:p>
              <a:r>
                <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_messages :[]Message</a:t>
              </a:r>
              <a:endParaRPr lang="he-IL"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sp>
          <p:nvSpPr>
            <p:cNvPr id="29" name="מלבן 28"/>
            <p:cNvSpPr/>
            <p:nvPr/>
          </p:nvSpPr>
          <p:spPr>
            <a:xfrm>
              <a:off x="2794245" y="3493977"/>
              <a:ext cx="3489687" cy="862387"/>
            </a:xfrm>
            <a:prstGeom prst="rect">
              <a:avLst/>
            </a:prstGeom>
            <a:grpFill/>
            <a:ln/>
          </p:spPr>
          <p:style>
            <a:lnRef idx="3">
              <a:schemeClr val="lt1"/>
            </a:lnRef>
            <a:fillRef idx="1">
              <a:schemeClr val="accent1"/>
            </a:fillRef>
            <a:effectRef idx="1">
              <a:schemeClr val="accent1"/>
            </a:effectRef>
            <a:fontRef idx="minor">
              <a:schemeClr val="lt1"/>
            </a:fontRef>
          </p:style>
          <p:txBody>
            <a:bodyPr rtlCol="1" anchor="ctr"/>
            <a:lstStyle/>
            <a:p>
              <a:pPr lvl="0"/>
              <a:r>
                <a:rPr lang="en-US" sz="1100" dirty="0" err="1">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sendMessage</a:t>
              </a:r>
              <a:r>
                <a:rPr lang="en-US" sz="1100"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()/static</a:t>
              </a:r>
            </a:p>
            <a:p>
              <a:pPr lvl="0"/>
              <a:r>
                <a:rPr lang="en-US" sz="1100"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Message </a:t>
              </a:r>
              <a:r>
                <a:rPr lang="en-US" altLang="he-IL" sz="1100" dirty="0" err="1">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get</a:t>
              </a:r>
              <a:r>
                <a:rPr lang="en-US" sz="1100" dirty="0" err="1">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Message</a:t>
              </a:r>
              <a:r>
                <a:rPr lang="en-US" sz="1100"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(id)</a:t>
              </a:r>
            </a:p>
            <a:p>
              <a:pPr lvl="0"/>
              <a:r>
                <a:rPr lang="en-US" altLang="he-IL" sz="1100" dirty="0" err="1">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boolean</a:t>
              </a:r>
              <a:r>
                <a:rPr lang="en-US" altLang="he-IL" sz="1100"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US" altLang="he-IL" sz="1100" dirty="0" err="1">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canSend</a:t>
              </a:r>
              <a:r>
                <a:rPr lang="en-US" altLang="he-IL" sz="1100"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(id</a:t>
              </a:r>
              <a:r>
                <a:rPr lang="en-US" altLang="he-IL" sz="1400"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a:t>
              </a:r>
              <a:endParaRPr lang="he-IL" altLang="he-IL" sz="1400"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p:txBody>
        </p:sp>
      </p:grpSp>
      <p:cxnSp>
        <p:nvCxnSpPr>
          <p:cNvPr id="30" name="מחבר חץ ישר 29"/>
          <p:cNvCxnSpPr/>
          <p:nvPr/>
        </p:nvCxnSpPr>
        <p:spPr>
          <a:xfrm>
            <a:off x="6274191" y="1780829"/>
            <a:ext cx="1496200" cy="198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קבוצה 30"/>
          <p:cNvGrpSpPr/>
          <p:nvPr/>
        </p:nvGrpSpPr>
        <p:grpSpPr>
          <a:xfrm>
            <a:off x="7770392" y="568772"/>
            <a:ext cx="2840722" cy="2195025"/>
            <a:chOff x="2781299" y="2787681"/>
            <a:chExt cx="3508143" cy="1275426"/>
          </a:xfrm>
          <a:solidFill>
            <a:schemeClr val="bg1">
              <a:lumMod val="75000"/>
            </a:schemeClr>
          </a:solidFill>
        </p:grpSpPr>
        <p:sp>
          <p:nvSpPr>
            <p:cNvPr id="32" name="מלבן 31"/>
            <p:cNvSpPr/>
            <p:nvPr/>
          </p:nvSpPr>
          <p:spPr>
            <a:xfrm>
              <a:off x="2796942" y="2787681"/>
              <a:ext cx="3492500" cy="170497"/>
            </a:xfrm>
            <a:prstGeom prst="rect">
              <a:avLst/>
            </a:prstGeom>
            <a:grp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1400" dirty="0">
                  <a:ln w="18415" cmpd="sng">
                    <a:solidFill>
                      <a:srgbClr val="FFFFFF"/>
                    </a:solidFill>
                    <a:prstDash val="solid"/>
                  </a:ln>
                  <a:solidFill>
                    <a:schemeClr val="accent4">
                      <a:lumMod val="10000"/>
                    </a:schemeClr>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Message</a:t>
              </a:r>
              <a:endParaRPr lang="he-IL" sz="1200" dirty="0">
                <a:ln w="18415" cmpd="sng">
                  <a:solidFill>
                    <a:srgbClr val="FFFFFF"/>
                  </a:solidFill>
                  <a:prstDash val="solid"/>
                </a:ln>
                <a:solidFill>
                  <a:schemeClr val="accent4">
                    <a:lumMod val="10000"/>
                  </a:schemeClr>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sp>
          <p:nvSpPr>
            <p:cNvPr id="33" name="מלבן 32"/>
            <p:cNvSpPr/>
            <p:nvPr/>
          </p:nvSpPr>
          <p:spPr>
            <a:xfrm>
              <a:off x="2781299" y="2930990"/>
              <a:ext cx="3492500" cy="931923"/>
            </a:xfrm>
            <a:prstGeom prst="rect">
              <a:avLst/>
            </a:prstGeom>
            <a:grpFill/>
            <a:ln/>
          </p:spPr>
          <p:style>
            <a:lnRef idx="3">
              <a:schemeClr val="lt1"/>
            </a:lnRef>
            <a:fillRef idx="1">
              <a:schemeClr val="accent1"/>
            </a:fillRef>
            <a:effectRef idx="1">
              <a:schemeClr val="accent1"/>
            </a:effectRef>
            <a:fontRef idx="minor">
              <a:schemeClr val="lt1"/>
            </a:fontRef>
          </p:style>
          <p:txBody>
            <a:bodyPr rtlCol="1" anchor="ctr"/>
            <a:lstStyle/>
            <a:p>
              <a:r>
                <a:rPr lang="en-US" altLang="he-IL" sz="1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id</a:t>
              </a:r>
              <a:r>
                <a:rPr lang="en-US"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_message</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he-IL"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float</a:t>
              </a:r>
              <a:endParaRPr lang="he-IL"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id_source</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he-IL"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t>
              </a:r>
              <a:r>
                <a:rPr lang="he-IL"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float</a:t>
              </a:r>
              <a:endPar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create_time</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:time</a:t>
              </a:r>
              <a:endParaRPr lang="he-IL"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sender_history</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he-IL"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float</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p>
            <a:p>
              <a:r>
                <a:rPr lang="en-US" altLang="he-IL" sz="1050" i="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_version</a:t>
              </a:r>
            </a:p>
            <a:p>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real_location</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:Point</a:t>
              </a:r>
            </a:p>
            <a:p>
              <a:r>
                <a:rPr lang="he-IL"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he-IL"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sender_estimated_location</a:t>
              </a:r>
              <a:r>
                <a:rPr lang="he-IL"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:Point</a:t>
              </a:r>
            </a:p>
            <a:p>
              <a:pPr>
                <a:lnSpc>
                  <a:spcPct val="107000"/>
                </a:lnSpc>
                <a:spcAft>
                  <a:spcPts val="800"/>
                </a:spcAft>
              </a:pPr>
              <a:r>
                <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mat_distan</a:t>
              </a:r>
              <a:r>
                <a:rPr lang="en-US" sz="11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ce</a:t>
              </a:r>
              <a:r>
                <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p>
            <a:p>
              <a:pPr>
                <a:lnSpc>
                  <a:spcPct val="107000"/>
                </a:lnSpc>
                <a:spcAft>
                  <a:spcPts val="800"/>
                </a:spcAft>
              </a:pPr>
              <a:r>
                <a:rPr lang="en-US" altLang="he-IL" sz="1100" i="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100" i="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snn</a:t>
              </a:r>
              <a:r>
                <a:rPr lang="en-US" altLang="he-IL" sz="1100" i="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he-IL" altLang="he-IL" sz="1100" i="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float</a:t>
              </a:r>
              <a:endParaRPr lang="en-US" altLang="he-IL" sz="1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sp>
          <p:nvSpPr>
            <p:cNvPr id="34" name="מלבן 33"/>
            <p:cNvSpPr/>
            <p:nvPr/>
          </p:nvSpPr>
          <p:spPr>
            <a:xfrm>
              <a:off x="2781300" y="3862912"/>
              <a:ext cx="3492500" cy="200195"/>
            </a:xfrm>
            <a:prstGeom prst="rect">
              <a:avLst/>
            </a:prstGeom>
            <a:grpFill/>
            <a:ln/>
          </p:spPr>
          <p:style>
            <a:lnRef idx="3">
              <a:schemeClr val="lt1"/>
            </a:lnRef>
            <a:fillRef idx="1">
              <a:schemeClr val="accent1"/>
            </a:fillRef>
            <a:effectRef idx="1">
              <a:schemeClr val="accent1"/>
            </a:effectRef>
            <a:fontRef idx="minor">
              <a:schemeClr val="lt1"/>
            </a:fontRef>
          </p:style>
          <p:txBody>
            <a:bodyPr rtlCol="1" anchor="ctr"/>
            <a:lstStyle/>
            <a:p>
              <a:pPr lvl="0"/>
              <a:r>
                <a:rPr lang="en-US" altLang="he-IL" sz="1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bool equals(</a:t>
              </a:r>
              <a:r>
                <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Message</a:t>
              </a:r>
              <a:r>
                <a:rPr lang="en-US" altLang="he-IL" sz="1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t>
              </a:r>
            </a:p>
            <a:p>
              <a:pPr lvl="0"/>
              <a:r>
                <a:rPr lang="en-US" altLang="he-IL" sz="1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older (</a:t>
              </a:r>
              <a:r>
                <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Message</a:t>
              </a:r>
              <a:r>
                <a:rPr lang="en-US" altLang="he-IL" sz="1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t>
              </a:r>
              <a:endParaRPr lang="he-IL" altLang="he-IL" sz="1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grpSp>
      <p:cxnSp>
        <p:nvCxnSpPr>
          <p:cNvPr id="35" name="מחבר חץ ישר 34"/>
          <p:cNvCxnSpPr>
            <a:stCxn id="16" idx="3"/>
          </p:cNvCxnSpPr>
          <p:nvPr/>
        </p:nvCxnSpPr>
        <p:spPr>
          <a:xfrm>
            <a:off x="6252637" y="4789081"/>
            <a:ext cx="1517754" cy="384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קבוצה 35"/>
          <p:cNvGrpSpPr/>
          <p:nvPr/>
        </p:nvGrpSpPr>
        <p:grpSpPr>
          <a:xfrm>
            <a:off x="7783059" y="3219572"/>
            <a:ext cx="2611361" cy="3396954"/>
            <a:chOff x="2781299" y="3075703"/>
            <a:chExt cx="3492501" cy="1910991"/>
          </a:xfrm>
          <a:solidFill>
            <a:schemeClr val="bg1">
              <a:lumMod val="75000"/>
            </a:schemeClr>
          </a:solidFill>
        </p:grpSpPr>
        <p:sp>
          <p:nvSpPr>
            <p:cNvPr id="37" name="מלבן 36"/>
            <p:cNvSpPr/>
            <p:nvPr/>
          </p:nvSpPr>
          <p:spPr>
            <a:xfrm>
              <a:off x="2781300" y="3075703"/>
              <a:ext cx="3492500" cy="131658"/>
            </a:xfrm>
            <a:prstGeom prst="rect">
              <a:avLst/>
            </a:prstGeom>
            <a:grp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Robot</a:t>
              </a:r>
              <a:endParaRPr lang="he-IL"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sp>
          <p:nvSpPr>
            <p:cNvPr id="38" name="מלבן 37"/>
            <p:cNvSpPr/>
            <p:nvPr/>
          </p:nvSpPr>
          <p:spPr>
            <a:xfrm>
              <a:off x="2781300" y="3207361"/>
              <a:ext cx="3492500" cy="1029420"/>
            </a:xfrm>
            <a:prstGeom prst="rect">
              <a:avLst/>
            </a:prstGeom>
            <a:grpFill/>
            <a:ln/>
          </p:spPr>
          <p:style>
            <a:lnRef idx="3">
              <a:schemeClr val="lt1"/>
            </a:lnRef>
            <a:fillRef idx="1">
              <a:schemeClr val="accent1"/>
            </a:fillRef>
            <a:effectRef idx="1">
              <a:schemeClr val="accent1"/>
            </a:effectRef>
            <a:fontRef idx="minor">
              <a:schemeClr val="lt1"/>
            </a:fontRef>
          </p:style>
          <p:txBody>
            <a:bodyPr rtlCol="1" anchor="ctr"/>
            <a:lstStyle/>
            <a:p>
              <a:r>
                <a:rPr lang="en-US" altLang="he-IL" sz="1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id :</a:t>
              </a:r>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int</a:t>
              </a:r>
              <a:endPar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real_location</a:t>
              </a:r>
              <a:endPar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r>
                <a:rPr lang="he-IL"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he-IL"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estimated_location</a:t>
              </a:r>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Point</a:t>
              </a:r>
            </a:p>
            <a:p>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can_move</a:t>
              </a:r>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boolean</a:t>
              </a:r>
              <a:endPar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battery_status</a:t>
              </a:r>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int</a:t>
              </a:r>
              <a:endPar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r>
                <a:rPr lang="en-US"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message_log</a:t>
              </a:r>
              <a:r>
                <a:rPr lang="en-US"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 </a:t>
              </a:r>
              <a:r>
                <a:rPr lang="en-US"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Message</a:t>
              </a:r>
              <a:endPar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private_location_log</a:t>
              </a:r>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 Point</a:t>
              </a:r>
            </a:p>
            <a:p>
              <a:r>
                <a:rPr lang="en-US" altLang="he-IL" sz="1000" i="1" u="sng"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neighbors_loc</a:t>
              </a:r>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 [] Point</a:t>
              </a:r>
            </a:p>
            <a:p>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_time :</a:t>
              </a:r>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int</a:t>
              </a:r>
              <a:endPar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a:p>
              <a:r>
                <a:rPr lang="en-US" altLang="he-IL"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_</a:t>
              </a:r>
              <a:r>
                <a:rPr lang="en-US" altLang="he-IL" sz="1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cu</a:t>
              </a:r>
              <a:r>
                <a:rPr lang="en-US" altLang="he-IL" sz="12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rrent_zone</a:t>
              </a:r>
              <a:r>
                <a:rPr lang="en-US" altLang="he-IL" sz="1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he-IL" altLang="he-IL" sz="12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float</a:t>
              </a:r>
              <a:endParaRPr lang="en-US" altLang="he-IL" sz="1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sp>
          <p:nvSpPr>
            <p:cNvPr id="39" name="מלבן 38"/>
            <p:cNvSpPr/>
            <p:nvPr/>
          </p:nvSpPr>
          <p:spPr>
            <a:xfrm>
              <a:off x="2781299" y="4236780"/>
              <a:ext cx="3492500" cy="749914"/>
            </a:xfrm>
            <a:prstGeom prst="rect">
              <a:avLst/>
            </a:prstGeom>
            <a:grpFill/>
            <a:ln/>
          </p:spPr>
          <p:style>
            <a:lnRef idx="3">
              <a:schemeClr val="lt1"/>
            </a:lnRef>
            <a:fillRef idx="1">
              <a:schemeClr val="accent1"/>
            </a:fillRef>
            <a:effectRef idx="1">
              <a:schemeClr val="accent1"/>
            </a:effectRef>
            <a:fontRef idx="minor">
              <a:schemeClr val="lt1"/>
            </a:fontRef>
          </p:style>
          <p:txBody>
            <a:bodyPr rtlCol="1" anchor="ctr"/>
            <a:lstStyle/>
            <a:p>
              <a:pPr lvl="0"/>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boolean</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doAction</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t>
              </a:r>
            </a:p>
            <a:p>
              <a:pPr lvl="0"/>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int</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[4] </a:t>
              </a:r>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getEnv</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t>
              </a:r>
            </a:p>
            <a:p>
              <a:pPr lvl="0"/>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move(direction)</a:t>
              </a:r>
            </a:p>
            <a:p>
              <a:pPr lvl="0"/>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boolean</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SendNewMessage</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(Message)</a:t>
              </a:r>
            </a:p>
            <a:p>
              <a:pPr lvl="0"/>
              <a:r>
                <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message </a:t>
              </a:r>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getMessage</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t>
              </a:r>
              <a:r>
                <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message</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p>
            <a:p>
              <a:pPr lvl="0"/>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boolean</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en-US" altLang="he-IL" sz="105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forwardMessage</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 (</a:t>
              </a:r>
              <a:r>
                <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message</a:t>
              </a:r>
              <a:r>
                <a:rPr lang="en-US"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rPr>
                <a:t>)</a:t>
              </a:r>
              <a:endParaRPr lang="he-IL" altLang="he-IL" sz="10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398136802"/>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TM04033925[[fn=טיפה]]</Template>
  <TotalTime>1483</TotalTime>
  <Words>448</Words>
  <Application>Microsoft Office PowerPoint</Application>
  <PresentationFormat>מסך רחב</PresentationFormat>
  <Paragraphs>106</Paragraphs>
  <Slides>6</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6</vt:i4>
      </vt:variant>
    </vt:vector>
  </HeadingPairs>
  <TitlesOfParts>
    <vt:vector size="12" baseType="lpstr">
      <vt:lpstr>Andalus</vt:lpstr>
      <vt:lpstr>Arial</vt:lpstr>
      <vt:lpstr>Courier New</vt:lpstr>
      <vt:lpstr>Times New Roman</vt:lpstr>
      <vt:lpstr>Tw Cen MT</vt:lpstr>
      <vt:lpstr>טיפה</vt:lpstr>
      <vt:lpstr>Exercise 3: robot arena</vt:lpstr>
      <vt:lpstr>Simulation class</vt:lpstr>
      <vt:lpstr>Arena class</vt:lpstr>
      <vt:lpstr>Robot class</vt:lpstr>
      <vt:lpstr>Er diagram</vt:lpstr>
      <vt:lpstr>Uml 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alon groisman</dc:creator>
  <cp:lastModifiedBy>alon groisman</cp:lastModifiedBy>
  <cp:revision>24</cp:revision>
  <dcterms:created xsi:type="dcterms:W3CDTF">2016-06-05T16:10:48Z</dcterms:created>
  <dcterms:modified xsi:type="dcterms:W3CDTF">2016-06-06T16:59:28Z</dcterms:modified>
</cp:coreProperties>
</file>