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69" autoAdjust="0"/>
    <p:restoredTop sz="94660"/>
  </p:normalViewPr>
  <p:slideViewPr>
    <p:cSldViewPr snapToGrid="0">
      <p:cViewPr varScale="1">
        <p:scale>
          <a:sx n="110" d="100"/>
          <a:sy n="110" d="100"/>
        </p:scale>
        <p:origin x="582" y="12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323468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305772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90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3412752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9500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349441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1762144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158117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329569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155920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244806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251512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260102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22596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89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4256C-C5F4-4EEC-B648-A61C2189D386}"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7A1C25F-F5B1-4A03-AC3E-EF2EFD53E547}" type="slidenum">
              <a:rPr lang="he-IL" smtClean="0"/>
              <a:t>‹#›</a:t>
            </a:fld>
            <a:endParaRPr lang="he-IL"/>
          </a:p>
        </p:txBody>
      </p:sp>
    </p:spTree>
    <p:extLst>
      <p:ext uri="{BB962C8B-B14F-4D97-AF65-F5344CB8AC3E}">
        <p14:creationId xmlns:p14="http://schemas.microsoft.com/office/powerpoint/2010/main" val="163920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B4256C-C5F4-4EEC-B648-A61C2189D386}" type="datetimeFigureOut">
              <a:rPr lang="he-IL" smtClean="0"/>
              <a:t>י"ח/אדר/תשפ"א</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A1C25F-F5B1-4A03-AC3E-EF2EFD53E547}" type="slidenum">
              <a:rPr lang="he-IL" smtClean="0"/>
              <a:t>‹#›</a:t>
            </a:fld>
            <a:endParaRPr lang="he-IL"/>
          </a:p>
        </p:txBody>
      </p:sp>
    </p:spTree>
    <p:extLst>
      <p:ext uri="{BB962C8B-B14F-4D97-AF65-F5344CB8AC3E}">
        <p14:creationId xmlns:p14="http://schemas.microsoft.com/office/powerpoint/2010/main" val="3418874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68511"/>
            <a:ext cx="7766936" cy="1646302"/>
          </a:xfrm>
        </p:spPr>
        <p:txBody>
          <a:bodyPr>
            <a:normAutofit fontScale="90000"/>
          </a:bodyPr>
          <a:lstStyle/>
          <a:p>
            <a:r>
              <a:rPr lang="en-US" sz="11500" b="1" i="1" dirty="0" smtClean="0"/>
              <a:t>Chess</a:t>
            </a:r>
            <a:endParaRPr lang="he-IL" sz="11500" b="1" i="1" dirty="0"/>
          </a:p>
        </p:txBody>
      </p:sp>
      <p:sp>
        <p:nvSpPr>
          <p:cNvPr id="4" name="TextBox 3"/>
          <p:cNvSpPr txBox="1"/>
          <p:nvPr/>
        </p:nvSpPr>
        <p:spPr>
          <a:xfrm>
            <a:off x="460445" y="6148252"/>
            <a:ext cx="7306491" cy="369332"/>
          </a:xfrm>
          <a:prstGeom prst="rect">
            <a:avLst/>
          </a:prstGeom>
          <a:noFill/>
        </p:spPr>
        <p:txBody>
          <a:bodyPr wrap="square" rtlCol="1">
            <a:spAutoFit/>
          </a:bodyPr>
          <a:lstStyle/>
          <a:p>
            <a:pPr algn="l" rtl="0"/>
            <a:r>
              <a:rPr lang="en-US" dirty="0" smtClean="0"/>
              <a:t>By: Alon Yehezkel</a:t>
            </a:r>
            <a:endParaRPr lang="he-IL" dirty="0"/>
          </a:p>
        </p:txBody>
      </p:sp>
    </p:spTree>
    <p:extLst>
      <p:ext uri="{BB962C8B-B14F-4D97-AF65-F5344CB8AC3E}">
        <p14:creationId xmlns:p14="http://schemas.microsoft.com/office/powerpoint/2010/main" val="1634590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72" y="627018"/>
            <a:ext cx="8596668" cy="1320800"/>
          </a:xfrm>
        </p:spPr>
        <p:txBody>
          <a:bodyPr/>
          <a:lstStyle/>
          <a:p>
            <a:pPr algn="just"/>
            <a:r>
              <a:rPr lang="he-IL" dirty="0" smtClean="0"/>
              <a:t>מילון חיילים -</a:t>
            </a:r>
            <a:endParaRPr lang="he-IL" dirty="0"/>
          </a:p>
        </p:txBody>
      </p:sp>
      <p:pic>
        <p:nvPicPr>
          <p:cNvPr id="4" name="Content Placeholder 3"/>
          <p:cNvPicPr>
            <a:picLocks noGrp="1" noChangeAspect="1"/>
          </p:cNvPicPr>
          <p:nvPr>
            <p:ph idx="1"/>
          </p:nvPr>
        </p:nvPicPr>
        <p:blipFill>
          <a:blip r:embed="rId2"/>
          <a:stretch>
            <a:fillRect/>
          </a:stretch>
        </p:blipFill>
        <p:spPr>
          <a:xfrm>
            <a:off x="362086" y="1503703"/>
            <a:ext cx="2219325" cy="1876425"/>
          </a:xfrm>
          <a:prstGeom prst="rect">
            <a:avLst/>
          </a:prstGeom>
        </p:spPr>
      </p:pic>
      <p:sp>
        <p:nvSpPr>
          <p:cNvPr id="5" name="TextBox 4"/>
          <p:cNvSpPr txBox="1"/>
          <p:nvPr/>
        </p:nvSpPr>
        <p:spPr>
          <a:xfrm>
            <a:off x="3321639" y="2953430"/>
            <a:ext cx="6468291" cy="1200329"/>
          </a:xfrm>
          <a:prstGeom prst="rect">
            <a:avLst/>
          </a:prstGeom>
          <a:noFill/>
        </p:spPr>
        <p:txBody>
          <a:bodyPr wrap="square" rtlCol="1">
            <a:spAutoFit/>
          </a:bodyPr>
          <a:lstStyle/>
          <a:p>
            <a:r>
              <a:rPr lang="he-IL" dirty="0" smtClean="0"/>
              <a:t>המילון מכיל בתוכו פונקציות כערכים. ניתן לפנות לאותם ערכים ע"י המפתחות שלהם שבמקרה הזה הם הערכים על הלוח שאיתם אנחנו משחקים. ערכים שליליים לא משפיעים כי אנחנו מתייחסים כערך מוחלט בקריאה מהמילון.</a:t>
            </a:r>
            <a:endParaRPr lang="he-IL" dirty="0"/>
          </a:p>
        </p:txBody>
      </p:sp>
    </p:spTree>
    <p:extLst>
      <p:ext uri="{BB962C8B-B14F-4D97-AF65-F5344CB8AC3E}">
        <p14:creationId xmlns:p14="http://schemas.microsoft.com/office/powerpoint/2010/main" val="303462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מבנה נתונים של מחלקת </a:t>
            </a:r>
            <a:r>
              <a:rPr lang="en-US" dirty="0" smtClean="0"/>
              <a:t>ViewBoard</a:t>
            </a:r>
            <a:r>
              <a:rPr lang="he-IL" dirty="0" smtClean="0"/>
              <a:t>-</a:t>
            </a:r>
            <a:endParaRPr lang="he-I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856070"/>
              </p:ext>
            </p:extLst>
          </p:nvPr>
        </p:nvGraphicFramePr>
        <p:xfrm>
          <a:off x="677861" y="2160588"/>
          <a:ext cx="8596314" cy="5674360"/>
        </p:xfrm>
        <a:graphic>
          <a:graphicData uri="http://schemas.openxmlformats.org/drawingml/2006/table">
            <a:tbl>
              <a:tblPr rtl="1" firstRow="1" bandRow="1">
                <a:tableStyleId>{073A0DAA-6AF3-43AB-8588-CEC1D06C72B9}</a:tableStyleId>
              </a:tblPr>
              <a:tblGrid>
                <a:gridCol w="2865438"/>
                <a:gridCol w="2865438"/>
                <a:gridCol w="2865438"/>
              </a:tblGrid>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שם משתנה:</a:t>
                      </a:r>
                    </a:p>
                  </a:txBody>
                  <a:tcPr marL="74751" marR="74751"/>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סוג:</a:t>
                      </a:r>
                    </a:p>
                  </a:txBody>
                  <a:tcPr marL="74751" marR="74751"/>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תפקיד:</a:t>
                      </a:r>
                    </a:p>
                  </a:txBody>
                  <a:tcPr marL="74751" marR="74751"/>
                </a:tc>
              </a:tr>
              <a:tr h="370840">
                <a:tc>
                  <a:txBody>
                    <a:bodyPr/>
                    <a:lstStyle/>
                    <a:p>
                      <a:pPr rtl="1"/>
                      <a:r>
                        <a:rPr lang="en-US" dirty="0" smtClean="0"/>
                        <a:t>list_of_labels_board</a:t>
                      </a:r>
                      <a:endParaRPr lang="he-IL" dirty="0"/>
                    </a:p>
                  </a:txBody>
                  <a:tcPr marL="74751" marR="74751"/>
                </a:tc>
                <a:tc>
                  <a:txBody>
                    <a:bodyPr/>
                    <a:lstStyle/>
                    <a:p>
                      <a:pPr algn="l" rtl="0"/>
                      <a:r>
                        <a:rPr lang="en-US" dirty="0" smtClean="0"/>
                        <a:t>List of lists (2D array) of Labels</a:t>
                      </a:r>
                      <a:endParaRPr lang="he-IL" dirty="0"/>
                    </a:p>
                  </a:txBody>
                  <a:tcPr marL="74751" marR="74751"/>
                </a:tc>
                <a:tc>
                  <a:txBody>
                    <a:bodyPr/>
                    <a:lstStyle/>
                    <a:p>
                      <a:pPr rtl="1"/>
                      <a:r>
                        <a:rPr lang="he-IL" dirty="0" smtClean="0"/>
                        <a:t>הצגת המשחק למשתמש</a:t>
                      </a:r>
                      <a:endParaRPr lang="he-IL" dirty="0"/>
                    </a:p>
                  </a:txBody>
                  <a:tcPr marL="74751" marR="74751"/>
                </a:tc>
              </a:tr>
              <a:tr h="370840">
                <a:tc>
                  <a:txBody>
                    <a:bodyPr/>
                    <a:lstStyle/>
                    <a:p>
                      <a:pPr rtl="1"/>
                      <a:r>
                        <a:rPr lang="en-US" dirty="0" smtClean="0"/>
                        <a:t>image_storage</a:t>
                      </a:r>
                      <a:endParaRPr lang="he-IL" dirty="0"/>
                    </a:p>
                  </a:txBody>
                  <a:tcPr marL="74751" marR="74751"/>
                </a:tc>
                <a:tc>
                  <a:txBody>
                    <a:bodyPr/>
                    <a:lstStyle/>
                    <a:p>
                      <a:pPr algn="l" rtl="0"/>
                      <a:r>
                        <a:rPr lang="en-US" dirty="0" smtClean="0"/>
                        <a:t>List (1D array) of Images (after conversion)</a:t>
                      </a:r>
                      <a:endParaRPr lang="he-IL" dirty="0"/>
                    </a:p>
                  </a:txBody>
                  <a:tcPr marL="74751" marR="74751"/>
                </a:tc>
                <a:tc>
                  <a:txBody>
                    <a:bodyPr/>
                    <a:lstStyle/>
                    <a:p>
                      <a:pPr rtl="1"/>
                      <a:r>
                        <a:rPr lang="he-IL" dirty="0" smtClean="0"/>
                        <a:t>שמירת תמונות לאפשרות משחק איתן</a:t>
                      </a:r>
                      <a:r>
                        <a:rPr lang="he-IL" baseline="0" dirty="0" smtClean="0"/>
                        <a:t> ללא צורך כל פעם לזמן אותן מחדש.</a:t>
                      </a:r>
                      <a:endParaRPr lang="he-IL" dirty="0"/>
                    </a:p>
                  </a:txBody>
                  <a:tcPr marL="74751" marR="74751"/>
                </a:tc>
              </a:tr>
              <a:tr h="370840">
                <a:tc>
                  <a:txBody>
                    <a:bodyPr/>
                    <a:lstStyle/>
                    <a:p>
                      <a:pPr rtl="1"/>
                      <a:r>
                        <a:rPr lang="en-US" dirty="0" smtClean="0"/>
                        <a:t>controller</a:t>
                      </a:r>
                      <a:endParaRPr lang="he-IL" dirty="0"/>
                    </a:p>
                  </a:txBody>
                  <a:tcPr marL="74751" marR="74751"/>
                </a:tc>
                <a:tc>
                  <a:txBody>
                    <a:bodyPr/>
                    <a:lstStyle/>
                    <a:p>
                      <a:pPr algn="l" rtl="0"/>
                      <a:r>
                        <a:rPr lang="en-US" dirty="0" smtClean="0"/>
                        <a:t>Controller</a:t>
                      </a:r>
                      <a:endParaRPr lang="he-IL" dirty="0"/>
                    </a:p>
                  </a:txBody>
                  <a:tcPr marL="74751" marR="74751"/>
                </a:tc>
                <a:tc>
                  <a:txBody>
                    <a:bodyPr/>
                    <a:lstStyle/>
                    <a:p>
                      <a:pPr rtl="1"/>
                      <a:r>
                        <a:rPr lang="he-IL" dirty="0" smtClean="0"/>
                        <a:t>מגשר</a:t>
                      </a:r>
                      <a:r>
                        <a:rPr lang="he-IL" baseline="0" dirty="0" smtClean="0"/>
                        <a:t> בין החלק העיצובי ללוגי ומאפשר סדר</a:t>
                      </a:r>
                      <a:endParaRPr lang="he-IL" dirty="0"/>
                    </a:p>
                  </a:txBody>
                  <a:tcPr marL="74751" marR="74751"/>
                </a:tc>
              </a:tr>
              <a:tr h="370840">
                <a:tc>
                  <a:txBody>
                    <a:bodyPr/>
                    <a:lstStyle/>
                    <a:p>
                      <a:pPr rtl="1"/>
                      <a:r>
                        <a:rPr lang="en-US" dirty="0" smtClean="0"/>
                        <a:t>mini_max</a:t>
                      </a:r>
                      <a:endParaRPr lang="he-IL" dirty="0"/>
                    </a:p>
                  </a:txBody>
                  <a:tcPr marL="74751" marR="74751"/>
                </a:tc>
                <a:tc>
                  <a:txBody>
                    <a:bodyPr/>
                    <a:lstStyle/>
                    <a:p>
                      <a:pPr algn="l" rtl="0"/>
                      <a:r>
                        <a:rPr lang="en-US" dirty="0" smtClean="0"/>
                        <a:t>MiniMax</a:t>
                      </a:r>
                      <a:endParaRPr lang="he-IL" dirty="0"/>
                    </a:p>
                  </a:txBody>
                  <a:tcPr marL="74751" marR="74751"/>
                </a:tc>
                <a:tc>
                  <a:txBody>
                    <a:bodyPr/>
                    <a:lstStyle/>
                    <a:p>
                      <a:pPr rtl="1"/>
                      <a:r>
                        <a:rPr lang="he-IL" dirty="0" smtClean="0"/>
                        <a:t>מחלקה האחראית</a:t>
                      </a:r>
                      <a:r>
                        <a:rPr lang="he-IL" baseline="0" dirty="0" smtClean="0"/>
                        <a:t> על משחק המחשב</a:t>
                      </a:r>
                      <a:endParaRPr lang="he-IL" dirty="0"/>
                    </a:p>
                  </a:txBody>
                  <a:tcPr marL="74751" marR="74751"/>
                </a:tc>
              </a:tr>
              <a:tr h="370840">
                <a:tc>
                  <a:txBody>
                    <a:bodyPr/>
                    <a:lstStyle/>
                    <a:p>
                      <a:pPr rtl="1"/>
                      <a:r>
                        <a:rPr lang="en-US" dirty="0" smtClean="0"/>
                        <a:t>active_highlight</a:t>
                      </a:r>
                      <a:endParaRPr lang="he-IL" dirty="0"/>
                    </a:p>
                  </a:txBody>
                  <a:tcPr marL="74751" marR="7475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List of lists (2D array) of int</a:t>
                      </a:r>
                      <a:endParaRPr lang="he-IL" dirty="0" smtClean="0"/>
                    </a:p>
                  </a:txBody>
                  <a:tcPr marL="74751" marR="74751"/>
                </a:tc>
                <a:tc>
                  <a:txBody>
                    <a:bodyPr/>
                    <a:lstStyle/>
                    <a:p>
                      <a:pPr rtl="1"/>
                      <a:r>
                        <a:rPr lang="he-IL" dirty="0" smtClean="0"/>
                        <a:t>אחראי על הדגשת ואי הדגשת משבצות לשחקן כאשר לוחץ פעם אחת על חייל ואי הדגשה על לחיצה נוספת עליו</a:t>
                      </a:r>
                      <a:endParaRPr lang="he-IL" dirty="0"/>
                    </a:p>
                  </a:txBody>
                  <a:tcPr marL="74751" marR="74751"/>
                </a:tc>
              </a:tr>
              <a:tr h="370840">
                <a:tc>
                  <a:txBody>
                    <a:bodyPr/>
                    <a:lstStyle/>
                    <a:p>
                      <a:pPr rtl="1"/>
                      <a:r>
                        <a:rPr lang="en-US" dirty="0" smtClean="0"/>
                        <a:t>frame1</a:t>
                      </a:r>
                      <a:endParaRPr lang="he-IL" dirty="0"/>
                    </a:p>
                  </a:txBody>
                  <a:tcPr marL="74751" marR="74751"/>
                </a:tc>
                <a:tc>
                  <a:txBody>
                    <a:bodyPr/>
                    <a:lstStyle/>
                    <a:p>
                      <a:pPr algn="l" rtl="0"/>
                      <a:r>
                        <a:rPr lang="en-US" dirty="0" smtClean="0"/>
                        <a:t>Frame</a:t>
                      </a:r>
                      <a:endParaRPr lang="he-IL" dirty="0"/>
                    </a:p>
                  </a:txBody>
                  <a:tcPr marL="74751" marR="74751"/>
                </a:tc>
                <a:tc>
                  <a:txBody>
                    <a:bodyPr/>
                    <a:lstStyle/>
                    <a:p>
                      <a:pPr rtl="1"/>
                      <a:r>
                        <a:rPr lang="he-IL" dirty="0" smtClean="0"/>
                        <a:t>אחראי על יצירת</a:t>
                      </a:r>
                      <a:r>
                        <a:rPr lang="he-IL" baseline="0" dirty="0" smtClean="0"/>
                        <a:t> מקום יחסי על העמוד עבור הלוח</a:t>
                      </a:r>
                      <a:endParaRPr lang="he-IL" dirty="0"/>
                    </a:p>
                  </a:txBody>
                  <a:tcPr marL="74751" marR="74751"/>
                </a:tc>
              </a:tr>
              <a:tr h="370840">
                <a:tc>
                  <a:txBody>
                    <a:bodyPr/>
                    <a:lstStyle/>
                    <a:p>
                      <a:pPr rtl="1"/>
                      <a:r>
                        <a:rPr lang="en-US" dirty="0" smtClean="0"/>
                        <a:t>turn</a:t>
                      </a:r>
                      <a:endParaRPr lang="he-IL" dirty="0"/>
                    </a:p>
                  </a:txBody>
                  <a:tcPr marL="74751" marR="74751"/>
                </a:tc>
                <a:tc>
                  <a:txBody>
                    <a:bodyPr/>
                    <a:lstStyle/>
                    <a:p>
                      <a:pPr algn="l" rtl="0"/>
                      <a:r>
                        <a:rPr lang="en-US" dirty="0" smtClean="0"/>
                        <a:t>Int</a:t>
                      </a:r>
                      <a:endParaRPr lang="he-IL" dirty="0"/>
                    </a:p>
                  </a:txBody>
                  <a:tcPr marL="74751" marR="74751"/>
                </a:tc>
                <a:tc>
                  <a:txBody>
                    <a:bodyPr/>
                    <a:lstStyle/>
                    <a:p>
                      <a:pPr rtl="1"/>
                      <a:r>
                        <a:rPr lang="he-IL" dirty="0" smtClean="0"/>
                        <a:t>משתנה האחראי על תורות</a:t>
                      </a:r>
                      <a:r>
                        <a:rPr lang="he-IL" baseline="0" dirty="0" smtClean="0"/>
                        <a:t> המשחק</a:t>
                      </a:r>
                      <a:endParaRPr lang="he-IL" dirty="0"/>
                    </a:p>
                  </a:txBody>
                  <a:tcPr marL="74751" marR="74751"/>
                </a:tc>
              </a:tr>
            </a:tbl>
          </a:graphicData>
        </a:graphic>
      </p:graphicFrame>
    </p:spTree>
    <p:extLst>
      <p:ext uri="{BB962C8B-B14F-4D97-AF65-F5344CB8AC3E}">
        <p14:creationId xmlns:p14="http://schemas.microsoft.com/office/powerpoint/2010/main" val="795233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מנגנונים כלליים וערכים קבועים - </a:t>
            </a:r>
            <a:endParaRPr lang="he-IL" dirty="0"/>
          </a:p>
        </p:txBody>
      </p:sp>
      <p:sp>
        <p:nvSpPr>
          <p:cNvPr id="3" name="Content Placeholder 2"/>
          <p:cNvSpPr>
            <a:spLocks noGrp="1"/>
          </p:cNvSpPr>
          <p:nvPr>
            <p:ph idx="1"/>
          </p:nvPr>
        </p:nvSpPr>
        <p:spPr/>
        <p:txBody>
          <a:bodyPr>
            <a:normAutofit/>
          </a:bodyPr>
          <a:lstStyle/>
          <a:p>
            <a:r>
              <a:rPr lang="he-IL" sz="1800" dirty="0" smtClean="0"/>
              <a:t>כמו שאנחנו יודעים קיימים משתנים שכל המחלקות צריכות לדבר איתם ובכלל ערכים שחשובים שיהיו קבועים ולכן אותם אנחנו שומרים בעמוד נפרד משלהם.</a:t>
            </a:r>
            <a:endParaRPr lang="he-IL" sz="1800" dirty="0"/>
          </a:p>
        </p:txBody>
      </p:sp>
      <p:pic>
        <p:nvPicPr>
          <p:cNvPr id="4" name="Picture 3"/>
          <p:cNvPicPr>
            <a:picLocks noChangeAspect="1"/>
          </p:cNvPicPr>
          <p:nvPr/>
        </p:nvPicPr>
        <p:blipFill>
          <a:blip r:embed="rId2"/>
          <a:stretch>
            <a:fillRect/>
          </a:stretch>
        </p:blipFill>
        <p:spPr>
          <a:xfrm>
            <a:off x="1449705" y="3118900"/>
            <a:ext cx="2343150" cy="2305050"/>
          </a:xfrm>
          <a:prstGeom prst="rect">
            <a:avLst/>
          </a:prstGeom>
        </p:spPr>
      </p:pic>
      <p:cxnSp>
        <p:nvCxnSpPr>
          <p:cNvPr id="6" name="Straight Arrow Connector 5"/>
          <p:cNvCxnSpPr/>
          <p:nvPr/>
        </p:nvCxnSpPr>
        <p:spPr>
          <a:xfrm flipH="1" flipV="1">
            <a:off x="3971109" y="3251834"/>
            <a:ext cx="10189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94514" y="3097946"/>
            <a:ext cx="1001486" cy="307777"/>
          </a:xfrm>
          <a:prstGeom prst="rect">
            <a:avLst/>
          </a:prstGeom>
          <a:noFill/>
        </p:spPr>
        <p:txBody>
          <a:bodyPr wrap="square" rtlCol="1">
            <a:spAutoFit/>
          </a:bodyPr>
          <a:lstStyle/>
          <a:p>
            <a:r>
              <a:rPr lang="he-IL" sz="1400" dirty="0" smtClean="0"/>
              <a:t>גודל העמוד</a:t>
            </a:r>
            <a:endParaRPr lang="he-IL" sz="1400" dirty="0"/>
          </a:p>
        </p:txBody>
      </p:sp>
      <p:sp>
        <p:nvSpPr>
          <p:cNvPr id="9" name="TextBox 8"/>
          <p:cNvSpPr txBox="1"/>
          <p:nvPr/>
        </p:nvSpPr>
        <p:spPr>
          <a:xfrm>
            <a:off x="5094514" y="3847404"/>
            <a:ext cx="1001486" cy="307777"/>
          </a:xfrm>
          <a:prstGeom prst="rect">
            <a:avLst/>
          </a:prstGeom>
          <a:noFill/>
        </p:spPr>
        <p:txBody>
          <a:bodyPr wrap="square" rtlCol="1">
            <a:spAutoFit/>
          </a:bodyPr>
          <a:lstStyle/>
          <a:p>
            <a:r>
              <a:rPr lang="he-IL" sz="1400" dirty="0" smtClean="0"/>
              <a:t>צבעי הלוח</a:t>
            </a:r>
            <a:endParaRPr lang="he-IL" sz="1400" dirty="0"/>
          </a:p>
        </p:txBody>
      </p:sp>
      <p:cxnSp>
        <p:nvCxnSpPr>
          <p:cNvPr id="13" name="Straight Arrow Connector 12"/>
          <p:cNvCxnSpPr/>
          <p:nvPr/>
        </p:nvCxnSpPr>
        <p:spPr>
          <a:xfrm flipH="1" flipV="1">
            <a:off x="3971109" y="4001292"/>
            <a:ext cx="10189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971109" y="4710438"/>
            <a:ext cx="10189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94514" y="4341106"/>
            <a:ext cx="1001486" cy="738664"/>
          </a:xfrm>
          <a:prstGeom prst="rect">
            <a:avLst/>
          </a:prstGeom>
          <a:noFill/>
        </p:spPr>
        <p:txBody>
          <a:bodyPr wrap="square" rtlCol="1">
            <a:spAutoFit/>
          </a:bodyPr>
          <a:lstStyle/>
          <a:p>
            <a:r>
              <a:rPr lang="he-IL" sz="1400" dirty="0" smtClean="0"/>
              <a:t>צבעי הדגשת מהלך</a:t>
            </a:r>
            <a:endParaRPr lang="he-IL" sz="1400" dirty="0"/>
          </a:p>
        </p:txBody>
      </p:sp>
      <p:sp>
        <p:nvSpPr>
          <p:cNvPr id="16" name="TextBox 15"/>
          <p:cNvSpPr txBox="1"/>
          <p:nvPr/>
        </p:nvSpPr>
        <p:spPr>
          <a:xfrm>
            <a:off x="5119823" y="5144633"/>
            <a:ext cx="1001486" cy="738664"/>
          </a:xfrm>
          <a:prstGeom prst="rect">
            <a:avLst/>
          </a:prstGeom>
          <a:noFill/>
        </p:spPr>
        <p:txBody>
          <a:bodyPr wrap="square" rtlCol="1">
            <a:spAutoFit/>
          </a:bodyPr>
          <a:lstStyle/>
          <a:p>
            <a:r>
              <a:rPr lang="he-IL" sz="1400" dirty="0" smtClean="0"/>
              <a:t>ערכים למשחק נגד מחשב</a:t>
            </a:r>
            <a:endParaRPr lang="he-IL" sz="1400" dirty="0"/>
          </a:p>
        </p:txBody>
      </p:sp>
      <p:cxnSp>
        <p:nvCxnSpPr>
          <p:cNvPr id="17" name="Straight Arrow Connector 16"/>
          <p:cNvCxnSpPr/>
          <p:nvPr/>
        </p:nvCxnSpPr>
        <p:spPr>
          <a:xfrm flipH="1" flipV="1">
            <a:off x="3971109" y="5329349"/>
            <a:ext cx="10189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08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הערכת מהלכים – מצבים אפשריים - כיצד?</a:t>
            </a:r>
            <a:endParaRPr lang="he-IL" dirty="0"/>
          </a:p>
        </p:txBody>
      </p:sp>
      <p:sp>
        <p:nvSpPr>
          <p:cNvPr id="3" name="Content Placeholder 2"/>
          <p:cNvSpPr>
            <a:spLocks noGrp="1"/>
          </p:cNvSpPr>
          <p:nvPr>
            <p:ph idx="1"/>
          </p:nvPr>
        </p:nvSpPr>
        <p:spPr/>
        <p:txBody>
          <a:bodyPr/>
          <a:lstStyle/>
          <a:p>
            <a:r>
              <a:rPr lang="he-IL" dirty="0" smtClean="0"/>
              <a:t>במחלקת ה</a:t>
            </a:r>
            <a:r>
              <a:rPr lang="en-US" dirty="0" smtClean="0"/>
              <a:t>Model</a:t>
            </a:r>
            <a:r>
              <a:rPr lang="he-IL" dirty="0" smtClean="0"/>
              <a:t> יש מילון פונקציות כאשר כל פונקציה אחראית על החזרת המהלכים האפשריים. כיצד מחשבים את המהלכים החוקיים? הבדיקה נעשית ע"י בדיקה מתאימה עבור כל סוג כלי. הבדיקות יעילות כי כולן מתבססות על בדיקת תנאים באורך מסוים עד כאשר תנאי מסוים לא מתקיים (למשל: חסום או מחוץ ללוח). בנוסף לכך, כל פונקציות המהלכים </a:t>
            </a:r>
            <a:r>
              <a:rPr lang="he-IL" dirty="0"/>
              <a:t>ל</a:t>
            </a:r>
            <a:r>
              <a:rPr lang="he-IL" dirty="0" smtClean="0"/>
              <a:t>כלים השונים מתבססות על פונקציה אחת עם פרמטרים שונים כך שחוסכים בקוד ובהבנה. </a:t>
            </a:r>
            <a:endParaRPr lang="he-IL" dirty="0"/>
          </a:p>
        </p:txBody>
      </p:sp>
    </p:spTree>
    <p:extLst>
      <p:ext uri="{BB962C8B-B14F-4D97-AF65-F5344CB8AC3E}">
        <p14:creationId xmlns:p14="http://schemas.microsoft.com/office/powerpoint/2010/main" val="238161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a:t>הערכת לוח – </a:t>
            </a:r>
            <a:r>
              <a:rPr lang="he-IL" dirty="0" smtClean="0"/>
              <a:t>ניקוד - </a:t>
            </a:r>
            <a:r>
              <a:rPr lang="he-IL" dirty="0"/>
              <a:t>כיצד?</a:t>
            </a:r>
          </a:p>
        </p:txBody>
      </p:sp>
      <p:sp>
        <p:nvSpPr>
          <p:cNvPr id="3" name="Content Placeholder 2"/>
          <p:cNvSpPr>
            <a:spLocks noGrp="1"/>
          </p:cNvSpPr>
          <p:nvPr>
            <p:ph idx="1"/>
          </p:nvPr>
        </p:nvSpPr>
        <p:spPr/>
        <p:txBody>
          <a:bodyPr/>
          <a:lstStyle/>
          <a:p>
            <a:r>
              <a:rPr lang="he-IL" dirty="0" smtClean="0"/>
              <a:t>כאשר משחקים נגד המחשב יש להעריך את הלוח כדי לעבוד עם אלגוריתם ה</a:t>
            </a:r>
            <a:r>
              <a:rPr lang="en-US" dirty="0" smtClean="0"/>
              <a:t>MINIMAX.</a:t>
            </a:r>
          </a:p>
          <a:p>
            <a:r>
              <a:rPr lang="he-IL" dirty="0" smtClean="0"/>
              <a:t>לכן למחלקת המחשב יש קישור ללוח - עבור כל בדיקה של הערכת הניקוד של הלוח מעריכים לפי סוג הכלי ומיקומו כאשר למשל מלכה שווה יותר מרץ ומלכה ב(0,5) עדיפה מ (7,2).</a:t>
            </a:r>
          </a:p>
          <a:p>
            <a:r>
              <a:rPr lang="he-IL" dirty="0" smtClean="0"/>
              <a:t>חשוב לציין שאנחנו לא יוצרים לוחות חדשים אלא עובדים על הלוח המקורי. למעשה השינויים בלוח המקורי אכן מתקיימים וממשיכים ככל שנכנסים לעומק </a:t>
            </a:r>
            <a:r>
              <a:rPr lang="he-IL" dirty="0"/>
              <a:t>ה</a:t>
            </a:r>
            <a:r>
              <a:rPr lang="en-US" dirty="0"/>
              <a:t>MINIMAX</a:t>
            </a:r>
            <a:r>
              <a:rPr lang="en-US" dirty="0" smtClean="0"/>
              <a:t>.</a:t>
            </a:r>
            <a:r>
              <a:rPr lang="he-IL" dirty="0" smtClean="0"/>
              <a:t>. השינויים נשמרים במחסנית כך שלאחר הבדיקה אנחנו עושים את ההפך של השינויים ומחזירים את הלוח למצב המקורי. כתוצאה מכך אנחנו ניתן לחסוך זמן ומקום יקרים. </a:t>
            </a:r>
            <a:endParaRPr lang="en-US" dirty="0"/>
          </a:p>
          <a:p>
            <a:endParaRPr lang="he-IL" dirty="0"/>
          </a:p>
        </p:txBody>
      </p:sp>
    </p:spTree>
    <p:extLst>
      <p:ext uri="{BB962C8B-B14F-4D97-AF65-F5344CB8AC3E}">
        <p14:creationId xmlns:p14="http://schemas.microsoft.com/office/powerpoint/2010/main" val="291673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560320"/>
            <a:ext cx="10515600" cy="1325563"/>
          </a:xfrm>
        </p:spPr>
        <p:txBody>
          <a:bodyPr/>
          <a:lstStyle/>
          <a:p>
            <a:pPr algn="ctr"/>
            <a:r>
              <a:rPr lang="he-IL" dirty="0" smtClean="0"/>
              <a:t>עיצוב כללי (</a:t>
            </a:r>
            <a:r>
              <a:rPr lang="en-US" dirty="0" smtClean="0"/>
              <a:t>HDD</a:t>
            </a:r>
            <a:r>
              <a:rPr lang="he-IL" dirty="0" smtClean="0"/>
              <a:t>)</a:t>
            </a:r>
            <a:r>
              <a:rPr lang="en-US" dirty="0" smtClean="0"/>
              <a:t> -</a:t>
            </a:r>
            <a:endParaRPr lang="he-IL" dirty="0"/>
          </a:p>
        </p:txBody>
      </p:sp>
    </p:spTree>
    <p:extLst>
      <p:ext uri="{BB962C8B-B14F-4D97-AF65-F5344CB8AC3E}">
        <p14:creationId xmlns:p14="http://schemas.microsoft.com/office/powerpoint/2010/main" val="3574071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515600" cy="1325563"/>
          </a:xfrm>
        </p:spPr>
        <p:txBody>
          <a:bodyPr/>
          <a:lstStyle/>
          <a:p>
            <a:pPr algn="just"/>
            <a:r>
              <a:rPr lang="he-IL" dirty="0" smtClean="0"/>
              <a:t>מבנה מחלקות (</a:t>
            </a:r>
            <a:r>
              <a:rPr lang="en-US" dirty="0" smtClean="0"/>
              <a:t>MVC</a:t>
            </a:r>
            <a:r>
              <a:rPr lang="he-IL" dirty="0" smtClean="0"/>
              <a:t>) </a:t>
            </a:r>
            <a:r>
              <a:rPr lang="he-IL" dirty="0" smtClean="0"/>
              <a:t>- ראשוני</a:t>
            </a:r>
            <a:endParaRPr lang="he-IL" dirty="0"/>
          </a:p>
        </p:txBody>
      </p:sp>
      <p:pic>
        <p:nvPicPr>
          <p:cNvPr id="4" name="Content Placeholder 3"/>
          <p:cNvPicPr>
            <a:picLocks noGrp="1" noChangeAspect="1"/>
          </p:cNvPicPr>
          <p:nvPr>
            <p:ph idx="1"/>
          </p:nvPr>
        </p:nvPicPr>
        <p:blipFill>
          <a:blip r:embed="rId2"/>
          <a:stretch>
            <a:fillRect/>
          </a:stretch>
        </p:blipFill>
        <p:spPr>
          <a:xfrm>
            <a:off x="486152" y="169817"/>
            <a:ext cx="5786613" cy="6688183"/>
          </a:xfrm>
          <a:prstGeom prst="rect">
            <a:avLst/>
          </a:prstGeom>
        </p:spPr>
      </p:pic>
    </p:spTree>
    <p:extLst>
      <p:ext uri="{BB962C8B-B14F-4D97-AF65-F5344CB8AC3E}">
        <p14:creationId xmlns:p14="http://schemas.microsoft.com/office/powerpoint/2010/main" val="311980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דרישות מהתרחישים</a:t>
            </a:r>
            <a:endParaRPr lang="he-IL" dirty="0"/>
          </a:p>
        </p:txBody>
      </p:sp>
      <p:sp>
        <p:nvSpPr>
          <p:cNvPr id="3" name="Content Placeholder 2"/>
          <p:cNvSpPr>
            <a:spLocks noGrp="1"/>
          </p:cNvSpPr>
          <p:nvPr>
            <p:ph idx="1"/>
          </p:nvPr>
        </p:nvSpPr>
        <p:spPr/>
        <p:txBody>
          <a:bodyPr/>
          <a:lstStyle/>
          <a:p>
            <a:r>
              <a:rPr lang="he-IL" dirty="0" smtClean="0"/>
              <a:t>יצירת משחק חדש על לחיצת כפתור </a:t>
            </a:r>
            <a:r>
              <a:rPr lang="en-US" dirty="0" smtClean="0"/>
              <a:t>Restart</a:t>
            </a:r>
            <a:endParaRPr lang="en-US" dirty="0"/>
          </a:p>
          <a:p>
            <a:r>
              <a:rPr lang="he-IL" dirty="0" smtClean="0"/>
              <a:t>לבצע שינויים בהתאם ללחיצת משתמש על הלוח (הזזת כלים)</a:t>
            </a:r>
          </a:p>
          <a:p>
            <a:r>
              <a:rPr lang="he-IL" dirty="0" smtClean="0"/>
              <a:t>מנגנון ביטול ואפשור משחק נגד המחשב או נגד שחקן אמיתי (בהמשך יהיה כפתור, כרגע ע"י שליטת משתנה בוליאני)</a:t>
            </a:r>
          </a:p>
          <a:p>
            <a:r>
              <a:rPr lang="he-IL" dirty="0" smtClean="0"/>
              <a:t>שמירת תמונה כללית של המשחק במחלקת </a:t>
            </a:r>
            <a:r>
              <a:rPr lang="en-US" dirty="0" smtClean="0"/>
              <a:t>LOG</a:t>
            </a:r>
            <a:endParaRPr lang="he-IL" dirty="0" smtClean="0"/>
          </a:p>
          <a:p>
            <a:r>
              <a:rPr lang="he-IL" dirty="0" smtClean="0"/>
              <a:t>שמירת משחק (בהמשך)</a:t>
            </a:r>
          </a:p>
          <a:p>
            <a:r>
              <a:rPr lang="he-IL" dirty="0" smtClean="0"/>
              <a:t>פירוט חוקי המשחק (כפתור עזרה)</a:t>
            </a:r>
          </a:p>
          <a:p>
            <a:r>
              <a:rPr lang="he-IL" dirty="0" smtClean="0"/>
              <a:t>שינוי רמת קושי נגד המחשב</a:t>
            </a:r>
            <a:endParaRPr lang="he-IL" dirty="0"/>
          </a:p>
        </p:txBody>
      </p:sp>
    </p:spTree>
    <p:extLst>
      <p:ext uri="{BB962C8B-B14F-4D97-AF65-F5344CB8AC3E}">
        <p14:creationId xmlns:p14="http://schemas.microsoft.com/office/powerpoint/2010/main" val="4122458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תרחישים - </a:t>
            </a:r>
            <a:endParaRPr lang="he-IL" dirty="0"/>
          </a:p>
        </p:txBody>
      </p:sp>
      <p:sp>
        <p:nvSpPr>
          <p:cNvPr id="3" name="Content Placeholder 2"/>
          <p:cNvSpPr>
            <a:spLocks noGrp="1"/>
          </p:cNvSpPr>
          <p:nvPr>
            <p:ph idx="1"/>
          </p:nvPr>
        </p:nvSpPr>
        <p:spPr/>
        <p:txBody>
          <a:bodyPr/>
          <a:lstStyle/>
          <a:p>
            <a:r>
              <a:rPr lang="he-IL" dirty="0" smtClean="0"/>
              <a:t>במשחק כעת קיימים מספר תרחישים, בפועל התרחישים מתחילים אחרי שני </a:t>
            </a:r>
            <a:r>
              <a:rPr lang="en-US" dirty="0" smtClean="0"/>
              <a:t>Events</a:t>
            </a:r>
            <a:r>
              <a:rPr lang="he-IL" dirty="0" smtClean="0"/>
              <a:t> אשר הם לחיצה על הלוח או לחיצה על כפתור ה</a:t>
            </a:r>
            <a:r>
              <a:rPr lang="en-US" dirty="0" smtClean="0"/>
              <a:t>Restart</a:t>
            </a:r>
            <a:r>
              <a:rPr lang="he-IL" dirty="0" smtClean="0"/>
              <a:t>.</a:t>
            </a:r>
          </a:p>
          <a:p>
            <a:r>
              <a:rPr lang="he-IL" dirty="0" smtClean="0"/>
              <a:t>קריאת ה</a:t>
            </a:r>
            <a:r>
              <a:rPr lang="en-US" dirty="0" smtClean="0"/>
              <a:t>Events</a:t>
            </a:r>
            <a:r>
              <a:rPr lang="he-IL" dirty="0" smtClean="0"/>
              <a:t> מתרחשת ברמת העיצוב, כלומר קודם כל אומרת ל</a:t>
            </a:r>
            <a:r>
              <a:rPr lang="he-IL" u="sng" dirty="0" smtClean="0"/>
              <a:t>חלק</a:t>
            </a:r>
            <a:r>
              <a:rPr lang="he-IL" dirty="0" smtClean="0"/>
              <a:t> מן הדברים לקרות בתוכה. חלק מאותם דברים הוא קריאה ל</a:t>
            </a:r>
            <a:r>
              <a:rPr lang="en-US" dirty="0" smtClean="0"/>
              <a:t> Controller</a:t>
            </a:r>
            <a:r>
              <a:rPr lang="he-IL" dirty="0" smtClean="0"/>
              <a:t>אשר מנהל סדר וייעול של העברת המידע בין גוף העיצוב לגוף הלוגי (</a:t>
            </a:r>
            <a:r>
              <a:rPr lang="en-US" dirty="0" smtClean="0"/>
              <a:t>Model</a:t>
            </a:r>
            <a:r>
              <a:rPr lang="he-IL" dirty="0" smtClean="0"/>
              <a:t>) ונהפוכו.</a:t>
            </a:r>
          </a:p>
          <a:p>
            <a:r>
              <a:rPr lang="he-IL" dirty="0" smtClean="0"/>
              <a:t>לאחר השינויים ברמה הלוגית, מידע חוזר לחלק העיצובי אשר עושה שינויים בהתאם.</a:t>
            </a:r>
            <a:endParaRPr lang="en-US" dirty="0" smtClean="0"/>
          </a:p>
          <a:p>
            <a:r>
              <a:rPr lang="he-IL" dirty="0" smtClean="0"/>
              <a:t>בהמשך אוסיף מחלקת מעקב, </a:t>
            </a:r>
            <a:r>
              <a:rPr lang="en-US" dirty="0" smtClean="0"/>
              <a:t> LOG</a:t>
            </a:r>
            <a:r>
              <a:rPr lang="he-IL" dirty="0" smtClean="0"/>
              <a:t>שיהיה ניתן לפנות אליה מכל אותן מחלקות ולבצע מעקב על המשחק ועל דברים נוספים.</a:t>
            </a:r>
            <a:endParaRPr lang="he-IL" dirty="0"/>
          </a:p>
        </p:txBody>
      </p:sp>
    </p:spTree>
    <p:extLst>
      <p:ext uri="{BB962C8B-B14F-4D97-AF65-F5344CB8AC3E}">
        <p14:creationId xmlns:p14="http://schemas.microsoft.com/office/powerpoint/2010/main" val="288874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306286" y="2299063"/>
            <a:ext cx="2159725" cy="155012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VIEW BOARD</a:t>
            </a:r>
            <a:endParaRPr lang="he-IL" dirty="0"/>
          </a:p>
        </p:txBody>
      </p:sp>
      <p:cxnSp>
        <p:nvCxnSpPr>
          <p:cNvPr id="7" name="Straight Arrow Connector 6"/>
          <p:cNvCxnSpPr>
            <a:endCxn id="5" idx="1"/>
          </p:cNvCxnSpPr>
          <p:nvPr/>
        </p:nvCxnSpPr>
        <p:spPr>
          <a:xfrm>
            <a:off x="1010194" y="1254034"/>
            <a:ext cx="612376" cy="127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3143" y="879566"/>
            <a:ext cx="792480" cy="37446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chemeClr val="accent1"/>
                </a:solidFill>
              </a:rPr>
              <a:t>Start</a:t>
            </a:r>
            <a:endParaRPr lang="he-IL" sz="1200" dirty="0">
              <a:solidFill>
                <a:schemeClr val="accent1"/>
              </a:solidFill>
            </a:endParaRPr>
          </a:p>
        </p:txBody>
      </p:sp>
      <p:sp>
        <p:nvSpPr>
          <p:cNvPr id="9" name="Oval 8"/>
          <p:cNvSpPr/>
          <p:nvPr/>
        </p:nvSpPr>
        <p:spPr>
          <a:xfrm>
            <a:off x="4515394" y="2299063"/>
            <a:ext cx="2182690" cy="155012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CONTROLLER</a:t>
            </a:r>
            <a:endParaRPr lang="he-IL" dirty="0"/>
          </a:p>
        </p:txBody>
      </p:sp>
      <p:cxnSp>
        <p:nvCxnSpPr>
          <p:cNvPr id="11" name="Straight Arrow Connector 10"/>
          <p:cNvCxnSpPr>
            <a:stCxn id="5" idx="7"/>
            <a:endCxn id="9" idx="1"/>
          </p:cNvCxnSpPr>
          <p:nvPr/>
        </p:nvCxnSpPr>
        <p:spPr>
          <a:xfrm>
            <a:off x="3149727" y="2526074"/>
            <a:ext cx="1685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0919" y="2043237"/>
            <a:ext cx="879566" cy="369332"/>
          </a:xfrm>
          <a:prstGeom prst="rect">
            <a:avLst/>
          </a:prstGeom>
          <a:noFill/>
        </p:spPr>
        <p:txBody>
          <a:bodyPr wrap="square" rtlCol="1">
            <a:spAutoFit/>
          </a:bodyPr>
          <a:lstStyle/>
          <a:p>
            <a:pPr algn="ctr"/>
            <a:r>
              <a:rPr lang="en-US" dirty="0" smtClean="0"/>
              <a:t>1</a:t>
            </a:r>
            <a:endParaRPr lang="he-IL" dirty="0"/>
          </a:p>
        </p:txBody>
      </p:sp>
      <p:sp>
        <p:nvSpPr>
          <p:cNvPr id="14" name="Oval 13"/>
          <p:cNvSpPr/>
          <p:nvPr/>
        </p:nvSpPr>
        <p:spPr>
          <a:xfrm>
            <a:off x="7724502" y="2299063"/>
            <a:ext cx="2159725" cy="155012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MODEL</a:t>
            </a:r>
            <a:endParaRPr lang="he-IL" dirty="0"/>
          </a:p>
        </p:txBody>
      </p:sp>
      <p:cxnSp>
        <p:nvCxnSpPr>
          <p:cNvPr id="15" name="Straight Arrow Connector 14"/>
          <p:cNvCxnSpPr>
            <a:endCxn id="14" idx="1"/>
          </p:cNvCxnSpPr>
          <p:nvPr/>
        </p:nvCxnSpPr>
        <p:spPr>
          <a:xfrm>
            <a:off x="6358835" y="2526074"/>
            <a:ext cx="1681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60027" y="2043237"/>
            <a:ext cx="879566" cy="369332"/>
          </a:xfrm>
          <a:prstGeom prst="rect">
            <a:avLst/>
          </a:prstGeom>
          <a:noFill/>
        </p:spPr>
        <p:txBody>
          <a:bodyPr wrap="square" rtlCol="1">
            <a:spAutoFit/>
          </a:bodyPr>
          <a:lstStyle/>
          <a:p>
            <a:pPr algn="ctr"/>
            <a:r>
              <a:rPr lang="en-US" dirty="0" smtClean="0"/>
              <a:t>2</a:t>
            </a:r>
            <a:endParaRPr lang="he-IL" dirty="0"/>
          </a:p>
        </p:txBody>
      </p:sp>
      <p:cxnSp>
        <p:nvCxnSpPr>
          <p:cNvPr id="18" name="Straight Arrow Connector 17"/>
          <p:cNvCxnSpPr>
            <a:stCxn id="14" idx="3"/>
            <a:endCxn id="9" idx="5"/>
          </p:cNvCxnSpPr>
          <p:nvPr/>
        </p:nvCxnSpPr>
        <p:spPr>
          <a:xfrm flipH="1">
            <a:off x="6378436" y="3622178"/>
            <a:ext cx="1662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60027" y="3139340"/>
            <a:ext cx="879566" cy="369332"/>
          </a:xfrm>
          <a:prstGeom prst="rect">
            <a:avLst/>
          </a:prstGeom>
          <a:noFill/>
        </p:spPr>
        <p:txBody>
          <a:bodyPr wrap="square" rtlCol="1">
            <a:spAutoFit/>
          </a:bodyPr>
          <a:lstStyle/>
          <a:p>
            <a:pPr algn="ctr"/>
            <a:r>
              <a:rPr lang="en-US" dirty="0" smtClean="0"/>
              <a:t>3</a:t>
            </a:r>
            <a:endParaRPr lang="he-IL" dirty="0"/>
          </a:p>
        </p:txBody>
      </p:sp>
      <p:cxnSp>
        <p:nvCxnSpPr>
          <p:cNvPr id="25" name="Straight Arrow Connector 24"/>
          <p:cNvCxnSpPr/>
          <p:nvPr/>
        </p:nvCxnSpPr>
        <p:spPr>
          <a:xfrm flipH="1">
            <a:off x="3149726" y="3643362"/>
            <a:ext cx="1681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50918" y="3118814"/>
            <a:ext cx="879566" cy="369332"/>
          </a:xfrm>
          <a:prstGeom prst="rect">
            <a:avLst/>
          </a:prstGeom>
          <a:noFill/>
        </p:spPr>
        <p:txBody>
          <a:bodyPr wrap="square" rtlCol="1">
            <a:spAutoFit/>
          </a:bodyPr>
          <a:lstStyle/>
          <a:p>
            <a:pPr algn="ctr"/>
            <a:r>
              <a:rPr lang="en-US" dirty="0" smtClean="0"/>
              <a:t>4</a:t>
            </a:r>
            <a:endParaRPr lang="he-IL" dirty="0"/>
          </a:p>
        </p:txBody>
      </p:sp>
      <p:sp>
        <p:nvSpPr>
          <p:cNvPr id="28" name="Title 1"/>
          <p:cNvSpPr>
            <a:spLocks noGrp="1"/>
          </p:cNvSpPr>
          <p:nvPr>
            <p:ph type="title"/>
          </p:nvPr>
        </p:nvSpPr>
        <p:spPr>
          <a:xfrm>
            <a:off x="1676400" y="-10322"/>
            <a:ext cx="10515600" cy="1325563"/>
          </a:xfrm>
        </p:spPr>
        <p:txBody>
          <a:bodyPr/>
          <a:lstStyle/>
          <a:p>
            <a:pPr algn="just"/>
            <a:r>
              <a:rPr lang="he-IL" dirty="0" smtClean="0"/>
              <a:t>תרחישים המשך - </a:t>
            </a:r>
            <a:endParaRPr lang="he-IL" dirty="0"/>
          </a:p>
        </p:txBody>
      </p:sp>
      <p:cxnSp>
        <p:nvCxnSpPr>
          <p:cNvPr id="30" name="Curved Connector 29"/>
          <p:cNvCxnSpPr>
            <a:stCxn id="5" idx="4"/>
          </p:cNvCxnSpPr>
          <p:nvPr/>
        </p:nvCxnSpPr>
        <p:spPr>
          <a:xfrm rot="16200000" flipH="1">
            <a:off x="3276600" y="2958737"/>
            <a:ext cx="1428205" cy="3209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6200000" flipH="1">
            <a:off x="4869178" y="4551315"/>
            <a:ext cx="1428206" cy="239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14" idx="4"/>
          </p:cNvCxnSpPr>
          <p:nvPr/>
        </p:nvCxnSpPr>
        <p:spPr>
          <a:xfrm rot="5400000">
            <a:off x="6479721" y="2952749"/>
            <a:ext cx="1428204" cy="32210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515394" y="5307874"/>
            <a:ext cx="2159725" cy="155012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Tools </a:t>
            </a:r>
            <a:endParaRPr lang="he-IL" dirty="0"/>
          </a:p>
        </p:txBody>
      </p:sp>
      <p:sp>
        <p:nvSpPr>
          <p:cNvPr id="40" name="TextBox 39"/>
          <p:cNvSpPr txBox="1"/>
          <p:nvPr/>
        </p:nvSpPr>
        <p:spPr>
          <a:xfrm>
            <a:off x="3071947" y="4420767"/>
            <a:ext cx="1517471" cy="369332"/>
          </a:xfrm>
          <a:prstGeom prst="rect">
            <a:avLst/>
          </a:prstGeom>
          <a:noFill/>
        </p:spPr>
        <p:txBody>
          <a:bodyPr wrap="square" rtlCol="1">
            <a:spAutoFit/>
          </a:bodyPr>
          <a:lstStyle/>
          <a:p>
            <a:r>
              <a:rPr lang="en-US" dirty="0" smtClean="0"/>
              <a:t>permanent</a:t>
            </a:r>
            <a:endParaRPr lang="he-IL" dirty="0"/>
          </a:p>
        </p:txBody>
      </p:sp>
      <p:sp>
        <p:nvSpPr>
          <p:cNvPr id="41" name="TextBox 40"/>
          <p:cNvSpPr txBox="1"/>
          <p:nvPr/>
        </p:nvSpPr>
        <p:spPr>
          <a:xfrm>
            <a:off x="6122122" y="4429473"/>
            <a:ext cx="1517471" cy="369332"/>
          </a:xfrm>
          <a:prstGeom prst="rect">
            <a:avLst/>
          </a:prstGeom>
          <a:noFill/>
        </p:spPr>
        <p:txBody>
          <a:bodyPr wrap="square" rtlCol="1">
            <a:spAutoFit/>
          </a:bodyPr>
          <a:lstStyle/>
          <a:p>
            <a:r>
              <a:rPr lang="en-US" dirty="0" smtClean="0"/>
              <a:t>permanent</a:t>
            </a:r>
            <a:endParaRPr lang="he-IL" dirty="0"/>
          </a:p>
        </p:txBody>
      </p:sp>
      <p:sp>
        <p:nvSpPr>
          <p:cNvPr id="42" name="TextBox 41"/>
          <p:cNvSpPr txBox="1"/>
          <p:nvPr/>
        </p:nvSpPr>
        <p:spPr>
          <a:xfrm>
            <a:off x="3149726" y="1706324"/>
            <a:ext cx="1743894" cy="461665"/>
          </a:xfrm>
          <a:prstGeom prst="rect">
            <a:avLst/>
          </a:prstGeom>
          <a:noFill/>
        </p:spPr>
        <p:txBody>
          <a:bodyPr wrap="square" rtlCol="1">
            <a:spAutoFit/>
          </a:bodyPr>
          <a:lstStyle/>
          <a:p>
            <a:r>
              <a:rPr lang="he-IL" sz="1200" b="1" dirty="0" smtClean="0"/>
              <a:t>מידע העובר: ערכי מיקום</a:t>
            </a:r>
            <a:r>
              <a:rPr lang="en-US" sz="1200" b="1" dirty="0" smtClean="0"/>
              <a:t> </a:t>
            </a:r>
            <a:r>
              <a:rPr lang="he-IL" sz="1200" b="1" dirty="0" smtClean="0"/>
              <a:t>וטור שחקן</a:t>
            </a:r>
            <a:endParaRPr lang="he-IL" sz="1200" b="1" dirty="0"/>
          </a:p>
        </p:txBody>
      </p:sp>
      <p:sp>
        <p:nvSpPr>
          <p:cNvPr id="43" name="TextBox 42"/>
          <p:cNvSpPr txBox="1"/>
          <p:nvPr/>
        </p:nvSpPr>
        <p:spPr>
          <a:xfrm>
            <a:off x="6321876" y="1668652"/>
            <a:ext cx="1743894" cy="461665"/>
          </a:xfrm>
          <a:prstGeom prst="rect">
            <a:avLst/>
          </a:prstGeom>
          <a:noFill/>
        </p:spPr>
        <p:txBody>
          <a:bodyPr wrap="square" rtlCol="1">
            <a:spAutoFit/>
          </a:bodyPr>
          <a:lstStyle/>
          <a:p>
            <a:r>
              <a:rPr lang="he-IL" sz="1200" b="1" dirty="0" smtClean="0"/>
              <a:t>מידע העובר: ערכי מיקום</a:t>
            </a:r>
            <a:r>
              <a:rPr lang="en-US" sz="1200" b="1" dirty="0" smtClean="0"/>
              <a:t> </a:t>
            </a:r>
            <a:r>
              <a:rPr lang="he-IL" sz="1200" b="1" dirty="0" smtClean="0"/>
              <a:t>וטור שחקן</a:t>
            </a:r>
            <a:endParaRPr lang="he-IL" sz="1200" b="1" dirty="0"/>
          </a:p>
        </p:txBody>
      </p:sp>
      <p:sp>
        <p:nvSpPr>
          <p:cNvPr id="44" name="TextBox 43"/>
          <p:cNvSpPr txBox="1"/>
          <p:nvPr/>
        </p:nvSpPr>
        <p:spPr>
          <a:xfrm>
            <a:off x="6296892" y="3811483"/>
            <a:ext cx="1743894" cy="276999"/>
          </a:xfrm>
          <a:prstGeom prst="rect">
            <a:avLst/>
          </a:prstGeom>
          <a:noFill/>
        </p:spPr>
        <p:txBody>
          <a:bodyPr wrap="square" rtlCol="1">
            <a:spAutoFit/>
          </a:bodyPr>
          <a:lstStyle/>
          <a:p>
            <a:r>
              <a:rPr lang="he-IL" sz="1200" b="1" dirty="0" smtClean="0"/>
              <a:t>מידע העובר: ערכי מיקום</a:t>
            </a:r>
            <a:endParaRPr lang="he-IL" sz="1200" b="1" dirty="0"/>
          </a:p>
        </p:txBody>
      </p:sp>
      <p:sp>
        <p:nvSpPr>
          <p:cNvPr id="45" name="TextBox 44"/>
          <p:cNvSpPr txBox="1"/>
          <p:nvPr/>
        </p:nvSpPr>
        <p:spPr>
          <a:xfrm>
            <a:off x="3063833" y="3849186"/>
            <a:ext cx="1743894" cy="276999"/>
          </a:xfrm>
          <a:prstGeom prst="rect">
            <a:avLst/>
          </a:prstGeom>
          <a:noFill/>
        </p:spPr>
        <p:txBody>
          <a:bodyPr wrap="square" rtlCol="1">
            <a:spAutoFit/>
          </a:bodyPr>
          <a:lstStyle/>
          <a:p>
            <a:r>
              <a:rPr lang="he-IL" sz="1200" b="1" dirty="0" smtClean="0"/>
              <a:t>מידע העובר: ערכי מיקום</a:t>
            </a:r>
            <a:endParaRPr lang="he-IL" sz="1200" b="1" dirty="0"/>
          </a:p>
        </p:txBody>
      </p:sp>
    </p:spTree>
    <p:extLst>
      <p:ext uri="{BB962C8B-B14F-4D97-AF65-F5344CB8AC3E}">
        <p14:creationId xmlns:p14="http://schemas.microsoft.com/office/powerpoint/2010/main" val="195909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אחסון מידע –</a:t>
            </a:r>
            <a:endParaRPr lang="he-IL" dirty="0"/>
          </a:p>
        </p:txBody>
      </p:sp>
      <p:sp>
        <p:nvSpPr>
          <p:cNvPr id="3" name="Content Placeholder 2"/>
          <p:cNvSpPr>
            <a:spLocks noGrp="1"/>
          </p:cNvSpPr>
          <p:nvPr>
            <p:ph idx="1"/>
          </p:nvPr>
        </p:nvSpPr>
        <p:spPr/>
        <p:txBody>
          <a:bodyPr/>
          <a:lstStyle/>
          <a:p>
            <a:r>
              <a:rPr lang="he-IL" dirty="0" smtClean="0"/>
              <a:t>כמו שראינו ממקודם קיים חלק לוגי ועיצובי אשר מגושרים ע"י מחלקה נוספת.</a:t>
            </a:r>
            <a:r>
              <a:rPr lang="he-IL" dirty="0"/>
              <a:t> </a:t>
            </a:r>
            <a:r>
              <a:rPr lang="he-IL" dirty="0" smtClean="0"/>
              <a:t>מכך ניתן להבין שהמידע </a:t>
            </a:r>
            <a:r>
              <a:rPr lang="he-IL" smtClean="0"/>
              <a:t>של המשחק שמור </a:t>
            </a:r>
            <a:r>
              <a:rPr lang="he-IL" dirty="0" smtClean="0"/>
              <a:t>בשתי מחלקות, </a:t>
            </a:r>
            <a:r>
              <a:rPr lang="en-US" dirty="0" smtClean="0"/>
              <a:t>MODEL</a:t>
            </a:r>
            <a:r>
              <a:rPr lang="he-IL" dirty="0" smtClean="0"/>
              <a:t> ו</a:t>
            </a:r>
            <a:r>
              <a:rPr lang="en-US" dirty="0" smtClean="0"/>
              <a:t>VIEW BOARD</a:t>
            </a:r>
            <a:r>
              <a:rPr lang="he-IL" dirty="0" smtClean="0"/>
              <a:t>.</a:t>
            </a:r>
          </a:p>
          <a:p>
            <a:endParaRPr lang="he-IL" dirty="0" smtClean="0"/>
          </a:p>
        </p:txBody>
      </p:sp>
    </p:spTree>
    <p:extLst>
      <p:ext uri="{BB962C8B-B14F-4D97-AF65-F5344CB8AC3E}">
        <p14:creationId xmlns:p14="http://schemas.microsoft.com/office/powerpoint/2010/main" val="1562479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3"/>
            <a:ext cx="8596668" cy="1320800"/>
          </a:xfrm>
        </p:spPr>
        <p:txBody>
          <a:bodyPr/>
          <a:lstStyle/>
          <a:p>
            <a:pPr algn="just"/>
            <a:r>
              <a:rPr lang="he-IL" dirty="0" smtClean="0"/>
              <a:t>מבנה נתונים של מחלקת </a:t>
            </a:r>
            <a:r>
              <a:rPr lang="en-US" dirty="0" smtClean="0"/>
              <a:t>MODEL </a:t>
            </a:r>
            <a:r>
              <a:rPr lang="he-IL" dirty="0" smtClean="0"/>
              <a:t> -</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3993488"/>
              </p:ext>
            </p:extLst>
          </p:nvPr>
        </p:nvGraphicFramePr>
        <p:xfrm>
          <a:off x="529815" y="1366520"/>
          <a:ext cx="8596314" cy="5491480"/>
        </p:xfrm>
        <a:graphic>
          <a:graphicData uri="http://schemas.openxmlformats.org/drawingml/2006/table">
            <a:tbl>
              <a:tblPr rtl="1" firstRow="1" bandRow="1">
                <a:tableStyleId>{073A0DAA-6AF3-43AB-8588-CEC1D06C72B9}</a:tableStyleId>
              </a:tblPr>
              <a:tblGrid>
                <a:gridCol w="2865438"/>
                <a:gridCol w="2865438"/>
                <a:gridCol w="2865438"/>
              </a:tblGrid>
              <a:tr h="370840">
                <a:tc>
                  <a:txBody>
                    <a:bodyPr/>
                    <a:lstStyle/>
                    <a:p>
                      <a:pPr rtl="1"/>
                      <a:r>
                        <a:rPr lang="he-IL" dirty="0" smtClean="0"/>
                        <a:t>שם משתנה:</a:t>
                      </a:r>
                      <a:endParaRPr lang="he-IL" dirty="0"/>
                    </a:p>
                  </a:txBody>
                  <a:tcPr marL="74751" marR="74751"/>
                </a:tc>
                <a:tc>
                  <a:txBody>
                    <a:bodyPr/>
                    <a:lstStyle/>
                    <a:p>
                      <a:pPr rtl="1"/>
                      <a:r>
                        <a:rPr lang="he-IL" dirty="0" smtClean="0"/>
                        <a:t>סוג:</a:t>
                      </a:r>
                      <a:endParaRPr lang="he-IL" dirty="0"/>
                    </a:p>
                  </a:txBody>
                  <a:tcPr marL="74751" marR="74751"/>
                </a:tc>
                <a:tc>
                  <a:txBody>
                    <a:bodyPr/>
                    <a:lstStyle/>
                    <a:p>
                      <a:pPr rtl="1"/>
                      <a:r>
                        <a:rPr lang="he-IL" dirty="0" smtClean="0"/>
                        <a:t>תפקיד:</a:t>
                      </a:r>
                      <a:endParaRPr lang="he-IL" dirty="0"/>
                    </a:p>
                  </a:txBody>
                  <a:tcPr marL="74751" marR="74751"/>
                </a:tc>
              </a:tr>
              <a:tr h="370840">
                <a:tc>
                  <a:txBody>
                    <a:bodyPr/>
                    <a:lstStyle/>
                    <a:p>
                      <a:pPr rtl="1"/>
                      <a:r>
                        <a:rPr lang="en-US" dirty="0" smtClean="0"/>
                        <a:t>board</a:t>
                      </a:r>
                      <a:endParaRPr lang="he-IL" dirty="0"/>
                    </a:p>
                  </a:txBody>
                  <a:tcPr marL="74751" marR="74751"/>
                </a:tc>
                <a:tc>
                  <a:txBody>
                    <a:bodyPr/>
                    <a:lstStyle/>
                    <a:p>
                      <a:pPr algn="l" rtl="0"/>
                      <a:r>
                        <a:rPr lang="en-US" dirty="0" smtClean="0"/>
                        <a:t>List</a:t>
                      </a:r>
                      <a:r>
                        <a:rPr lang="en-US" baseline="0" dirty="0" smtClean="0"/>
                        <a:t> of lists (2D array) of Int</a:t>
                      </a:r>
                      <a:endParaRPr lang="he-IL" dirty="0"/>
                    </a:p>
                  </a:txBody>
                  <a:tcPr marL="74751" marR="74751"/>
                </a:tc>
                <a:tc>
                  <a:txBody>
                    <a:bodyPr/>
                    <a:lstStyle/>
                    <a:p>
                      <a:pPr rtl="1"/>
                      <a:r>
                        <a:rPr lang="he-IL" dirty="0" smtClean="0"/>
                        <a:t>שמירת</a:t>
                      </a:r>
                      <a:r>
                        <a:rPr lang="he-IL" baseline="0" dirty="0" smtClean="0"/>
                        <a:t> המשחק במערך דו מימדי ע"י מספרים שלמים.</a:t>
                      </a:r>
                      <a:endParaRPr lang="he-IL" dirty="0"/>
                    </a:p>
                  </a:txBody>
                  <a:tcPr marL="74751" marR="74751"/>
                </a:tc>
              </a:tr>
              <a:tr h="370840">
                <a:tc>
                  <a:txBody>
                    <a:bodyPr/>
                    <a:lstStyle/>
                    <a:p>
                      <a:pPr rtl="1"/>
                      <a:r>
                        <a:rPr lang="en-US" dirty="0" smtClean="0"/>
                        <a:t>active_row</a:t>
                      </a:r>
                      <a:endParaRPr lang="he-IL" dirty="0"/>
                    </a:p>
                  </a:txBody>
                  <a:tcPr marL="74751" marR="74751"/>
                </a:tc>
                <a:tc>
                  <a:txBody>
                    <a:bodyPr/>
                    <a:lstStyle/>
                    <a:p>
                      <a:pPr algn="l" rtl="0"/>
                      <a:r>
                        <a:rPr lang="en-US" dirty="0" smtClean="0"/>
                        <a:t>Int</a:t>
                      </a:r>
                      <a:endParaRPr lang="he-IL" dirty="0"/>
                    </a:p>
                  </a:txBody>
                  <a:tcPr marL="74751" marR="74751"/>
                </a:tc>
                <a:tc>
                  <a:txBody>
                    <a:bodyPr/>
                    <a:lstStyle/>
                    <a:p>
                      <a:pPr rtl="1"/>
                      <a:r>
                        <a:rPr lang="he-IL" dirty="0" smtClean="0"/>
                        <a:t>אחרי</a:t>
                      </a:r>
                      <a:r>
                        <a:rPr lang="he-IL" baseline="0" dirty="0" smtClean="0"/>
                        <a:t> על העברת מידע בין משבצת אחת לאחרת כאשר השחקן לחץ על הלוח</a:t>
                      </a:r>
                      <a:endParaRPr lang="he-IL" dirty="0"/>
                    </a:p>
                  </a:txBody>
                  <a:tcPr marL="74751" marR="74751"/>
                </a:tc>
              </a:tr>
              <a:tr h="370840">
                <a:tc>
                  <a:txBody>
                    <a:bodyPr/>
                    <a:lstStyle/>
                    <a:p>
                      <a:pPr rtl="1"/>
                      <a:r>
                        <a:rPr lang="en-US" dirty="0" smtClean="0"/>
                        <a:t>active_col</a:t>
                      </a:r>
                      <a:endParaRPr lang="he-IL" dirty="0"/>
                    </a:p>
                  </a:txBody>
                  <a:tcPr marL="74751" marR="74751"/>
                </a:tc>
                <a:tc>
                  <a:txBody>
                    <a:bodyPr/>
                    <a:lstStyle/>
                    <a:p>
                      <a:pPr algn="l" rtl="1"/>
                      <a:r>
                        <a:rPr lang="en-US" dirty="0" smtClean="0"/>
                        <a:t>Int</a:t>
                      </a:r>
                      <a:endParaRPr lang="he-IL" dirty="0"/>
                    </a:p>
                  </a:txBody>
                  <a:tcPr marL="74751" marR="74751"/>
                </a:tc>
                <a:tc>
                  <a:txBody>
                    <a:bodyPr/>
                    <a:lstStyle/>
                    <a:p>
                      <a:pPr algn="ctr" rtl="1"/>
                      <a:r>
                        <a:rPr lang="he-IL" dirty="0" smtClean="0"/>
                        <a:t>"                   כנ"ל                     "</a:t>
                      </a:r>
                      <a:endParaRPr lang="he-IL" dirty="0"/>
                    </a:p>
                  </a:txBody>
                  <a:tcPr marL="74751" marR="74751"/>
                </a:tc>
              </a:tr>
              <a:tr h="370840">
                <a:tc>
                  <a:txBody>
                    <a:bodyPr/>
                    <a:lstStyle/>
                    <a:p>
                      <a:pPr rtl="1"/>
                      <a:r>
                        <a:rPr lang="en-US" dirty="0" smtClean="0"/>
                        <a:t>soldier_dict</a:t>
                      </a:r>
                      <a:endParaRPr lang="he-IL" dirty="0"/>
                    </a:p>
                  </a:txBody>
                  <a:tcPr marL="74751" marR="74751"/>
                </a:tc>
                <a:tc>
                  <a:txBody>
                    <a:bodyPr/>
                    <a:lstStyle/>
                    <a:p>
                      <a:pPr algn="l" rtl="1"/>
                      <a:r>
                        <a:rPr lang="en-US" dirty="0" smtClean="0"/>
                        <a:t>Dictionary</a:t>
                      </a:r>
                      <a:endParaRPr lang="he-IL" dirty="0"/>
                    </a:p>
                  </a:txBody>
                  <a:tcPr marL="74751" marR="74751"/>
                </a:tc>
                <a:tc>
                  <a:txBody>
                    <a:bodyPr/>
                    <a:lstStyle/>
                    <a:p>
                      <a:pPr rtl="1"/>
                      <a:r>
                        <a:rPr lang="he-IL" dirty="0" smtClean="0"/>
                        <a:t>מילון האחראי על שמירת </a:t>
                      </a:r>
                      <a:r>
                        <a:rPr lang="he-IL" u="sng" dirty="0" smtClean="0"/>
                        <a:t>הפונקציות</a:t>
                      </a:r>
                      <a:r>
                        <a:rPr lang="he-IL" u="sng" baseline="0" dirty="0" smtClean="0"/>
                        <a:t> של כל ערך כלי וכלי בהתאם לערכו. </a:t>
                      </a:r>
                      <a:r>
                        <a:rPr lang="he-IL" u="none" baseline="0" dirty="0" smtClean="0"/>
                        <a:t>כלומר, ע"י הערך של החייל קוראים לאובייקט מהמילון שהוא פונקציה.</a:t>
                      </a:r>
                      <a:endParaRPr lang="he-IL" u="none" dirty="0"/>
                    </a:p>
                  </a:txBody>
                  <a:tcPr marL="74751" marR="74751"/>
                </a:tc>
              </a:tr>
              <a:tr h="370840">
                <a:tc>
                  <a:txBody>
                    <a:bodyPr/>
                    <a:lstStyle/>
                    <a:p>
                      <a:pPr rtl="1"/>
                      <a:r>
                        <a:rPr lang="en-US" dirty="0" smtClean="0"/>
                        <a:t>view_board</a:t>
                      </a:r>
                      <a:endParaRPr lang="he-IL" dirty="0"/>
                    </a:p>
                  </a:txBody>
                  <a:tcPr marL="74751" marR="74751"/>
                </a:tc>
                <a:tc>
                  <a:txBody>
                    <a:bodyPr/>
                    <a:lstStyle/>
                    <a:p>
                      <a:pPr algn="l" rtl="0"/>
                      <a:r>
                        <a:rPr lang="en-US" dirty="0" smtClean="0"/>
                        <a:t>ViewBoard</a:t>
                      </a:r>
                      <a:endParaRPr lang="he-IL" dirty="0"/>
                    </a:p>
                  </a:txBody>
                  <a:tcPr marL="74751" marR="74751"/>
                </a:tc>
                <a:tc>
                  <a:txBody>
                    <a:bodyPr/>
                    <a:lstStyle/>
                    <a:p>
                      <a:pPr rtl="1"/>
                      <a:r>
                        <a:rPr lang="he-IL" dirty="0" smtClean="0"/>
                        <a:t>קישור</a:t>
                      </a:r>
                      <a:r>
                        <a:rPr lang="he-IL" baseline="0" dirty="0" smtClean="0"/>
                        <a:t> לחלק העיצובי. כעת אין לו שימוש כי יש את ה</a:t>
                      </a:r>
                      <a:r>
                        <a:rPr lang="en-US" baseline="0" dirty="0" smtClean="0"/>
                        <a:t>Controller</a:t>
                      </a:r>
                      <a:r>
                        <a:rPr lang="he-IL" baseline="0" dirty="0" smtClean="0"/>
                        <a:t> אבל אולי בהמשך.</a:t>
                      </a:r>
                      <a:endParaRPr lang="he-IL" dirty="0"/>
                    </a:p>
                  </a:txBody>
                  <a:tcPr marL="74751" marR="74751"/>
                </a:tc>
              </a:tr>
            </a:tbl>
          </a:graphicData>
        </a:graphic>
      </p:graphicFrame>
    </p:spTree>
    <p:extLst>
      <p:ext uri="{BB962C8B-B14F-4D97-AF65-F5344CB8AC3E}">
        <p14:creationId xmlns:p14="http://schemas.microsoft.com/office/powerpoint/2010/main" val="4206758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he-IL" dirty="0" smtClean="0"/>
              <a:t>לוח </a:t>
            </a:r>
            <a:r>
              <a:rPr lang="en-US" dirty="0" smtClean="0"/>
              <a:t>BOARD</a:t>
            </a:r>
            <a:r>
              <a:rPr lang="he-IL" dirty="0" smtClean="0"/>
              <a:t> -</a:t>
            </a:r>
            <a:endParaRPr lang="he-IL"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02517530"/>
              </p:ext>
            </p:extLst>
          </p:nvPr>
        </p:nvGraphicFramePr>
        <p:xfrm>
          <a:off x="677334" y="1629365"/>
          <a:ext cx="8596312" cy="2966720"/>
        </p:xfrm>
        <a:graphic>
          <a:graphicData uri="http://schemas.openxmlformats.org/drawingml/2006/table">
            <a:tbl>
              <a:tblPr rtl="1" bandRow="1">
                <a:tableStyleId>{073A0DAA-6AF3-43AB-8588-CEC1D06C72B9}</a:tableStyleId>
              </a:tblPr>
              <a:tblGrid>
                <a:gridCol w="1074539"/>
                <a:gridCol w="1074539"/>
                <a:gridCol w="1074539"/>
                <a:gridCol w="1074539"/>
                <a:gridCol w="1074539"/>
                <a:gridCol w="1074539"/>
                <a:gridCol w="1074539"/>
                <a:gridCol w="1074539"/>
              </a:tblGrid>
              <a:tr h="370840">
                <a:tc>
                  <a:txBody>
                    <a:bodyPr/>
                    <a:lstStyle/>
                    <a:p>
                      <a:pPr algn="ctr" rtl="0"/>
                      <a:r>
                        <a:rPr lang="en-US" dirty="0" smtClean="0"/>
                        <a:t>-2</a:t>
                      </a:r>
                      <a:endParaRPr lang="he-IL" dirty="0"/>
                    </a:p>
                  </a:txBody>
                  <a:tcPr marL="74751" marR="74751"/>
                </a:tc>
                <a:tc>
                  <a:txBody>
                    <a:bodyPr/>
                    <a:lstStyle/>
                    <a:p>
                      <a:pPr algn="ctr" rtl="0"/>
                      <a:r>
                        <a:rPr lang="en-US" dirty="0" smtClean="0"/>
                        <a:t>-3</a:t>
                      </a:r>
                      <a:endParaRPr lang="he-IL" dirty="0"/>
                    </a:p>
                  </a:txBody>
                  <a:tcPr marL="74751" marR="74751"/>
                </a:tc>
                <a:tc>
                  <a:txBody>
                    <a:bodyPr/>
                    <a:lstStyle/>
                    <a:p>
                      <a:pPr algn="ctr" rtl="0"/>
                      <a:r>
                        <a:rPr lang="en-US" dirty="0" smtClean="0"/>
                        <a:t>-4</a:t>
                      </a:r>
                      <a:endParaRPr lang="he-IL" dirty="0"/>
                    </a:p>
                  </a:txBody>
                  <a:tcPr marL="74751" marR="74751"/>
                </a:tc>
                <a:tc>
                  <a:txBody>
                    <a:bodyPr/>
                    <a:lstStyle/>
                    <a:p>
                      <a:pPr algn="ctr" rtl="0"/>
                      <a:r>
                        <a:rPr lang="en-US" dirty="0" smtClean="0"/>
                        <a:t>-6</a:t>
                      </a:r>
                      <a:endParaRPr lang="he-IL" dirty="0"/>
                    </a:p>
                  </a:txBody>
                  <a:tcPr marL="74751" marR="74751"/>
                </a:tc>
                <a:tc>
                  <a:txBody>
                    <a:bodyPr/>
                    <a:lstStyle/>
                    <a:p>
                      <a:pPr algn="ctr" rtl="0"/>
                      <a:r>
                        <a:rPr lang="en-US" dirty="0" smtClean="0"/>
                        <a:t>-5</a:t>
                      </a:r>
                      <a:endParaRPr lang="he-IL" dirty="0"/>
                    </a:p>
                  </a:txBody>
                  <a:tcPr marL="74751" marR="74751"/>
                </a:tc>
                <a:tc>
                  <a:txBody>
                    <a:bodyPr/>
                    <a:lstStyle/>
                    <a:p>
                      <a:pPr algn="ctr" rtl="0"/>
                      <a:r>
                        <a:rPr lang="en-US" dirty="0" smtClean="0"/>
                        <a:t>-4</a:t>
                      </a:r>
                      <a:endParaRPr lang="he-IL" dirty="0"/>
                    </a:p>
                  </a:txBody>
                  <a:tcPr marL="74751" marR="74751"/>
                </a:tc>
                <a:tc>
                  <a:txBody>
                    <a:bodyPr/>
                    <a:lstStyle/>
                    <a:p>
                      <a:pPr algn="ctr" rtl="0"/>
                      <a:r>
                        <a:rPr lang="en-US" dirty="0" smtClean="0"/>
                        <a:t>-3</a:t>
                      </a:r>
                      <a:endParaRPr lang="he-IL" dirty="0"/>
                    </a:p>
                  </a:txBody>
                  <a:tcPr marL="74751" marR="74751"/>
                </a:tc>
                <a:tc>
                  <a:txBody>
                    <a:bodyPr/>
                    <a:lstStyle/>
                    <a:p>
                      <a:pPr algn="ctr" rtl="0"/>
                      <a:r>
                        <a:rPr lang="en-US" dirty="0" smtClean="0"/>
                        <a:t>-2</a:t>
                      </a:r>
                      <a:endParaRPr lang="he-IL" dirty="0"/>
                    </a:p>
                  </a:txBody>
                  <a:tcPr marL="74751" marR="74751"/>
                </a:tc>
              </a:tr>
              <a:tr h="370840">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r>
              <a:tr h="370840">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r>
              <a:tr h="370840">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r>
              <a:tr h="370840">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r>
              <a:tr h="370840">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c>
                  <a:txBody>
                    <a:bodyPr/>
                    <a:lstStyle/>
                    <a:p>
                      <a:pPr algn="ctr" rtl="0"/>
                      <a:r>
                        <a:rPr lang="en-US" dirty="0" smtClean="0"/>
                        <a:t>0</a:t>
                      </a:r>
                      <a:endParaRPr lang="he-IL" dirty="0"/>
                    </a:p>
                  </a:txBody>
                  <a:tcPr marL="74751" marR="74751"/>
                </a:tc>
              </a:tr>
              <a:tr h="370840">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c>
                  <a:txBody>
                    <a:bodyPr/>
                    <a:lstStyle/>
                    <a:p>
                      <a:pPr algn="ctr" rtl="0"/>
                      <a:r>
                        <a:rPr lang="en-US" dirty="0" smtClean="0"/>
                        <a:t>1</a:t>
                      </a:r>
                      <a:endParaRPr lang="he-IL" dirty="0"/>
                    </a:p>
                  </a:txBody>
                  <a:tcPr marL="74751" marR="74751"/>
                </a:tc>
              </a:tr>
              <a:tr h="370840">
                <a:tc>
                  <a:txBody>
                    <a:bodyPr/>
                    <a:lstStyle/>
                    <a:p>
                      <a:pPr algn="ctr" rtl="0"/>
                      <a:r>
                        <a:rPr lang="en-US" dirty="0" smtClean="0"/>
                        <a:t>2</a:t>
                      </a:r>
                      <a:endParaRPr lang="he-IL" dirty="0"/>
                    </a:p>
                  </a:txBody>
                  <a:tcPr marL="74751" marR="74751"/>
                </a:tc>
                <a:tc>
                  <a:txBody>
                    <a:bodyPr/>
                    <a:lstStyle/>
                    <a:p>
                      <a:pPr algn="ctr" rtl="0"/>
                      <a:r>
                        <a:rPr lang="en-US" dirty="0" smtClean="0"/>
                        <a:t>3</a:t>
                      </a:r>
                      <a:endParaRPr lang="he-IL" dirty="0"/>
                    </a:p>
                  </a:txBody>
                  <a:tcPr marL="74751" marR="74751"/>
                </a:tc>
                <a:tc>
                  <a:txBody>
                    <a:bodyPr/>
                    <a:lstStyle/>
                    <a:p>
                      <a:pPr algn="ctr" rtl="0"/>
                      <a:r>
                        <a:rPr lang="en-US" dirty="0" smtClean="0"/>
                        <a:t>4</a:t>
                      </a:r>
                      <a:endParaRPr lang="he-IL" dirty="0"/>
                    </a:p>
                  </a:txBody>
                  <a:tcPr marL="74751" marR="74751"/>
                </a:tc>
                <a:tc>
                  <a:txBody>
                    <a:bodyPr/>
                    <a:lstStyle/>
                    <a:p>
                      <a:pPr algn="ctr" rtl="0"/>
                      <a:r>
                        <a:rPr lang="en-US" dirty="0" smtClean="0"/>
                        <a:t>6</a:t>
                      </a:r>
                      <a:endParaRPr lang="he-IL" dirty="0"/>
                    </a:p>
                  </a:txBody>
                  <a:tcPr marL="74751" marR="74751"/>
                </a:tc>
                <a:tc>
                  <a:txBody>
                    <a:bodyPr/>
                    <a:lstStyle/>
                    <a:p>
                      <a:pPr algn="ctr" rtl="0"/>
                      <a:r>
                        <a:rPr lang="en-US" dirty="0" smtClean="0"/>
                        <a:t>5</a:t>
                      </a:r>
                      <a:endParaRPr lang="he-IL" dirty="0"/>
                    </a:p>
                  </a:txBody>
                  <a:tcPr marL="74751" marR="74751"/>
                </a:tc>
                <a:tc>
                  <a:txBody>
                    <a:bodyPr/>
                    <a:lstStyle/>
                    <a:p>
                      <a:pPr algn="ctr" rtl="0"/>
                      <a:r>
                        <a:rPr lang="en-US" dirty="0" smtClean="0"/>
                        <a:t>4</a:t>
                      </a:r>
                      <a:endParaRPr lang="he-IL" dirty="0"/>
                    </a:p>
                  </a:txBody>
                  <a:tcPr marL="74751" marR="74751"/>
                </a:tc>
                <a:tc>
                  <a:txBody>
                    <a:bodyPr/>
                    <a:lstStyle/>
                    <a:p>
                      <a:pPr algn="ctr" rtl="0"/>
                      <a:r>
                        <a:rPr lang="en-US" dirty="0" smtClean="0"/>
                        <a:t>3</a:t>
                      </a:r>
                      <a:endParaRPr lang="he-IL" dirty="0"/>
                    </a:p>
                  </a:txBody>
                  <a:tcPr marL="74751" marR="74751"/>
                </a:tc>
                <a:tc>
                  <a:txBody>
                    <a:bodyPr/>
                    <a:lstStyle/>
                    <a:p>
                      <a:pPr algn="ctr" rtl="0"/>
                      <a:r>
                        <a:rPr lang="en-US" dirty="0" smtClean="0"/>
                        <a:t>2</a:t>
                      </a:r>
                      <a:endParaRPr lang="he-IL" dirty="0"/>
                    </a:p>
                  </a:txBody>
                  <a:tcPr marL="74751" marR="74751"/>
                </a:tc>
              </a:tr>
            </a:tbl>
          </a:graphicData>
        </a:graphic>
      </p:graphicFrame>
      <p:sp>
        <p:nvSpPr>
          <p:cNvPr id="7" name="TextBox 6"/>
          <p:cNvSpPr txBox="1"/>
          <p:nvPr/>
        </p:nvSpPr>
        <p:spPr>
          <a:xfrm>
            <a:off x="583474" y="5016137"/>
            <a:ext cx="11207932" cy="1231106"/>
          </a:xfrm>
          <a:prstGeom prst="rect">
            <a:avLst/>
          </a:prstGeom>
          <a:noFill/>
        </p:spPr>
        <p:txBody>
          <a:bodyPr wrap="square" rtlCol="1">
            <a:spAutoFit/>
          </a:bodyPr>
          <a:lstStyle/>
          <a:p>
            <a:r>
              <a:rPr lang="he-IL" dirty="0" smtClean="0"/>
              <a:t>כל ערך מספרי מייצג חייל על הלוח כאשר מספרים חיוביים מייצגים את החיילים של השחקן הלבן וערכים שליליים את אלו של השחור. האמנם לדוגמה </a:t>
            </a:r>
            <a:r>
              <a:rPr lang="en-US" sz="2000" dirty="0" smtClean="0"/>
              <a:t>-3</a:t>
            </a:r>
            <a:r>
              <a:rPr lang="he-IL" sz="2000" dirty="0" smtClean="0"/>
              <a:t> </a:t>
            </a:r>
            <a:r>
              <a:rPr lang="he-IL" dirty="0" smtClean="0"/>
              <a:t>ו3 מצביעים על אותו סוג חייל, המינוס רק עוזר להבדיל לאיזה צד הוא מתאים.</a:t>
            </a:r>
          </a:p>
          <a:p>
            <a:endParaRPr lang="he-IL" dirty="0"/>
          </a:p>
          <a:p>
            <a:r>
              <a:rPr lang="he-IL" dirty="0" smtClean="0"/>
              <a:t>0 – מייצג מקום ריק.</a:t>
            </a:r>
            <a:endParaRPr lang="he-IL" dirty="0"/>
          </a:p>
        </p:txBody>
      </p:sp>
    </p:spTree>
    <p:extLst>
      <p:ext uri="{BB962C8B-B14F-4D97-AF65-F5344CB8AC3E}">
        <p14:creationId xmlns:p14="http://schemas.microsoft.com/office/powerpoint/2010/main" val="2967507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1053</TotalTime>
  <Words>869</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Gisha</vt:lpstr>
      <vt:lpstr>Trebuchet MS</vt:lpstr>
      <vt:lpstr>Wingdings 3</vt:lpstr>
      <vt:lpstr>Facet</vt:lpstr>
      <vt:lpstr>Chess</vt:lpstr>
      <vt:lpstr>עיצוב כללי (HDD) -</vt:lpstr>
      <vt:lpstr>מבנה מחלקות (MVC) - ראשוני</vt:lpstr>
      <vt:lpstr>דרישות מהתרחישים</vt:lpstr>
      <vt:lpstr>תרחישים - </vt:lpstr>
      <vt:lpstr>תרחישים המשך - </vt:lpstr>
      <vt:lpstr>אחסון מידע –</vt:lpstr>
      <vt:lpstr>מבנה נתונים של מחלקת MODEL  -</vt:lpstr>
      <vt:lpstr>לוח BOARD -</vt:lpstr>
      <vt:lpstr>מילון חיילים -</vt:lpstr>
      <vt:lpstr>מבנה נתונים של מחלקת ViewBoard-</vt:lpstr>
      <vt:lpstr>מנגנונים כלליים וערכים קבועים - </vt:lpstr>
      <vt:lpstr>הערכת מהלכים – מצבים אפשריים - כיצד?</vt:lpstr>
      <vt:lpstr>הערכת לוח – ניקוד - כיצד?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dc:title>
  <dc:creator>shai yehezkel</dc:creator>
  <cp:lastModifiedBy>shai yehezkel</cp:lastModifiedBy>
  <cp:revision>75</cp:revision>
  <dcterms:created xsi:type="dcterms:W3CDTF">2020-12-26T16:31:58Z</dcterms:created>
  <dcterms:modified xsi:type="dcterms:W3CDTF">2021-03-02T21:14:54Z</dcterms:modified>
</cp:coreProperties>
</file>