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62" r:id="rId3"/>
    <p:sldId id="257" r:id="rId4"/>
    <p:sldId id="261" r:id="rId5"/>
    <p:sldId id="263" r:id="rId6"/>
    <p:sldId id="258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7" r:id="rId2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9F83-687F-4DFE-AA27-63A1842689B7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C4D3-C0A5-4634-B364-BC4651BE7A18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40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9F83-687F-4DFE-AA27-63A1842689B7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C4D3-C0A5-4634-B364-BC4651BE7A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329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9F83-687F-4DFE-AA27-63A1842689B7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C4D3-C0A5-4634-B364-BC4651BE7A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7547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9F83-687F-4DFE-AA27-63A1842689B7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C4D3-C0A5-4634-B364-BC4651BE7A18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2140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9F83-687F-4DFE-AA27-63A1842689B7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C4D3-C0A5-4634-B364-BC4651BE7A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3369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9F83-687F-4DFE-AA27-63A1842689B7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C4D3-C0A5-4634-B364-BC4651BE7A18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4823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9F83-687F-4DFE-AA27-63A1842689B7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C4D3-C0A5-4634-B364-BC4651BE7A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0439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9F83-687F-4DFE-AA27-63A1842689B7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C4D3-C0A5-4634-B364-BC4651BE7A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3868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9F83-687F-4DFE-AA27-63A1842689B7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C4D3-C0A5-4634-B364-BC4651BE7A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136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9F83-687F-4DFE-AA27-63A1842689B7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C4D3-C0A5-4634-B364-BC4651BE7A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393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9F83-687F-4DFE-AA27-63A1842689B7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C4D3-C0A5-4634-B364-BC4651BE7A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84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9F83-687F-4DFE-AA27-63A1842689B7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C4D3-C0A5-4634-B364-BC4651BE7A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561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9F83-687F-4DFE-AA27-63A1842689B7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C4D3-C0A5-4634-B364-BC4651BE7A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63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9F83-687F-4DFE-AA27-63A1842689B7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C4D3-C0A5-4634-B364-BC4651BE7A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292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9F83-687F-4DFE-AA27-63A1842689B7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C4D3-C0A5-4634-B364-BC4651BE7A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125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9F83-687F-4DFE-AA27-63A1842689B7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C4D3-C0A5-4634-B364-BC4651BE7A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943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9F83-687F-4DFE-AA27-63A1842689B7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C4D3-C0A5-4634-B364-BC4651BE7A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443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26B9F83-687F-4DFE-AA27-63A1842689B7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37FC4D3-C0A5-4634-B364-BC4651BE7A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5596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6239" y="2447566"/>
            <a:ext cx="8001000" cy="783771"/>
          </a:xfrm>
        </p:spPr>
        <p:txBody>
          <a:bodyPr>
            <a:noAutofit/>
          </a:bodyPr>
          <a:lstStyle/>
          <a:p>
            <a:pPr algn="ctr"/>
            <a:r>
              <a:rPr lang="he-IL" sz="6600" dirty="0" smtClean="0"/>
              <a:t>מבנה </a:t>
            </a:r>
            <a:r>
              <a:rPr lang="he-IL" sz="6600" dirty="0" smtClean="0"/>
              <a:t>מחלקות </a:t>
            </a:r>
            <a:r>
              <a:rPr lang="he-IL" sz="6600" smtClean="0"/>
              <a:t>– ראשוני</a:t>
            </a:r>
            <a:endParaRPr lang="he-IL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330926" y="5669279"/>
            <a:ext cx="43542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By: Alon Yehezkel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2506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39707" y="2530196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dirty="0" smtClean="0"/>
              <a:t>אחראי על משחק המחשב </a:t>
            </a:r>
            <a:endParaRPr lang="he-I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46738" y="-705852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4800" b="1" dirty="0" smtClean="0"/>
              <a:t>MiniMax</a:t>
            </a:r>
            <a:endParaRPr lang="he-IL" sz="4800" b="1" dirty="0"/>
          </a:p>
        </p:txBody>
      </p:sp>
    </p:spTree>
    <p:extLst>
      <p:ext uri="{BB962C8B-B14F-4D97-AF65-F5344CB8AC3E}">
        <p14:creationId xmlns:p14="http://schemas.microsoft.com/office/powerpoint/2010/main" val="42239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5602" y="0"/>
            <a:ext cx="8534400" cy="948267"/>
          </a:xfrm>
        </p:spPr>
        <p:txBody>
          <a:bodyPr/>
          <a:lstStyle/>
          <a:p>
            <a:pPr algn="ctr"/>
            <a:r>
              <a:rPr lang="he-IL" b="1" dirty="0"/>
              <a:t>מבנה נתונים של מחלקת </a:t>
            </a:r>
            <a:r>
              <a:rPr lang="en-US" b="1" dirty="0" smtClean="0"/>
              <a:t>MiniMax</a:t>
            </a:r>
            <a:r>
              <a:rPr lang="he-IL" b="1" dirty="0" smtClean="0"/>
              <a:t>-</a:t>
            </a:r>
            <a:endParaRPr lang="he-IL" b="1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192456"/>
              </p:ext>
            </p:extLst>
          </p:nvPr>
        </p:nvGraphicFramePr>
        <p:xfrm>
          <a:off x="707055" y="982922"/>
          <a:ext cx="9871491" cy="2727139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3290497"/>
                <a:gridCol w="3290497"/>
                <a:gridCol w="3290497"/>
              </a:tblGrid>
              <a:tr h="234779">
                <a:tc>
                  <a:txBody>
                    <a:bodyPr/>
                    <a:lstStyle/>
                    <a:p>
                      <a:pPr rtl="1"/>
                      <a:r>
                        <a:rPr lang="he-IL" sz="1100" dirty="0" smtClean="0"/>
                        <a:t>שם משתנה</a:t>
                      </a:r>
                      <a:endParaRPr lang="he-IL" sz="11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100" dirty="0" smtClean="0"/>
                        <a:t>סוג</a:t>
                      </a:r>
                      <a:endParaRPr lang="he-IL" sz="11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100" dirty="0" smtClean="0"/>
                        <a:t>תפקיד</a:t>
                      </a:r>
                      <a:endParaRPr lang="he-IL" sz="1100" dirty="0"/>
                    </a:p>
                  </a:txBody>
                  <a:tcPr marL="74751" marR="74751"/>
                </a:tc>
              </a:tr>
              <a:tr h="399124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model</a:t>
                      </a:r>
                      <a:endParaRPr lang="he-IL" sz="12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Model</a:t>
                      </a:r>
                      <a:endParaRPr lang="he-IL" sz="12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100" dirty="0" smtClean="0"/>
                        <a:t>קישור</a:t>
                      </a:r>
                      <a:r>
                        <a:rPr lang="he-IL" sz="1100" baseline="0" dirty="0" smtClean="0"/>
                        <a:t> למחלקה</a:t>
                      </a:r>
                      <a:endParaRPr lang="he-IL" sz="1100" dirty="0"/>
                    </a:p>
                  </a:txBody>
                  <a:tcPr marL="74751" marR="74751"/>
                </a:tc>
              </a:tr>
              <a:tr h="399124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board</a:t>
                      </a:r>
                      <a:endParaRPr lang="he-IL" sz="12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List of lists (2D array) of Int</a:t>
                      </a:r>
                      <a:endParaRPr lang="he-IL" sz="1200" dirty="0" smtClean="0"/>
                    </a:p>
                    <a:p>
                      <a:pPr algn="l" rtl="0"/>
                      <a:endParaRPr lang="he-IL" sz="12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100" dirty="0" smtClean="0"/>
                        <a:t>קישור ללוח המשחק המקורי</a:t>
                      </a:r>
                      <a:endParaRPr lang="he-IL" sz="1100" dirty="0"/>
                    </a:p>
                  </a:txBody>
                  <a:tcPr marL="74751" marR="74751"/>
                </a:tc>
              </a:tr>
              <a:tr h="234779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nikud_dict</a:t>
                      </a:r>
                      <a:endParaRPr lang="he-IL" sz="12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Dictionary</a:t>
                      </a:r>
                      <a:endParaRPr lang="he-IL" sz="1200" dirty="0" smtClean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100" dirty="0" smtClean="0"/>
                        <a:t>מילון</a:t>
                      </a:r>
                      <a:r>
                        <a:rPr lang="he-IL" sz="1100" baseline="0" dirty="0" smtClean="0"/>
                        <a:t> פונקציות ניקוד בהתאם לערך הכלי על המשחק ומיקומו</a:t>
                      </a:r>
                      <a:endParaRPr lang="he-IL" sz="1100" dirty="0"/>
                    </a:p>
                  </a:txBody>
                  <a:tcPr marL="74751" marR="74751"/>
                </a:tc>
              </a:tr>
              <a:tr h="727815"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stack</a:t>
                      </a:r>
                      <a:endParaRPr lang="he-IL" sz="12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200" dirty="0" smtClean="0"/>
                        <a:t>Stack</a:t>
                      </a:r>
                      <a:endParaRPr lang="he-IL" sz="12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100" dirty="0" smtClean="0"/>
                        <a:t>מחסנית</a:t>
                      </a:r>
                      <a:r>
                        <a:rPr lang="he-IL" sz="1100" baseline="0" dirty="0" smtClean="0"/>
                        <a:t> השומרת מהלכים שנעשו בבדיקה כדי שיהיה אפשר לחזור מהם ובעצם לצור מצב ללא שינוי. כך אפשר לעבוד על הלוח המקורי</a:t>
                      </a:r>
                      <a:endParaRPr lang="he-IL" sz="1100" dirty="0"/>
                    </a:p>
                  </a:txBody>
                  <a:tcPr marL="74751" marR="74751"/>
                </a:tc>
              </a:tr>
              <a:tr h="399124"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total_checks</a:t>
                      </a:r>
                      <a:endParaRPr lang="he-IL" sz="1200" dirty="0" smtClean="0"/>
                    </a:p>
                    <a:p>
                      <a:pPr algn="ctr" rtl="1"/>
                      <a:endParaRPr lang="he-IL" sz="12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Int</a:t>
                      </a:r>
                      <a:endParaRPr lang="he-IL" sz="12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dirty="0" smtClean="0"/>
                        <a:t>אחראי על מספר הבדיקות</a:t>
                      </a:r>
                      <a:r>
                        <a:rPr lang="he-IL" sz="1100" baseline="0" dirty="0" smtClean="0"/>
                        <a:t> בעץ המשחק</a:t>
                      </a:r>
                      <a:endParaRPr lang="he-IL" sz="1100" dirty="0" smtClean="0"/>
                    </a:p>
                    <a:p>
                      <a:pPr rtl="1"/>
                      <a:endParaRPr lang="he-IL" sz="1100" dirty="0"/>
                    </a:p>
                  </a:txBody>
                  <a:tcPr marL="74751" marR="7475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84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375602" y="0"/>
            <a:ext cx="8534400" cy="948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b="1" smtClean="0"/>
              <a:t>מבנה נתונים של מחלקת </a:t>
            </a:r>
            <a:r>
              <a:rPr lang="en-US" b="1" smtClean="0"/>
              <a:t>MiniMax</a:t>
            </a:r>
            <a:r>
              <a:rPr lang="he-IL" b="1" smtClean="0"/>
              <a:t>-</a:t>
            </a:r>
            <a:endParaRPr lang="he-IL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226541"/>
              </p:ext>
            </p:extLst>
          </p:nvPr>
        </p:nvGraphicFramePr>
        <p:xfrm>
          <a:off x="684213" y="1230772"/>
          <a:ext cx="10930272" cy="391774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643424"/>
                <a:gridCol w="3643424"/>
                <a:gridCol w="3643424"/>
              </a:tblGrid>
              <a:tr h="293231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/>
                        <a:t>שם פונקציה חשובה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/>
                        <a:t>ערך מוחזר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/>
                        <a:t>תפקיד</a:t>
                      </a:r>
                      <a:endParaRPr lang="he-IL" sz="1400" dirty="0"/>
                    </a:p>
                  </a:txBody>
                  <a:tcPr/>
                </a:tc>
              </a:tr>
              <a:tr h="680598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Play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 smtClean="0"/>
                        <a:t>Tuple(List,</a:t>
                      </a:r>
                      <a:r>
                        <a:rPr lang="en-US" sz="1400" baseline="0" dirty="0" smtClean="0"/>
                        <a:t> List)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 smtClean="0"/>
                        <a:t>מחזירה מיקום ממנו זזים למקום אליו זזים ואחראית על קריאה לעץ המשחק</a:t>
                      </a:r>
                      <a:endParaRPr lang="he-IL" sz="1400" dirty="0"/>
                    </a:p>
                  </a:txBody>
                  <a:tcPr/>
                </a:tc>
              </a:tr>
              <a:tr h="327197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minimax_root / Nega_Max_root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Tuple(List,</a:t>
                      </a:r>
                      <a:r>
                        <a:rPr lang="en-US" sz="1400" baseline="0" dirty="0" smtClean="0"/>
                        <a:t> List)</a:t>
                      </a:r>
                      <a:endParaRPr lang="he-IL" sz="1400" dirty="0" smtClean="0"/>
                    </a:p>
                    <a:p>
                      <a:pPr algn="l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 smtClean="0"/>
                        <a:t>שורש עץ המשחק ומחזירה את אותם ערכים כמו למעלה</a:t>
                      </a:r>
                      <a:endParaRPr lang="he-IL" sz="1400" dirty="0"/>
                    </a:p>
                  </a:txBody>
                  <a:tcPr/>
                </a:tc>
              </a:tr>
              <a:tr h="327197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mini_max / Nega_Max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 smtClean="0"/>
                        <a:t>Int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 smtClean="0"/>
                        <a:t>בודקת</a:t>
                      </a:r>
                      <a:r>
                        <a:rPr lang="he-IL" sz="1400" baseline="0" dirty="0" smtClean="0"/>
                        <a:t> מהלכים בהתאם לעומק הבדיקה ומחזירה את הערך הטוב ביותר בהתאם לניקוד שתוכנן</a:t>
                      </a:r>
                      <a:endParaRPr lang="he-IL" sz="1400" dirty="0"/>
                    </a:p>
                  </a:txBody>
                  <a:tcPr/>
                </a:tc>
              </a:tr>
              <a:tr h="327197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ugly_move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 smtClean="0"/>
                        <a:t>None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 smtClean="0"/>
                        <a:t>אחראית לביצוע השינוי על הלוח</a:t>
                      </a:r>
                      <a:r>
                        <a:rPr lang="he-IL" sz="1400" baseline="0" dirty="0" smtClean="0"/>
                        <a:t> המקורי ושמירת המהלכים כדי שיהיה ניתן לחזור אחורה</a:t>
                      </a:r>
                      <a:endParaRPr lang="he-IL" sz="1400" dirty="0"/>
                    </a:p>
                  </a:txBody>
                  <a:tcPr/>
                </a:tc>
              </a:tr>
              <a:tr h="42985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undo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 smtClean="0"/>
                        <a:t>None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 smtClean="0"/>
                        <a:t>מבצעת את ההפך</a:t>
                      </a:r>
                      <a:r>
                        <a:rPr lang="he-IL" sz="1400" baseline="0" dirty="0" smtClean="0"/>
                        <a:t> מהמלך האחרון שנשמר במחסנית כך ששום שינוי לא נוצר על הלוח</a:t>
                      </a:r>
                      <a:endParaRPr lang="he-IL" sz="1400" dirty="0"/>
                    </a:p>
                  </a:txBody>
                  <a:tcPr/>
                </a:tc>
              </a:tr>
              <a:tr h="42985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evaluate_board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 smtClean="0"/>
                        <a:t>Int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 smtClean="0"/>
                        <a:t>מעריכה</a:t>
                      </a:r>
                      <a:r>
                        <a:rPr lang="he-IL" sz="1400" baseline="0" dirty="0" smtClean="0"/>
                        <a:t> את ערך הלוח</a:t>
                      </a:r>
                      <a:endParaRPr lang="he-IL" sz="1400" dirty="0"/>
                    </a:p>
                  </a:txBody>
                  <a:tcPr/>
                </a:tc>
              </a:tr>
              <a:tr h="42985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get_piece_value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 smtClean="0"/>
                        <a:t>מחזירה ערך</a:t>
                      </a:r>
                      <a:r>
                        <a:rPr lang="he-IL" sz="1400" baseline="0" dirty="0" smtClean="0"/>
                        <a:t> של כלי בהתאם לסוג ומיקום</a:t>
                      </a:r>
                      <a:endParaRPr lang="he-IL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839883"/>
              </p:ext>
            </p:extLst>
          </p:nvPr>
        </p:nvGraphicFramePr>
        <p:xfrm>
          <a:off x="684213" y="5148514"/>
          <a:ext cx="10930272" cy="37084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3643424"/>
                <a:gridCol w="3643424"/>
                <a:gridCol w="3643424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create_reward_dictionary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 smtClean="0"/>
                        <a:t>Dictionary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 smtClean="0"/>
                        <a:t>יוצרת את מילון מיקום הניקוד בהתאם</a:t>
                      </a:r>
                      <a:r>
                        <a:rPr lang="he-IL" sz="1400" baseline="0" dirty="0" smtClean="0"/>
                        <a:t> לערך כלי</a:t>
                      </a:r>
                      <a:endParaRPr lang="he-IL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9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39707" y="2530196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dirty="0" smtClean="0"/>
              <a:t>מחלקה השומרת בתוכה פונקציות אשר שימושיות ע"י מספר מחלקות וחלקן </a:t>
            </a:r>
            <a:r>
              <a:rPr lang="he-IL" dirty="0" err="1" smtClean="0"/>
              <a:t>גינריות</a:t>
            </a:r>
            <a:endParaRPr lang="he-I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46738" y="-705852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4800" b="1" dirty="0" smtClean="0"/>
              <a:t>Tools</a:t>
            </a:r>
            <a:endParaRPr lang="he-IL" sz="4800" b="1" dirty="0"/>
          </a:p>
        </p:txBody>
      </p:sp>
    </p:spTree>
    <p:extLst>
      <p:ext uri="{BB962C8B-B14F-4D97-AF65-F5344CB8AC3E}">
        <p14:creationId xmlns:p14="http://schemas.microsoft.com/office/powerpoint/2010/main" val="116642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39707" y="2530196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dirty="0" smtClean="0"/>
              <a:t>מחלקה השומרת בתוכה משתנים קבועים אשר שימושיים ע"י מחלקות רבות</a:t>
            </a:r>
            <a:endParaRPr lang="he-I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46738" y="-705852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4800" b="1" dirty="0" smtClean="0"/>
              <a:t>ConstantValues</a:t>
            </a:r>
            <a:endParaRPr lang="he-IL" sz="4800" b="1" dirty="0"/>
          </a:p>
        </p:txBody>
      </p:sp>
    </p:spTree>
    <p:extLst>
      <p:ext uri="{BB962C8B-B14F-4D97-AF65-F5344CB8AC3E}">
        <p14:creationId xmlns:p14="http://schemas.microsoft.com/office/powerpoint/2010/main" val="37286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39707" y="2530196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dirty="0" smtClean="0"/>
              <a:t>מחלקות השומרות את המהלכים החוקיים שכל כלי וכלי ומחזירה את המהלכים האפשריים עבור אותו כלי</a:t>
            </a:r>
            <a:endParaRPr lang="he-I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46738" y="-705852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4800" b="1" dirty="0" smtClean="0"/>
              <a:t>Soldiers </a:t>
            </a:r>
            <a:r>
              <a:rPr lang="en-US" sz="2800" b="1" dirty="0" smtClean="0"/>
              <a:t>(Bishop, Rook, Knight, Pawn, King, Queen)</a:t>
            </a:r>
            <a:endParaRPr lang="he-IL" sz="4800" b="1" dirty="0"/>
          </a:p>
        </p:txBody>
      </p:sp>
    </p:spTree>
    <p:extLst>
      <p:ext uri="{BB962C8B-B14F-4D97-AF65-F5344CB8AC3E}">
        <p14:creationId xmlns:p14="http://schemas.microsoft.com/office/powerpoint/2010/main" val="65746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39707" y="2530196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dirty="0" smtClean="0"/>
              <a:t>מחסנית השומרת בתוכה מהלכים ומאפשרת חזרה אחורה וקדימה בביצוע מהלכים, כלומר מאפשרת עבודה על לוח אחד, הלוח המקורי</a:t>
            </a:r>
            <a:endParaRPr lang="he-I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46738" y="-705852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4800" b="1" dirty="0" smtClean="0"/>
              <a:t>Stack</a:t>
            </a:r>
            <a:endParaRPr lang="he-IL" sz="4800" b="1" dirty="0"/>
          </a:p>
        </p:txBody>
      </p:sp>
    </p:spTree>
    <p:extLst>
      <p:ext uri="{BB962C8B-B14F-4D97-AF65-F5344CB8AC3E}">
        <p14:creationId xmlns:p14="http://schemas.microsoft.com/office/powerpoint/2010/main" val="249198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39707" y="2530196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dirty="0" smtClean="0"/>
              <a:t>מחלקה האחראית על מהלך המשחק או דברים חשובים אשר קורים</a:t>
            </a:r>
            <a:endParaRPr lang="he-IL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46738" y="-705852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4800" b="1" dirty="0" smtClean="0"/>
              <a:t>ViewLog</a:t>
            </a:r>
            <a:endParaRPr lang="he-IL" sz="4800" b="1" dirty="0"/>
          </a:p>
        </p:txBody>
      </p:sp>
    </p:spTree>
    <p:extLst>
      <p:ext uri="{BB962C8B-B14F-4D97-AF65-F5344CB8AC3E}">
        <p14:creationId xmlns:p14="http://schemas.microsoft.com/office/powerpoint/2010/main" val="238331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39707" y="2530196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dirty="0" smtClean="0"/>
              <a:t>מחלקה האחראית על כל מה שקשור למשחק ולמחלקות בחלק העיצובי שמשתנות בהתאם</a:t>
            </a:r>
            <a:endParaRPr lang="he-I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46738" y="-705852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4800" b="1" dirty="0" smtClean="0"/>
              <a:t>ViewGamePlay</a:t>
            </a:r>
            <a:endParaRPr lang="he-IL" sz="4800" b="1" dirty="0"/>
          </a:p>
        </p:txBody>
      </p:sp>
    </p:spTree>
    <p:extLst>
      <p:ext uri="{BB962C8B-B14F-4D97-AF65-F5344CB8AC3E}">
        <p14:creationId xmlns:p14="http://schemas.microsoft.com/office/powerpoint/2010/main" val="369173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39707" y="2530196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dirty="0" smtClean="0"/>
              <a:t>מחלקה הכוללת בה את כל העיצובים ואת העמוד עצמו של המשחק</a:t>
            </a:r>
            <a:endParaRPr lang="he-I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46738" y="-705852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4800" b="1" dirty="0" smtClean="0"/>
              <a:t>ViewPage</a:t>
            </a:r>
            <a:endParaRPr lang="he-IL" sz="4800" b="1" dirty="0"/>
          </a:p>
        </p:txBody>
      </p:sp>
    </p:spTree>
    <p:extLst>
      <p:ext uri="{BB962C8B-B14F-4D97-AF65-F5344CB8AC3E}">
        <p14:creationId xmlns:p14="http://schemas.microsoft.com/office/powerpoint/2010/main" val="376644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707" y="2530196"/>
            <a:ext cx="8534400" cy="1507067"/>
          </a:xfrm>
        </p:spPr>
        <p:txBody>
          <a:bodyPr/>
          <a:lstStyle/>
          <a:p>
            <a:pPr algn="r"/>
            <a:r>
              <a:rPr lang="he-IL" dirty="0" smtClean="0"/>
              <a:t>אחראי על החלק הלוגי של המשחק ושינוייו.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738" y="-705852"/>
            <a:ext cx="8534400" cy="3615267"/>
          </a:xfrm>
        </p:spPr>
        <p:txBody>
          <a:bodyPr>
            <a:normAutofit/>
          </a:bodyPr>
          <a:lstStyle/>
          <a:p>
            <a:pPr lvl="1" algn="ctr"/>
            <a:r>
              <a:rPr lang="en-US" sz="4800" b="1" dirty="0" smtClean="0"/>
              <a:t>Model</a:t>
            </a:r>
            <a:endParaRPr lang="he-IL" sz="4800" b="1" dirty="0"/>
          </a:p>
        </p:txBody>
      </p:sp>
    </p:spTree>
    <p:extLst>
      <p:ext uri="{BB962C8B-B14F-4D97-AF65-F5344CB8AC3E}">
        <p14:creationId xmlns:p14="http://schemas.microsoft.com/office/powerpoint/2010/main" val="37053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39707" y="2530196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dirty="0" smtClean="0"/>
              <a:t>מחלקה הכוללת בתוכה תמונות ועבודה איתן</a:t>
            </a:r>
            <a:endParaRPr lang="he-I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46738" y="-705852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4800" b="1" dirty="0" smtClean="0"/>
              <a:t>ImageCollection</a:t>
            </a:r>
            <a:endParaRPr lang="he-IL" sz="4800" b="1" dirty="0"/>
          </a:p>
        </p:txBody>
      </p:sp>
    </p:spTree>
    <p:extLst>
      <p:ext uri="{BB962C8B-B14F-4D97-AF65-F5344CB8AC3E}">
        <p14:creationId xmlns:p14="http://schemas.microsoft.com/office/powerpoint/2010/main" val="358243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39707" y="2530196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dirty="0" smtClean="0"/>
              <a:t>מחלקה הכוללת בה את הקריאה למשחק ולקיומו</a:t>
            </a:r>
            <a:endParaRPr lang="he-I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46738" y="-705852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4800" b="1" dirty="0" smtClean="0"/>
              <a:t>Main</a:t>
            </a:r>
            <a:endParaRPr lang="he-IL" sz="4800" b="1" dirty="0"/>
          </a:p>
        </p:txBody>
      </p:sp>
    </p:spTree>
    <p:extLst>
      <p:ext uri="{BB962C8B-B14F-4D97-AF65-F5344CB8AC3E}">
        <p14:creationId xmlns:p14="http://schemas.microsoft.com/office/powerpoint/2010/main" val="39837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602" y="0"/>
            <a:ext cx="8534400" cy="948267"/>
          </a:xfrm>
        </p:spPr>
        <p:txBody>
          <a:bodyPr/>
          <a:lstStyle/>
          <a:p>
            <a:pPr algn="ctr"/>
            <a:r>
              <a:rPr lang="he-IL" b="1" dirty="0"/>
              <a:t>מבנה נתונים של מחלקת </a:t>
            </a:r>
            <a:r>
              <a:rPr lang="en-US" b="1" dirty="0"/>
              <a:t>MODEL </a:t>
            </a:r>
            <a:r>
              <a:rPr lang="he-IL" b="1" dirty="0"/>
              <a:t> -</a:t>
            </a: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169325"/>
              </p:ext>
            </p:extLst>
          </p:nvPr>
        </p:nvGraphicFramePr>
        <p:xfrm>
          <a:off x="707056" y="1150561"/>
          <a:ext cx="9871491" cy="5436027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3290497"/>
                <a:gridCol w="3290497"/>
                <a:gridCol w="3290497"/>
              </a:tblGrid>
              <a:tr h="316048">
                <a:tc>
                  <a:txBody>
                    <a:bodyPr/>
                    <a:lstStyle/>
                    <a:p>
                      <a:pPr rtl="1"/>
                      <a:r>
                        <a:rPr lang="he-IL" sz="1400" dirty="0" smtClean="0"/>
                        <a:t>שם משתנה</a:t>
                      </a:r>
                      <a:endParaRPr lang="he-IL" sz="14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 smtClean="0"/>
                        <a:t>סוג</a:t>
                      </a:r>
                      <a:endParaRPr lang="he-IL" sz="14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 smtClean="0"/>
                        <a:t>תפקיד</a:t>
                      </a:r>
                      <a:endParaRPr lang="he-IL" sz="1400" dirty="0"/>
                    </a:p>
                  </a:txBody>
                  <a:tcPr marL="74751" marR="74751"/>
                </a:tc>
              </a:tr>
              <a:tr h="758515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board</a:t>
                      </a:r>
                      <a:endParaRPr lang="he-IL" sz="14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List</a:t>
                      </a:r>
                      <a:r>
                        <a:rPr lang="en-US" sz="1400" baseline="0" dirty="0" smtClean="0"/>
                        <a:t> of lists (2D array) of Int</a:t>
                      </a:r>
                      <a:endParaRPr lang="he-IL" sz="14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 smtClean="0"/>
                        <a:t>שמירת</a:t>
                      </a:r>
                      <a:r>
                        <a:rPr lang="he-IL" sz="1400" baseline="0" dirty="0" smtClean="0"/>
                        <a:t> המשחק במערך דו מימדי ע"י מספרים שלמים.</a:t>
                      </a:r>
                      <a:endParaRPr lang="he-IL" sz="1400" dirty="0"/>
                    </a:p>
                  </a:txBody>
                  <a:tcPr marL="74751" marR="74751"/>
                </a:tc>
              </a:tr>
              <a:tr h="979749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active_row</a:t>
                      </a:r>
                      <a:endParaRPr lang="he-IL" sz="14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Int</a:t>
                      </a:r>
                      <a:endParaRPr lang="he-IL" sz="14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 smtClean="0"/>
                        <a:t>אחרי</a:t>
                      </a:r>
                      <a:r>
                        <a:rPr lang="he-IL" sz="1400" baseline="0" dirty="0" smtClean="0"/>
                        <a:t> על העברת מידע בין משבצת אחת לאחרת כאשר השחקן לחץ על הלוח</a:t>
                      </a:r>
                      <a:endParaRPr lang="he-IL" sz="1400" dirty="0"/>
                    </a:p>
                  </a:txBody>
                  <a:tcPr marL="74751" marR="74751"/>
                </a:tc>
              </a:tr>
              <a:tr h="53728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active_col</a:t>
                      </a:r>
                      <a:endParaRPr lang="he-IL" sz="14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 smtClean="0"/>
                        <a:t>Int</a:t>
                      </a:r>
                      <a:endParaRPr lang="he-IL" sz="14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/>
                        <a:t>"                   כנ"ל                     "</a:t>
                      </a:r>
                      <a:endParaRPr lang="he-IL" sz="1400" dirty="0"/>
                    </a:p>
                  </a:txBody>
                  <a:tcPr marL="74751" marR="74751"/>
                </a:tc>
              </a:tr>
              <a:tr h="1864684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soldier_dict</a:t>
                      </a:r>
                      <a:endParaRPr lang="he-IL" sz="14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 smtClean="0"/>
                        <a:t>Dictionary</a:t>
                      </a:r>
                      <a:endParaRPr lang="he-IL" sz="14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 smtClean="0"/>
                        <a:t>מילון האחראי על שמירת </a:t>
                      </a:r>
                      <a:r>
                        <a:rPr lang="he-IL" sz="1400" u="sng" dirty="0" smtClean="0"/>
                        <a:t>הפונקציות</a:t>
                      </a:r>
                      <a:r>
                        <a:rPr lang="he-IL" sz="1400" u="sng" baseline="0" dirty="0" smtClean="0"/>
                        <a:t> של כל ערך כלי וכלי בהתאם לערכו. </a:t>
                      </a:r>
                      <a:r>
                        <a:rPr lang="he-IL" sz="1400" u="none" baseline="0" dirty="0" smtClean="0"/>
                        <a:t>כלומר, ע"י הערך של החייל קוראים לאובייקט מהמילון שהוא פונקציה.</a:t>
                      </a:r>
                      <a:endParaRPr lang="he-IL" sz="1400" u="none" dirty="0"/>
                    </a:p>
                  </a:txBody>
                  <a:tcPr marL="74751" marR="74751"/>
                </a:tc>
              </a:tr>
              <a:tr h="979749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view_board</a:t>
                      </a:r>
                      <a:endParaRPr lang="he-IL" sz="14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ViewBoard</a:t>
                      </a:r>
                      <a:endParaRPr lang="he-IL" sz="14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 smtClean="0"/>
                        <a:t>קישור</a:t>
                      </a:r>
                      <a:r>
                        <a:rPr lang="he-IL" sz="1400" baseline="0" dirty="0" smtClean="0"/>
                        <a:t> לחלק העיצובי. כעת אין לו שימוש כי יש את ה</a:t>
                      </a:r>
                      <a:r>
                        <a:rPr lang="en-US" sz="1400" baseline="0" dirty="0" smtClean="0"/>
                        <a:t>Controller</a:t>
                      </a:r>
                      <a:r>
                        <a:rPr lang="he-IL" sz="1400" baseline="0" dirty="0" smtClean="0"/>
                        <a:t> אבל אולי בהמשך.</a:t>
                      </a:r>
                      <a:endParaRPr lang="he-IL" sz="1400" dirty="0"/>
                    </a:p>
                  </a:txBody>
                  <a:tcPr marL="74751" marR="7475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24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31241" y="-1159043"/>
            <a:ext cx="8534400" cy="3615267"/>
          </a:xfrm>
        </p:spPr>
        <p:txBody>
          <a:bodyPr/>
          <a:lstStyle/>
          <a:p>
            <a:r>
              <a:rPr lang="he-IL" b="1" dirty="0"/>
              <a:t>מבנה נתונים של מחלקת </a:t>
            </a:r>
            <a:r>
              <a:rPr lang="en-US" b="1" dirty="0"/>
              <a:t>MODEL </a:t>
            </a:r>
            <a:r>
              <a:rPr lang="he-IL" b="1" dirty="0"/>
              <a:t> -</a:t>
            </a:r>
          </a:p>
          <a:p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03880"/>
              </p:ext>
            </p:extLst>
          </p:nvPr>
        </p:nvGraphicFramePr>
        <p:xfrm>
          <a:off x="352927" y="1246814"/>
          <a:ext cx="10684041" cy="5302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61347"/>
                <a:gridCol w="3561347"/>
                <a:gridCol w="3561347"/>
              </a:tblGrid>
              <a:tr h="479178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/>
                        <a:t>שם פונקציה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/>
                        <a:t>ערך מוחזר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/>
                        <a:t>תפקיד</a:t>
                      </a:r>
                      <a:endParaRPr lang="he-IL" sz="1400" dirty="0"/>
                    </a:p>
                  </a:txBody>
                  <a:tcPr/>
                </a:tc>
              </a:tr>
              <a:tr h="1112188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onaction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 smtClean="0"/>
                        <a:t>List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 smtClean="0"/>
                        <a:t>מחזירה מהלכים חוקיים בהתאם למיקום או מבצעת שינויים במודל</a:t>
                      </a:r>
                      <a:r>
                        <a:rPr lang="he-IL" sz="1400" baseline="0" dirty="0" smtClean="0"/>
                        <a:t> המשחק</a:t>
                      </a:r>
                      <a:endParaRPr lang="he-IL" sz="1400" dirty="0"/>
                    </a:p>
                  </a:txBody>
                  <a:tcPr/>
                </a:tc>
              </a:tr>
              <a:tr h="534683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restart_game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 smtClean="0"/>
                        <a:t>None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 smtClean="0"/>
                        <a:t>מחזירה את המשחק למצב ההתחלתי</a:t>
                      </a:r>
                      <a:endParaRPr lang="he-IL" sz="1400" dirty="0"/>
                    </a:p>
                  </a:txBody>
                  <a:tcPr/>
                </a:tc>
              </a:tr>
              <a:tr h="534683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check_mate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 smtClean="0"/>
                        <a:t>Bool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 smtClean="0"/>
                        <a:t>מחזירה האם השחקן בשח מט</a:t>
                      </a:r>
                      <a:endParaRPr lang="he-IL" sz="1400" dirty="0"/>
                    </a:p>
                  </a:txBody>
                  <a:tcPr/>
                </a:tc>
              </a:tr>
              <a:tr h="534683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get_index_value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 smtClean="0"/>
                        <a:t>Int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 smtClean="0"/>
                        <a:t>מחזירה ערך</a:t>
                      </a:r>
                      <a:r>
                        <a:rPr lang="he-IL" sz="1400" baseline="0" dirty="0" smtClean="0"/>
                        <a:t> מספרי של איבר על הלוח</a:t>
                      </a:r>
                      <a:endParaRPr lang="he-IL" sz="1400" dirty="0"/>
                    </a:p>
                  </a:txBody>
                  <a:tcPr/>
                </a:tc>
              </a:tr>
              <a:tr h="702435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create_dictionary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 smtClean="0"/>
                        <a:t>Dictionary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 smtClean="0"/>
                        <a:t>יוצרת מילון</a:t>
                      </a:r>
                      <a:r>
                        <a:rPr lang="he-IL" sz="1400" baseline="0" dirty="0" smtClean="0"/>
                        <a:t> פונקציות למהלכים של כל כלי בשחמט</a:t>
                      </a:r>
                      <a:endParaRPr lang="he-IL" sz="1400" dirty="0"/>
                    </a:p>
                  </a:txBody>
                  <a:tcPr/>
                </a:tc>
              </a:tr>
              <a:tr h="702435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replacer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 smtClean="0"/>
                        <a:t>None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 smtClean="0"/>
                        <a:t>מזיזה </a:t>
                      </a:r>
                      <a:r>
                        <a:rPr lang="he-IL" sz="1400" baseline="0" dirty="0" smtClean="0"/>
                        <a:t>את הערכים במקום אחד לערכים ממקום אחר</a:t>
                      </a:r>
                      <a:endParaRPr lang="he-IL" sz="1400" dirty="0"/>
                    </a:p>
                  </a:txBody>
                  <a:tcPr/>
                </a:tc>
              </a:tr>
              <a:tr h="702435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get_board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List</a:t>
                      </a:r>
                      <a:r>
                        <a:rPr lang="en-US" sz="1400" baseline="0" dirty="0" smtClean="0"/>
                        <a:t> of lists (2D array) of Int</a:t>
                      </a:r>
                      <a:endParaRPr lang="he-IL" sz="1400" dirty="0" smtClean="0"/>
                    </a:p>
                    <a:p>
                      <a:pPr algn="l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 smtClean="0"/>
                        <a:t>מחזירה את</a:t>
                      </a:r>
                      <a:r>
                        <a:rPr lang="he-IL" sz="1400" baseline="0" dirty="0" smtClean="0"/>
                        <a:t> לוח המשחק</a:t>
                      </a:r>
                      <a:endParaRPr lang="he-IL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0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39707" y="2530196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dirty="0" smtClean="0"/>
              <a:t>אחראי על החלק העיצובי של המשחק ושינוייו יחד עם קישור למספר מחלקות שונות.</a:t>
            </a:r>
            <a:endParaRPr lang="he-I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46738" y="-705852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4800" b="1" dirty="0"/>
              <a:t>ViewBoard</a:t>
            </a:r>
            <a:endParaRPr lang="he-IL" sz="4800" b="1" dirty="0"/>
          </a:p>
        </p:txBody>
      </p:sp>
    </p:spTree>
    <p:extLst>
      <p:ext uri="{BB962C8B-B14F-4D97-AF65-F5344CB8AC3E}">
        <p14:creationId xmlns:p14="http://schemas.microsoft.com/office/powerpoint/2010/main" val="272309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5602" y="0"/>
            <a:ext cx="8534400" cy="948267"/>
          </a:xfrm>
        </p:spPr>
        <p:txBody>
          <a:bodyPr/>
          <a:lstStyle/>
          <a:p>
            <a:pPr algn="ctr"/>
            <a:r>
              <a:rPr lang="he-IL" b="1" dirty="0"/>
              <a:t>מבנה נתונים של מחלקת </a:t>
            </a:r>
            <a:r>
              <a:rPr lang="en-US" b="1" dirty="0" smtClean="0"/>
              <a:t>ViewBoard</a:t>
            </a:r>
            <a:r>
              <a:rPr lang="he-IL" b="1" dirty="0" smtClean="0"/>
              <a:t>-</a:t>
            </a:r>
            <a:endParaRPr lang="he-IL" b="1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734968"/>
              </p:ext>
            </p:extLst>
          </p:nvPr>
        </p:nvGraphicFramePr>
        <p:xfrm>
          <a:off x="707055" y="982922"/>
          <a:ext cx="9871491" cy="2727139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3290497"/>
                <a:gridCol w="3290497"/>
                <a:gridCol w="3290497"/>
              </a:tblGrid>
              <a:tr h="234779">
                <a:tc>
                  <a:txBody>
                    <a:bodyPr/>
                    <a:lstStyle/>
                    <a:p>
                      <a:pPr rtl="1"/>
                      <a:r>
                        <a:rPr lang="he-IL" sz="1100" dirty="0" smtClean="0"/>
                        <a:t>שם משתנה</a:t>
                      </a:r>
                      <a:endParaRPr lang="he-IL" sz="11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100" dirty="0" smtClean="0"/>
                        <a:t>סוג</a:t>
                      </a:r>
                      <a:endParaRPr lang="he-IL" sz="11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100" dirty="0" smtClean="0"/>
                        <a:t>תפקיד</a:t>
                      </a:r>
                      <a:endParaRPr lang="he-IL" sz="1100" dirty="0"/>
                    </a:p>
                  </a:txBody>
                  <a:tcPr marL="74751" marR="74751"/>
                </a:tc>
              </a:tr>
              <a:tr h="399124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frame1</a:t>
                      </a:r>
                      <a:endParaRPr lang="he-IL" sz="12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Frame</a:t>
                      </a:r>
                      <a:endParaRPr lang="he-IL" sz="12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100" dirty="0" smtClean="0"/>
                        <a:t>אחראי על הקישור והמיקום של האיברים על</a:t>
                      </a:r>
                      <a:r>
                        <a:rPr lang="he-IL" sz="1100" baseline="0" dirty="0" smtClean="0"/>
                        <a:t> העמוד</a:t>
                      </a:r>
                      <a:endParaRPr lang="he-IL" sz="1100" dirty="0"/>
                    </a:p>
                  </a:txBody>
                  <a:tcPr marL="74751" marR="74751"/>
                </a:tc>
              </a:tr>
              <a:tr h="399124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list_of_labels_board</a:t>
                      </a:r>
                      <a:endParaRPr lang="he-IL" sz="12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List of lists (2D array) of Labels</a:t>
                      </a:r>
                      <a:endParaRPr lang="he-IL" sz="1200" dirty="0" smtClean="0"/>
                    </a:p>
                    <a:p>
                      <a:pPr algn="l" rtl="0"/>
                      <a:endParaRPr lang="he-IL" sz="12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100" dirty="0" smtClean="0"/>
                        <a:t>הצגת המשחק למשתמש</a:t>
                      </a:r>
                      <a:endParaRPr lang="he-IL" sz="1100" dirty="0"/>
                    </a:p>
                  </a:txBody>
                  <a:tcPr marL="74751" marR="74751"/>
                </a:tc>
              </a:tr>
              <a:tr h="234779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image_storage</a:t>
                      </a:r>
                      <a:endParaRPr lang="he-IL" sz="12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List (1D array) of Images (after conversion)</a:t>
                      </a:r>
                      <a:endParaRPr lang="he-IL" sz="1200" dirty="0" smtClean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100" dirty="0" smtClean="0"/>
                        <a:t>שמירת תמונות לאפשרות משחק איתן</a:t>
                      </a:r>
                      <a:r>
                        <a:rPr lang="he-IL" sz="1100" baseline="0" dirty="0" smtClean="0"/>
                        <a:t> ללא צורך כל פעם לזמן אותן מחדש.</a:t>
                      </a:r>
                      <a:endParaRPr lang="he-IL" sz="1100" dirty="0"/>
                    </a:p>
                  </a:txBody>
                  <a:tcPr marL="74751" marR="74751"/>
                </a:tc>
              </a:tr>
              <a:tr h="727815"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controller</a:t>
                      </a:r>
                    </a:p>
                    <a:p>
                      <a:pPr algn="ctr" rtl="1"/>
                      <a:endParaRPr lang="he-IL" sz="12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200" dirty="0" smtClean="0"/>
                        <a:t>Controller</a:t>
                      </a:r>
                      <a:endParaRPr lang="he-IL" sz="12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100" dirty="0" smtClean="0"/>
                        <a:t>מגשר</a:t>
                      </a:r>
                      <a:r>
                        <a:rPr lang="he-IL" sz="1100" baseline="0" dirty="0" smtClean="0"/>
                        <a:t> בין החלק העיצובי ללוגי ומאפשר סדר</a:t>
                      </a:r>
                      <a:endParaRPr lang="he-IL" sz="1100" dirty="0"/>
                    </a:p>
                  </a:txBody>
                  <a:tcPr marL="74751" marR="74751"/>
                </a:tc>
              </a:tr>
              <a:tr h="399124"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mini_max</a:t>
                      </a:r>
                      <a:endParaRPr lang="he-IL" sz="1200" dirty="0" smtClean="0"/>
                    </a:p>
                    <a:p>
                      <a:pPr algn="ctr" rtl="1"/>
                      <a:endParaRPr lang="he-IL" sz="12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MiniMax</a:t>
                      </a:r>
                      <a:endParaRPr lang="he-IL" sz="12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dirty="0" smtClean="0"/>
                        <a:t>מחלקה האחראית</a:t>
                      </a:r>
                      <a:r>
                        <a:rPr lang="he-IL" sz="1100" baseline="0" dirty="0" smtClean="0"/>
                        <a:t> על משחק המחשב</a:t>
                      </a:r>
                      <a:endParaRPr lang="he-IL" sz="1100" dirty="0" smtClean="0"/>
                    </a:p>
                    <a:p>
                      <a:pPr rtl="1"/>
                      <a:endParaRPr lang="he-IL" sz="1100" dirty="0"/>
                    </a:p>
                  </a:txBody>
                  <a:tcPr marL="74751" marR="74751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27728"/>
              </p:ext>
            </p:extLst>
          </p:nvPr>
        </p:nvGraphicFramePr>
        <p:xfrm>
          <a:off x="707056" y="3649101"/>
          <a:ext cx="9871491" cy="3249720"/>
        </p:xfrm>
        <a:graphic>
          <a:graphicData uri="http://schemas.openxmlformats.org/drawingml/2006/table">
            <a:tbl>
              <a:tblPr rtl="1" bandRow="1">
                <a:tableStyleId>{073A0DAA-6AF3-43AB-8588-CEC1D06C72B9}</a:tableStyleId>
              </a:tblPr>
              <a:tblGrid>
                <a:gridCol w="3290497"/>
                <a:gridCol w="3290497"/>
                <a:gridCol w="3290497"/>
              </a:tblGrid>
              <a:tr h="577602">
                <a:tc>
                  <a:txBody>
                    <a:bodyPr/>
                    <a:lstStyle/>
                    <a:p>
                      <a:pPr algn="ctr" rtl="1"/>
                      <a:r>
                        <a:rPr lang="en-US" sz="1100" dirty="0" smtClean="0"/>
                        <a:t>active_highlight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List of lists (2D array) of int</a:t>
                      </a:r>
                      <a:endParaRPr lang="he-IL" sz="1100" dirty="0" smtClean="0"/>
                    </a:p>
                    <a:p>
                      <a:pPr algn="l" rtl="1"/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dirty="0" smtClean="0"/>
                        <a:t>אחראי על הדגשת ואי הדגשת משבצות לשחקן כאשר לוחץ פעם אחת על חייל ואי הדגשה על לחיצה נוספת עליו</a:t>
                      </a:r>
                    </a:p>
                  </a:txBody>
                  <a:tcPr/>
                </a:tc>
              </a:tr>
              <a:tr h="360384"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turn</a:t>
                      </a:r>
                      <a:endParaRPr lang="he-IL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 smtClean="0"/>
                        <a:t>Int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dirty="0" smtClean="0"/>
                        <a:t>משתנה האחראי על תורות</a:t>
                      </a:r>
                      <a:r>
                        <a:rPr lang="he-IL" sz="1100" baseline="0" dirty="0" smtClean="0"/>
                        <a:t> המשחק</a:t>
                      </a:r>
                      <a:endParaRPr lang="he-IL" sz="1100" dirty="0" smtClean="0"/>
                    </a:p>
                  </a:txBody>
                  <a:tcPr/>
                </a:tc>
              </a:tr>
              <a:tr h="360384">
                <a:tc>
                  <a:txBody>
                    <a:bodyPr/>
                    <a:lstStyle/>
                    <a:p>
                      <a:pPr algn="ctr" rtl="1"/>
                      <a:r>
                        <a:rPr lang="en-US" sz="1100" dirty="0" smtClean="0"/>
                        <a:t>view_turn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 smtClean="0"/>
                        <a:t>ViiewTurn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100" dirty="0" smtClean="0"/>
                        <a:t>קישור</a:t>
                      </a:r>
                      <a:r>
                        <a:rPr lang="he-IL" sz="1100" baseline="0" dirty="0" smtClean="0"/>
                        <a:t> למחלקת הצגת התור למשתמש בדף</a:t>
                      </a:r>
                      <a:endParaRPr lang="he-IL" sz="1100" dirty="0"/>
                    </a:p>
                  </a:txBody>
                  <a:tcPr/>
                </a:tc>
              </a:tr>
              <a:tr h="360384">
                <a:tc>
                  <a:txBody>
                    <a:bodyPr/>
                    <a:lstStyle/>
                    <a:p>
                      <a:pPr algn="ctr" rtl="1"/>
                      <a:r>
                        <a:rPr lang="en-US" sz="1100" dirty="0" smtClean="0"/>
                        <a:t>root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 smtClean="0"/>
                        <a:t>Root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100" dirty="0" smtClean="0"/>
                        <a:t>קישור לשורש העמוד</a:t>
                      </a:r>
                      <a:endParaRPr lang="he-IL" sz="1100" dirty="0"/>
                    </a:p>
                  </a:txBody>
                  <a:tcPr/>
                </a:tc>
              </a:tr>
              <a:tr h="414688">
                <a:tc>
                  <a:txBody>
                    <a:bodyPr/>
                    <a:lstStyle/>
                    <a:p>
                      <a:pPr algn="ctr" rtl="1"/>
                      <a:r>
                        <a:rPr lang="en-US" sz="1100" dirty="0" smtClean="0"/>
                        <a:t>flag1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 smtClean="0"/>
                        <a:t>Bool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100" dirty="0" smtClean="0"/>
                        <a:t>אחראי על בדיקה</a:t>
                      </a:r>
                      <a:r>
                        <a:rPr lang="he-IL" sz="1100" baseline="0" dirty="0" smtClean="0"/>
                        <a:t> האם זה רק סימון על הלוח של מהלכים או ביצוע שינויים</a:t>
                      </a:r>
                      <a:endParaRPr lang="he-IL" sz="1100" dirty="0"/>
                    </a:p>
                  </a:txBody>
                  <a:tcPr/>
                </a:tc>
              </a:tr>
              <a:tr h="360384">
                <a:tc>
                  <a:txBody>
                    <a:bodyPr/>
                    <a:lstStyle/>
                    <a:p>
                      <a:pPr algn="ctr" rtl="1"/>
                      <a:r>
                        <a:rPr lang="en-US" sz="1100" dirty="0" smtClean="0"/>
                        <a:t>active_row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 smtClean="0"/>
                        <a:t>Int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100" dirty="0" smtClean="0"/>
                        <a:t>אחראי על השורה אשר השחקן עליה לחץ</a:t>
                      </a:r>
                      <a:endParaRPr lang="he-IL" sz="1100" dirty="0"/>
                    </a:p>
                  </a:txBody>
                  <a:tcPr/>
                </a:tc>
              </a:tr>
              <a:tr h="414688">
                <a:tc>
                  <a:txBody>
                    <a:bodyPr/>
                    <a:lstStyle/>
                    <a:p>
                      <a:pPr algn="ctr" rtl="1"/>
                      <a:r>
                        <a:rPr lang="en-US" sz="1100" dirty="0" smtClean="0"/>
                        <a:t>active_col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 smtClean="0"/>
                        <a:t>Int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dirty="0" smtClean="0"/>
                        <a:t>אחראי על הטור אשר השחקן עליה לחץ</a:t>
                      </a:r>
                    </a:p>
                    <a:p>
                      <a:pPr rtl="1"/>
                      <a:endParaRPr lang="he-IL" sz="1100" dirty="0"/>
                    </a:p>
                  </a:txBody>
                  <a:tcPr/>
                </a:tc>
              </a:tr>
              <a:tr h="360384">
                <a:tc>
                  <a:txBody>
                    <a:bodyPr/>
                    <a:lstStyle/>
                    <a:p>
                      <a:pPr algn="ctr" rtl="1"/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06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738" y="-1030705"/>
            <a:ext cx="8534400" cy="3615267"/>
          </a:xfrm>
        </p:spPr>
        <p:txBody>
          <a:bodyPr/>
          <a:lstStyle/>
          <a:p>
            <a:pPr algn="ctr"/>
            <a:r>
              <a:rPr lang="he-IL" b="1" dirty="0"/>
              <a:t>מבנה נתונים של מחלקת </a:t>
            </a:r>
            <a:r>
              <a:rPr lang="en-US" b="1" dirty="0"/>
              <a:t>ViewBoard</a:t>
            </a:r>
            <a:r>
              <a:rPr lang="he-IL" b="1" dirty="0"/>
              <a:t>-</a:t>
            </a:r>
          </a:p>
          <a:p>
            <a:pPr algn="ctr"/>
            <a:endParaRPr lang="he-I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5632"/>
              </p:ext>
            </p:extLst>
          </p:nvPr>
        </p:nvGraphicFramePr>
        <p:xfrm>
          <a:off x="684213" y="1230772"/>
          <a:ext cx="10930272" cy="5302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643424"/>
                <a:gridCol w="3643424"/>
                <a:gridCol w="3643424"/>
              </a:tblGrid>
              <a:tr h="479178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/>
                        <a:t>שם פונקציה חשובה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/>
                        <a:t>ערך מוחזר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/>
                        <a:t>תפקיד</a:t>
                      </a:r>
                      <a:endParaRPr lang="he-IL" sz="1400" dirty="0"/>
                    </a:p>
                  </a:txBody>
                  <a:tcPr/>
                </a:tc>
              </a:tr>
              <a:tr h="1112188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onaction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 smtClean="0"/>
                        <a:t>None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 smtClean="0"/>
                        <a:t>אחראית על קריאת</a:t>
                      </a:r>
                      <a:r>
                        <a:rPr lang="he-IL" sz="1400" baseline="0" dirty="0" smtClean="0"/>
                        <a:t> הפונקציה בהתאם לשחקן לבן או שחור</a:t>
                      </a:r>
                      <a:endParaRPr lang="he-IL" sz="1400" dirty="0"/>
                    </a:p>
                  </a:txBody>
                  <a:tcPr/>
                </a:tc>
              </a:tr>
              <a:tr h="534683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play_turn_one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 smtClean="0"/>
                        <a:t>None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 smtClean="0"/>
                        <a:t>משחקת</a:t>
                      </a:r>
                      <a:r>
                        <a:rPr lang="he-IL" sz="1400" baseline="0" dirty="0" smtClean="0"/>
                        <a:t> את המשחק של השחקן הלבן</a:t>
                      </a:r>
                      <a:endParaRPr lang="he-IL" sz="1400" dirty="0"/>
                    </a:p>
                  </a:txBody>
                  <a:tcPr/>
                </a:tc>
              </a:tr>
              <a:tr h="534683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play_turn_two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 smtClean="0"/>
                        <a:t>None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 smtClean="0"/>
                        <a:t>משחקת</a:t>
                      </a:r>
                      <a:r>
                        <a:rPr lang="he-IL" sz="1400" baseline="0" dirty="0" smtClean="0"/>
                        <a:t> את המשחק של השחקן השחור</a:t>
                      </a:r>
                      <a:endParaRPr lang="he-IL" sz="1400" dirty="0"/>
                    </a:p>
                  </a:txBody>
                  <a:tcPr/>
                </a:tc>
              </a:tr>
              <a:tr h="534683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update_on_new_action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 smtClean="0"/>
                        <a:t>None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 smtClean="0"/>
                        <a:t>אחראית על לחיצה ראשונית </a:t>
                      </a:r>
                      <a:endParaRPr lang="he-IL" sz="1400" dirty="0"/>
                    </a:p>
                  </a:txBody>
                  <a:tcPr/>
                </a:tc>
              </a:tr>
              <a:tr h="702435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update_movement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 smtClean="0"/>
                        <a:t>None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 smtClean="0"/>
                        <a:t>אחראית על שינוי התצוגה למשתמש לאחר תזוזה</a:t>
                      </a:r>
                      <a:endParaRPr lang="he-IL" sz="1400" dirty="0"/>
                    </a:p>
                  </a:txBody>
                  <a:tcPr/>
                </a:tc>
              </a:tr>
              <a:tr h="702435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get_label_location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 smtClean="0"/>
                        <a:t>List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 smtClean="0"/>
                        <a:t>מחזירה</a:t>
                      </a:r>
                      <a:r>
                        <a:rPr lang="he-IL" sz="1400" baseline="0" dirty="0" smtClean="0"/>
                        <a:t> את המיקום שנלחץ על הלוח</a:t>
                      </a:r>
                      <a:endParaRPr lang="he-IL" sz="1400" dirty="0"/>
                    </a:p>
                  </a:txBody>
                  <a:tcPr/>
                </a:tc>
              </a:tr>
              <a:tr h="702435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high_light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None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 smtClean="0"/>
                        <a:t>מדגישה על הלוח שינויים בהתאם למצב</a:t>
                      </a:r>
                      <a:endParaRPr lang="he-IL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46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39707" y="2530196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dirty="0" smtClean="0"/>
              <a:t>אחראי על הצינור שמגשר בין החלק הלוגי לחלק העיצובי ומאפשר הבנה ברורה וזרימת מידע טובה.</a:t>
            </a:r>
            <a:endParaRPr lang="he-IL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46738" y="-705852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4800" b="1" dirty="0" smtClean="0"/>
              <a:t>Controller</a:t>
            </a:r>
            <a:endParaRPr lang="he-IL" sz="4800" b="1" dirty="0"/>
          </a:p>
        </p:txBody>
      </p:sp>
    </p:spTree>
    <p:extLst>
      <p:ext uri="{BB962C8B-B14F-4D97-AF65-F5344CB8AC3E}">
        <p14:creationId xmlns:p14="http://schemas.microsoft.com/office/powerpoint/2010/main" val="11558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46738" y="-1030705"/>
            <a:ext cx="8534400" cy="3615267"/>
          </a:xfrm>
        </p:spPr>
        <p:txBody>
          <a:bodyPr/>
          <a:lstStyle/>
          <a:p>
            <a:pPr algn="ctr"/>
            <a:r>
              <a:rPr lang="he-IL" b="1" dirty="0"/>
              <a:t>מבנה נתונים של מחלקת </a:t>
            </a:r>
            <a:r>
              <a:rPr lang="en-US" b="1" dirty="0" smtClean="0"/>
              <a:t>Controller</a:t>
            </a:r>
            <a:r>
              <a:rPr lang="he-IL" b="1" dirty="0" smtClean="0"/>
              <a:t>-</a:t>
            </a:r>
            <a:endParaRPr lang="he-IL" b="1" dirty="0"/>
          </a:p>
          <a:p>
            <a:pPr algn="ctr"/>
            <a:endParaRPr lang="he-I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579805"/>
              </p:ext>
            </p:extLst>
          </p:nvPr>
        </p:nvGraphicFramePr>
        <p:xfrm>
          <a:off x="1849938" y="1487282"/>
          <a:ext cx="8127999" cy="1785306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595102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שם משתנה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סוג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תפקיד</a:t>
                      </a:r>
                      <a:endParaRPr lang="he-IL" dirty="0"/>
                    </a:p>
                  </a:txBody>
                  <a:tcPr/>
                </a:tc>
              </a:tr>
              <a:tr h="59510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view_board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ViewBoard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קישור למחלקה</a:t>
                      </a:r>
                      <a:endParaRPr lang="he-IL" dirty="0"/>
                    </a:p>
                  </a:txBody>
                  <a:tcPr/>
                </a:tc>
              </a:tr>
              <a:tr h="59510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model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Model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קישור</a:t>
                      </a:r>
                      <a:r>
                        <a:rPr lang="he-IL" baseline="0" dirty="0" smtClean="0"/>
                        <a:t> למחלקה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83692"/>
              </p:ext>
            </p:extLst>
          </p:nvPr>
        </p:nvGraphicFramePr>
        <p:xfrm>
          <a:off x="1849938" y="3272589"/>
          <a:ext cx="8127999" cy="292229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546746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שם</a:t>
                      </a:r>
                      <a:r>
                        <a:rPr lang="he-IL" baseline="0" dirty="0" smtClean="0"/>
                        <a:t> פונקציה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ערך מוחזר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תפקיד</a:t>
                      </a:r>
                      <a:endParaRPr lang="he-IL" dirty="0"/>
                    </a:p>
                  </a:txBody>
                  <a:tcPr/>
                </a:tc>
              </a:tr>
              <a:tr h="54674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onaction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List</a:t>
                      </a:r>
                      <a:r>
                        <a:rPr lang="en-US" sz="1800" baseline="0" dirty="0" smtClean="0"/>
                        <a:t> of lists (2D array) of Int</a:t>
                      </a:r>
                      <a:endParaRPr lang="he-IL" sz="1800" baseline="0" dirty="0" smtClean="0"/>
                    </a:p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aseline="0" dirty="0" smtClean="0"/>
                        <a:t>או </a:t>
                      </a:r>
                      <a:r>
                        <a:rPr lang="en-US" sz="1800" baseline="0" dirty="0" smtClean="0"/>
                        <a:t>bool</a:t>
                      </a:r>
                      <a:endParaRPr lang="he-IL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העברת המצב</a:t>
                      </a:r>
                      <a:r>
                        <a:rPr lang="he-IL" baseline="0" dirty="0" smtClean="0"/>
                        <a:t> למודל שיבצע שינויים אצלו ויחזיר בהתאם מה לעשות בחלק העיצובי</a:t>
                      </a:r>
                      <a:endParaRPr lang="he-IL" dirty="0"/>
                    </a:p>
                  </a:txBody>
                  <a:tcPr/>
                </a:tc>
              </a:tr>
              <a:tr h="54674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update_movement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אחראי להעביר</a:t>
                      </a:r>
                      <a:r>
                        <a:rPr lang="he-IL" baseline="0" dirty="0" smtClean="0"/>
                        <a:t> מיקום למודל כאשר רוצים ליצור תזוזה</a:t>
                      </a:r>
                      <a:endParaRPr lang="he-IL" dirty="0"/>
                    </a:p>
                  </a:txBody>
                  <a:tcPr/>
                </a:tc>
              </a:tr>
              <a:tr h="54674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restart_game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אחראי לאתחל את המודל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1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127</TotalTime>
  <Words>832</Words>
  <Application>Microsoft Office PowerPoint</Application>
  <PresentationFormat>Widescreen</PresentationFormat>
  <Paragraphs>207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Century Gothic</vt:lpstr>
      <vt:lpstr>Gisha</vt:lpstr>
      <vt:lpstr>Wingdings 3</vt:lpstr>
      <vt:lpstr>Slice</vt:lpstr>
      <vt:lpstr>מבנה מחלקות – ראשוני</vt:lpstr>
      <vt:lpstr>אחראי על החלק הלוגי של המשחק ושינוייו.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מבנה מחלקות</dc:title>
  <dc:creator>shai yehezkel</dc:creator>
  <cp:lastModifiedBy>shai yehezkel</cp:lastModifiedBy>
  <cp:revision>19</cp:revision>
  <dcterms:created xsi:type="dcterms:W3CDTF">2021-01-10T06:43:53Z</dcterms:created>
  <dcterms:modified xsi:type="dcterms:W3CDTF">2021-03-02T21:15:12Z</dcterms:modified>
</cp:coreProperties>
</file>