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4E8-ED7B-4E86-98BB-D4B8630E170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2735-F448-42A5-A99F-94ACB53E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739" y="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CS133  - Course swap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Registrar admin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78407"/>
              </p:ext>
            </p:extLst>
          </p:nvPr>
        </p:nvGraphicFramePr>
        <p:xfrm>
          <a:off x="1150716" y="1679526"/>
          <a:ext cx="6202618" cy="240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66">
                  <a:extLst>
                    <a:ext uri="{9D8B030D-6E8A-4147-A177-3AD203B41FA5}">
                      <a16:colId xmlns:a16="http://schemas.microsoft.com/office/drawing/2014/main" val="394795722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314970781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ID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Class ID to join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  <a:tr h="946116">
                <a:tc>
                  <a:txBody>
                    <a:bodyPr/>
                    <a:lstStyle/>
                    <a:p>
                      <a:r>
                        <a:rPr lang="en-US" sz="1200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2020-09-21 07:08:34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2750916" y="1147220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exchange requests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C64B9-CD54-4CF2-81ED-3D4590C98D2B}"/>
              </a:ext>
            </a:extLst>
          </p:cNvPr>
          <p:cNvSpPr txBox="1"/>
          <p:nvPr/>
        </p:nvSpPr>
        <p:spPr>
          <a:xfrm>
            <a:off x="2579483" y="43270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  requests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9AEAF93-6E07-4B08-A3FC-83B6652BB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3097"/>
              </p:ext>
            </p:extLst>
          </p:nvPr>
        </p:nvGraphicFramePr>
        <p:xfrm>
          <a:off x="1046544" y="4875877"/>
          <a:ext cx="7616144" cy="83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36">
                  <a:extLst>
                    <a:ext uri="{9D8B030D-6E8A-4147-A177-3AD203B41FA5}">
                      <a16:colId xmlns:a16="http://schemas.microsoft.com/office/drawing/2014/main" val="1755194077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511013412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3068821163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2672696794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 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Request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45780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00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D72907-AF9C-42CF-AF91-A69ADCF220F1}"/>
              </a:ext>
            </a:extLst>
          </p:cNvPr>
          <p:cNvSpPr/>
          <p:nvPr/>
        </p:nvSpPr>
        <p:spPr>
          <a:xfrm>
            <a:off x="3393838" y="605069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swap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8C734-37B1-491A-BCB2-8A85FDE1883F}"/>
              </a:ext>
            </a:extLst>
          </p:cNvPr>
          <p:cNvSpPr/>
          <p:nvPr/>
        </p:nvSpPr>
        <p:spPr>
          <a:xfrm>
            <a:off x="7874194" y="2568591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0241D7-C1DE-4E32-9A5D-2756AC4CDD2E}"/>
              </a:ext>
            </a:extLst>
          </p:cNvPr>
          <p:cNvCxnSpPr/>
          <p:nvPr/>
        </p:nvCxnSpPr>
        <p:spPr>
          <a:xfrm flipH="1">
            <a:off x="6470248" y="3262405"/>
            <a:ext cx="2789499" cy="16134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Course swap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  <a:p>
            <a:pPr lvl="1"/>
            <a:r>
              <a:rPr lang="en-US" dirty="0"/>
              <a:t>enable student to request a class they would like to swap with a class their would like to enroll to.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Administrator view all swap request and execute s swap between qualified   matches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 course should still not create a time conflict with existing classes and respect the precondition for each course.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Scenarios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436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user:</a:t>
            </a:r>
          </a:p>
          <a:p>
            <a:pPr lvl="1"/>
            <a:r>
              <a:rPr lang="en-US" sz="1600" dirty="0"/>
              <a:t>         Login to the system </a:t>
            </a:r>
          </a:p>
          <a:p>
            <a:pPr lvl="1"/>
            <a:r>
              <a:rPr lang="en-US" sz="1600" dirty="0"/>
              <a:t>         View his current classes and the time they are given</a:t>
            </a:r>
          </a:p>
          <a:p>
            <a:pPr lvl="1"/>
            <a:r>
              <a:rPr lang="en-US" sz="1600" dirty="0"/>
              <a:t>         View his current exchange requests and their status </a:t>
            </a:r>
          </a:p>
          <a:p>
            <a:pPr lvl="1"/>
            <a:r>
              <a:rPr lang="en-US" sz="1600" dirty="0"/>
              <a:t>         Search for class they are  interested in (by course name, department)</a:t>
            </a:r>
          </a:p>
          <a:p>
            <a:pPr lvl="1"/>
            <a:r>
              <a:rPr lang="en-US" sz="1600" dirty="0"/>
              <a:t>         Request  a class swap 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Registrar</a:t>
            </a:r>
          </a:p>
          <a:p>
            <a:pPr lvl="1"/>
            <a:r>
              <a:rPr lang="en-US" sz="1500" dirty="0"/>
              <a:t>     Login to the system </a:t>
            </a:r>
          </a:p>
          <a:p>
            <a:pPr lvl="1"/>
            <a:r>
              <a:rPr lang="en-US" sz="1500" dirty="0"/>
              <a:t>     View the list of exchange requests </a:t>
            </a:r>
          </a:p>
          <a:p>
            <a:pPr lvl="1"/>
            <a:r>
              <a:rPr lang="en-US" sz="1500" dirty="0"/>
              <a:t>     Looks for qualifying matches</a:t>
            </a:r>
          </a:p>
          <a:p>
            <a:pPr lvl="1"/>
            <a:r>
              <a:rPr lang="en-US" sz="1500" dirty="0"/>
              <a:t>     Perform the swap   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89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AB5E0-9507-4460-9F05-7CC513D6AFC9}"/>
              </a:ext>
            </a:extLst>
          </p:cNvPr>
          <p:cNvSpPr txBox="1"/>
          <p:nvPr/>
        </p:nvSpPr>
        <p:spPr>
          <a:xfrm>
            <a:off x="1064871" y="1354238"/>
            <a:ext cx="1076445" cy="17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979A5-E018-458D-BDB6-220DC2C02934}"/>
              </a:ext>
            </a:extLst>
          </p:cNvPr>
          <p:cNvSpPr txBox="1"/>
          <p:nvPr/>
        </p:nvSpPr>
        <p:spPr>
          <a:xfrm>
            <a:off x="610154" y="1264580"/>
            <a:ext cx="1400536" cy="38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Student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E732-65DD-4ADC-8DB5-1C91DB8E771D}"/>
              </a:ext>
            </a:extLst>
          </p:cNvPr>
          <p:cNvSpPr txBox="1"/>
          <p:nvPr/>
        </p:nvSpPr>
        <p:spPr>
          <a:xfrm>
            <a:off x="6792771" y="1259306"/>
            <a:ext cx="1543750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Class  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F39F7E-1F39-4E8E-9F38-8E81147C8CDB}"/>
              </a:ext>
            </a:extLst>
          </p:cNvPr>
          <p:cNvSpPr/>
          <p:nvPr/>
        </p:nvSpPr>
        <p:spPr>
          <a:xfrm>
            <a:off x="4051140" y="983848"/>
            <a:ext cx="188667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5CA16-6077-48F5-BB96-1EA507D28CC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10690" y="1441048"/>
            <a:ext cx="2040450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D63CCD12-547D-4203-B664-8DB1F2652DEE}"/>
              </a:ext>
            </a:extLst>
          </p:cNvPr>
          <p:cNvSpPr/>
          <p:nvPr/>
        </p:nvSpPr>
        <p:spPr>
          <a:xfrm>
            <a:off x="242695" y="2624559"/>
            <a:ext cx="2164833" cy="7564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Request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285608-6D8F-42FA-BF4D-EA77371E8D23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1310422" y="1646544"/>
            <a:ext cx="14690" cy="9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71CBCBD9-ED86-4B95-96FC-E1757E50E7C6}"/>
              </a:ext>
            </a:extLst>
          </p:cNvPr>
          <p:cNvSpPr/>
          <p:nvPr/>
        </p:nvSpPr>
        <p:spPr>
          <a:xfrm>
            <a:off x="6670551" y="2500910"/>
            <a:ext cx="1801228" cy="1144446"/>
          </a:xfrm>
          <a:prstGeom prst="diamon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Given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F9C3D6-F48A-477D-A056-A51201E6DF44}"/>
              </a:ext>
            </a:extLst>
          </p:cNvPr>
          <p:cNvSpPr txBox="1"/>
          <p:nvPr/>
        </p:nvSpPr>
        <p:spPr>
          <a:xfrm>
            <a:off x="2873747" y="3161373"/>
            <a:ext cx="275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/>
              <a:t>Request Time</a:t>
            </a:r>
          </a:p>
          <a:p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DF6738-ED76-4591-9E9A-4280D0513818}"/>
              </a:ext>
            </a:extLst>
          </p:cNvPr>
          <p:cNvCxnSpPr>
            <a:stCxn id="6" idx="0"/>
          </p:cNvCxnSpPr>
          <p:nvPr/>
        </p:nvCxnSpPr>
        <p:spPr>
          <a:xfrm flipV="1">
            <a:off x="1310422" y="551543"/>
            <a:ext cx="561923" cy="71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BAAABE-6BCC-4011-BB75-15E685331858}"/>
              </a:ext>
            </a:extLst>
          </p:cNvPr>
          <p:cNvCxnSpPr/>
          <p:nvPr/>
        </p:nvCxnSpPr>
        <p:spPr>
          <a:xfrm>
            <a:off x="1872345" y="362858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DF05F98-DFFE-4795-A07E-B07A215C5B2E}"/>
              </a:ext>
            </a:extLst>
          </p:cNvPr>
          <p:cNvSpPr txBox="1"/>
          <p:nvPr/>
        </p:nvSpPr>
        <p:spPr>
          <a:xfrm>
            <a:off x="1980878" y="161181"/>
            <a:ext cx="76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SID</a:t>
            </a:r>
          </a:p>
          <a:p>
            <a:r>
              <a:rPr lang="en-US" dirty="0"/>
              <a:t>Name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4597FA-D519-4D9E-B3A6-1BABD2847195}"/>
              </a:ext>
            </a:extLst>
          </p:cNvPr>
          <p:cNvCxnSpPr>
            <a:cxnSpLocks/>
          </p:cNvCxnSpPr>
          <p:nvPr/>
        </p:nvCxnSpPr>
        <p:spPr>
          <a:xfrm>
            <a:off x="2406490" y="3113344"/>
            <a:ext cx="451786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B473D-6BE6-40C4-9A11-3ED661F70BBB}"/>
              </a:ext>
            </a:extLst>
          </p:cNvPr>
          <p:cNvCxnSpPr>
            <a:cxnSpLocks/>
          </p:cNvCxnSpPr>
          <p:nvPr/>
        </p:nvCxnSpPr>
        <p:spPr>
          <a:xfrm>
            <a:off x="2900643" y="3333804"/>
            <a:ext cx="0" cy="31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48FDC4-7D79-4C2C-89D3-6BD93DFDFE55}"/>
              </a:ext>
            </a:extLst>
          </p:cNvPr>
          <p:cNvCxnSpPr>
            <a:stCxn id="9" idx="0"/>
          </p:cNvCxnSpPr>
          <p:nvPr/>
        </p:nvCxnSpPr>
        <p:spPr>
          <a:xfrm flipV="1">
            <a:off x="4994477" y="537029"/>
            <a:ext cx="506444" cy="44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91391F-A6A8-415F-BC5A-6FA45BD65185}"/>
              </a:ext>
            </a:extLst>
          </p:cNvPr>
          <p:cNvCxnSpPr/>
          <p:nvPr/>
        </p:nvCxnSpPr>
        <p:spPr>
          <a:xfrm>
            <a:off x="5500921" y="333829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56C268-B866-4596-82E8-D133D7CB1AA7}"/>
              </a:ext>
            </a:extLst>
          </p:cNvPr>
          <p:cNvSpPr txBox="1"/>
          <p:nvPr/>
        </p:nvSpPr>
        <p:spPr>
          <a:xfrm>
            <a:off x="5500921" y="134550"/>
            <a:ext cx="19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Enrollment Time</a:t>
            </a:r>
          </a:p>
          <a:p>
            <a:r>
              <a:rPr lang="en-US" dirty="0"/>
              <a:t>Completed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9BCD52-56B1-41FD-8ECB-8E23C99A1070}"/>
              </a:ext>
            </a:extLst>
          </p:cNvPr>
          <p:cNvSpPr txBox="1"/>
          <p:nvPr/>
        </p:nvSpPr>
        <p:spPr>
          <a:xfrm>
            <a:off x="8476290" y="60763"/>
            <a:ext cx="221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CLID</a:t>
            </a:r>
          </a:p>
          <a:p>
            <a:r>
              <a:rPr lang="en-US" u="sng" dirty="0"/>
              <a:t>Instructor </a:t>
            </a:r>
            <a:r>
              <a:rPr lang="en-US" dirty="0"/>
              <a:t> </a:t>
            </a:r>
          </a:p>
          <a:p>
            <a:r>
              <a:rPr lang="en-US" u="sng" dirty="0"/>
              <a:t>Semester yea</a:t>
            </a:r>
            <a:r>
              <a:rPr lang="en-US" dirty="0"/>
              <a:t>r </a:t>
            </a:r>
          </a:p>
          <a:p>
            <a:r>
              <a:rPr lang="en-US" u="sng" dirty="0"/>
              <a:t>Semester Name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70E64B-3DA4-4FF8-AC46-9A01CDB05BAD}"/>
              </a:ext>
            </a:extLst>
          </p:cNvPr>
          <p:cNvSpPr txBox="1"/>
          <p:nvPr/>
        </p:nvSpPr>
        <p:spPr>
          <a:xfrm>
            <a:off x="6770074" y="4353137"/>
            <a:ext cx="1589143" cy="369332"/>
          </a:xfrm>
          <a:prstGeom prst="rect">
            <a:avLst/>
          </a:prstGeom>
          <a:noFill/>
          <a:ln w="53975">
            <a:solidFill>
              <a:schemeClr val="tx1">
                <a:lumMod val="50000"/>
                <a:lumOff val="50000"/>
                <a:alpha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 Lesson     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BC327AC-6ECC-4038-84E3-F2A4E03A8514}"/>
              </a:ext>
            </a:extLst>
          </p:cNvPr>
          <p:cNvSpPr/>
          <p:nvPr/>
        </p:nvSpPr>
        <p:spPr>
          <a:xfrm>
            <a:off x="9153789" y="3900402"/>
            <a:ext cx="265080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Prerequisite 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7E96D2-AE76-49D9-B5F4-E9AE3A7212A1}"/>
              </a:ext>
            </a:extLst>
          </p:cNvPr>
          <p:cNvCxnSpPr/>
          <p:nvPr/>
        </p:nvCxnSpPr>
        <p:spPr>
          <a:xfrm>
            <a:off x="7410742" y="5430250"/>
            <a:ext cx="0" cy="2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222460B-4487-4466-B3D9-9939EB86416B}"/>
              </a:ext>
            </a:extLst>
          </p:cNvPr>
          <p:cNvSpPr txBox="1"/>
          <p:nvPr/>
        </p:nvSpPr>
        <p:spPr>
          <a:xfrm>
            <a:off x="8476290" y="4868141"/>
            <a:ext cx="180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CLID</a:t>
            </a:r>
          </a:p>
          <a:p>
            <a:r>
              <a:rPr lang="en-US" dirty="0" err="1"/>
              <a:t>LengthInMin</a:t>
            </a:r>
            <a:endParaRPr lang="en-US" dirty="0"/>
          </a:p>
          <a:p>
            <a:r>
              <a:rPr lang="en-US" dirty="0"/>
              <a:t>Day</a:t>
            </a:r>
          </a:p>
          <a:p>
            <a:r>
              <a:rPr lang="en-US" dirty="0"/>
              <a:t>Hour </a:t>
            </a:r>
          </a:p>
          <a:p>
            <a:r>
              <a:rPr lang="en-US" u="sng" dirty="0"/>
              <a:t>Location</a:t>
            </a:r>
            <a:r>
              <a:rPr lang="en-US" dirty="0"/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CDCDDC-4887-4928-ADC4-E6F167F1C496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7564646" y="1628638"/>
            <a:ext cx="6519" cy="87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5789B-A04A-4485-9F4A-BD4ED6CAA12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5937814" y="1441048"/>
            <a:ext cx="854957" cy="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BF709-9B16-4515-9F2E-BFC32E40DF49}"/>
              </a:ext>
            </a:extLst>
          </p:cNvPr>
          <p:cNvCxnSpPr>
            <a:stCxn id="100" idx="2"/>
          </p:cNvCxnSpPr>
          <p:nvPr/>
        </p:nvCxnSpPr>
        <p:spPr>
          <a:xfrm>
            <a:off x="7564646" y="4722469"/>
            <a:ext cx="771875" cy="707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1B58-BEF5-4142-BCF3-0E0EA4E4E2D2}"/>
              </a:ext>
            </a:extLst>
          </p:cNvPr>
          <p:cNvCxnSpPr/>
          <p:nvPr/>
        </p:nvCxnSpPr>
        <p:spPr>
          <a:xfrm>
            <a:off x="8336521" y="5060918"/>
            <a:ext cx="0" cy="537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1AC64A-8A74-4482-80FD-7777878FD6DC}"/>
              </a:ext>
            </a:extLst>
          </p:cNvPr>
          <p:cNvCxnSpPr>
            <a:stCxn id="8" idx="0"/>
          </p:cNvCxnSpPr>
          <p:nvPr/>
        </p:nvCxnSpPr>
        <p:spPr>
          <a:xfrm flipV="1">
            <a:off x="7564646" y="649901"/>
            <a:ext cx="794571" cy="609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3388CF-3C24-4C24-94D5-E927BA33991A}"/>
              </a:ext>
            </a:extLst>
          </p:cNvPr>
          <p:cNvCxnSpPr/>
          <p:nvPr/>
        </p:nvCxnSpPr>
        <p:spPr>
          <a:xfrm>
            <a:off x="8359217" y="333829"/>
            <a:ext cx="0" cy="55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557C020-C59E-4FC4-882F-38B12F735FFF}"/>
              </a:ext>
            </a:extLst>
          </p:cNvPr>
          <p:cNvCxnSpPr>
            <a:cxnSpLocks/>
            <a:stCxn id="100" idx="0"/>
            <a:endCxn id="46" idx="2"/>
          </p:cNvCxnSpPr>
          <p:nvPr/>
        </p:nvCxnSpPr>
        <p:spPr>
          <a:xfrm flipV="1">
            <a:off x="7564646" y="3645356"/>
            <a:ext cx="6519" cy="7077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257D4B-D74F-40B6-B97E-37F0389946CE}"/>
              </a:ext>
            </a:extLst>
          </p:cNvPr>
          <p:cNvSpPr txBox="1"/>
          <p:nvPr/>
        </p:nvSpPr>
        <p:spPr>
          <a:xfrm>
            <a:off x="9656274" y="2888466"/>
            <a:ext cx="1040755" cy="37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Course   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5D12A-FAB4-4FF5-8829-8F34741E7616}"/>
              </a:ext>
            </a:extLst>
          </p:cNvPr>
          <p:cNvCxnSpPr>
            <a:stCxn id="159" idx="2"/>
            <a:endCxn id="109" idx="0"/>
          </p:cNvCxnSpPr>
          <p:nvPr/>
        </p:nvCxnSpPr>
        <p:spPr>
          <a:xfrm>
            <a:off x="10176652" y="3265713"/>
            <a:ext cx="302539" cy="63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A5E812D-C486-4647-80B6-F0517D79CFA2}"/>
              </a:ext>
            </a:extLst>
          </p:cNvPr>
          <p:cNvCxnSpPr>
            <a:endCxn id="109" idx="3"/>
          </p:cNvCxnSpPr>
          <p:nvPr/>
        </p:nvCxnSpPr>
        <p:spPr>
          <a:xfrm>
            <a:off x="10479191" y="3265713"/>
            <a:ext cx="1325402" cy="109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F686F227-F4C0-490C-A57B-B8FFC37D9DB7}"/>
              </a:ext>
            </a:extLst>
          </p:cNvPr>
          <p:cNvSpPr/>
          <p:nvPr/>
        </p:nvSpPr>
        <p:spPr>
          <a:xfrm>
            <a:off x="8526030" y="2007272"/>
            <a:ext cx="1216897" cy="56245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Taught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EE5733-3425-45AF-A216-ACE5028CAB4A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9134479" y="2569723"/>
            <a:ext cx="979366" cy="317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EAEFF6D-2E0A-4D93-AAD0-4D052D69808C}"/>
              </a:ext>
            </a:extLst>
          </p:cNvPr>
          <p:cNvCxnSpPr>
            <a:cxnSpLocks/>
            <a:stCxn id="8" idx="2"/>
            <a:endCxn id="166" idx="0"/>
          </p:cNvCxnSpPr>
          <p:nvPr/>
        </p:nvCxnSpPr>
        <p:spPr>
          <a:xfrm>
            <a:off x="7564646" y="1628638"/>
            <a:ext cx="1569833" cy="3786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5E78164-900A-4919-93DC-BEA5744BD2DE}"/>
              </a:ext>
            </a:extLst>
          </p:cNvPr>
          <p:cNvSpPr txBox="1"/>
          <p:nvPr/>
        </p:nvSpPr>
        <p:spPr>
          <a:xfrm>
            <a:off x="11141892" y="2457720"/>
            <a:ext cx="82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Points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34E9460-EB28-4E79-B58C-FDD77AB87C12}"/>
              </a:ext>
            </a:extLst>
          </p:cNvPr>
          <p:cNvCxnSpPr>
            <a:stCxn id="159" idx="3"/>
          </p:cNvCxnSpPr>
          <p:nvPr/>
        </p:nvCxnSpPr>
        <p:spPr>
          <a:xfrm flipV="1">
            <a:off x="10697029" y="2861697"/>
            <a:ext cx="333828" cy="21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FAE4E79-B99C-498A-AF50-BF89E0A52F8A}"/>
              </a:ext>
            </a:extLst>
          </p:cNvPr>
          <p:cNvCxnSpPr>
            <a:cxnSpLocks/>
          </p:cNvCxnSpPr>
          <p:nvPr/>
        </p:nvCxnSpPr>
        <p:spPr>
          <a:xfrm>
            <a:off x="11030857" y="2624559"/>
            <a:ext cx="0" cy="44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041F785-B74F-4299-AAFA-0B45041381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86445" y="1443972"/>
            <a:ext cx="5006326" cy="13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DEA947-EC6B-4931-8621-D70C7068166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27055" y="1628638"/>
            <a:ext cx="5537591" cy="125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7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–user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26809"/>
              </p:ext>
            </p:extLst>
          </p:nvPr>
        </p:nvGraphicFramePr>
        <p:xfrm>
          <a:off x="416689" y="1471140"/>
          <a:ext cx="1156214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classes 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the available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course , 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lessons &lt;options&gt;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lessons for a given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time and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enrollments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classes the student is currently  enrolled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the user initiated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RequestSwap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a new swap request to the system (class to enroll and class to withdraw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swap request must satisfy these rules:</a:t>
                      </a:r>
                    </a:p>
                    <a:p>
                      <a:r>
                        <a:rPr lang="en-US" dirty="0"/>
                        <a:t>1)The student has the precondition to the course</a:t>
                      </a:r>
                    </a:p>
                    <a:p>
                      <a:r>
                        <a:rPr lang="en-US" dirty="0"/>
                        <a:t>2) There is no conflict in the lesson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 Registrar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47479"/>
              </p:ext>
            </p:extLst>
          </p:nvPr>
        </p:nvGraphicFramePr>
        <p:xfrm>
          <a:off x="416689" y="1471140"/>
          <a:ext cx="11562144" cy="278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863474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by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FindMatch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pairs of requests that can be executed via a single class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lesson schedule are not conflicting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the student enrollment associated with a pair of qualifying requests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203" y="-108699"/>
            <a:ext cx="10515600" cy="1325563"/>
          </a:xfrm>
        </p:spPr>
        <p:txBody>
          <a:bodyPr/>
          <a:lstStyle/>
          <a:p>
            <a:r>
              <a:rPr lang="en-US" dirty="0"/>
              <a:t>                       login page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8A22-EAD4-4488-8296-1C3DDD1A1AD3}"/>
              </a:ext>
            </a:extLst>
          </p:cNvPr>
          <p:cNvSpPr txBox="1"/>
          <p:nvPr/>
        </p:nvSpPr>
        <p:spPr>
          <a:xfrm>
            <a:off x="3006436" y="1464507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507A3-42BB-4947-816D-3DD380E6968B}"/>
              </a:ext>
            </a:extLst>
          </p:cNvPr>
          <p:cNvSpPr txBox="1"/>
          <p:nvPr/>
        </p:nvSpPr>
        <p:spPr>
          <a:xfrm>
            <a:off x="1508084" y="1561824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B323-03C4-4C9B-AAC7-5DCC65D485F1}"/>
              </a:ext>
            </a:extLst>
          </p:cNvPr>
          <p:cNvSpPr txBox="1"/>
          <p:nvPr/>
        </p:nvSpPr>
        <p:spPr>
          <a:xfrm>
            <a:off x="3027218" y="2212899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AC540-216C-4FCB-8964-9EC591F14F3B}"/>
              </a:ext>
            </a:extLst>
          </p:cNvPr>
          <p:cNvSpPr txBox="1"/>
          <p:nvPr/>
        </p:nvSpPr>
        <p:spPr>
          <a:xfrm>
            <a:off x="1508084" y="227611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FFE9E-C8AD-46CA-BCF2-5F2BB18C3447}"/>
              </a:ext>
            </a:extLst>
          </p:cNvPr>
          <p:cNvSpPr/>
          <p:nvPr/>
        </p:nvSpPr>
        <p:spPr>
          <a:xfrm>
            <a:off x="4166185" y="329326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339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77" y="-303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User information page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14829BF-7703-4B69-B628-D981F1A14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36618"/>
              </p:ext>
            </p:extLst>
          </p:nvPr>
        </p:nvGraphicFramePr>
        <p:xfrm>
          <a:off x="375932" y="1471108"/>
          <a:ext cx="4223331" cy="168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77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31064777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A18FBE-B81B-44D1-BB7E-F1C41C2EB01C}"/>
              </a:ext>
            </a:extLst>
          </p:cNvPr>
          <p:cNvSpPr txBox="1"/>
          <p:nvPr/>
        </p:nvSpPr>
        <p:spPr>
          <a:xfrm>
            <a:off x="5887656" y="948397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offered  classes 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F9D6439-1ED3-4A38-912C-ED973E839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3448"/>
              </p:ext>
            </p:extLst>
          </p:nvPr>
        </p:nvGraphicFramePr>
        <p:xfrm>
          <a:off x="6107702" y="1317729"/>
          <a:ext cx="4352376" cy="230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92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388167997"/>
                    </a:ext>
                  </a:extLst>
                </a:gridCol>
              </a:tblGrid>
              <a:tr h="448093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851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CA5DDE-6FEE-4F69-878C-846A8BDA81D7}"/>
              </a:ext>
            </a:extLst>
          </p:cNvPr>
          <p:cNvSpPr txBox="1"/>
          <p:nvPr/>
        </p:nvSpPr>
        <p:spPr>
          <a:xfrm>
            <a:off x="-526895" y="3571276"/>
            <a:ext cx="445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my  class above 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08F61F5-F3AD-4300-95D5-1066B891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84830"/>
              </p:ext>
            </p:extLst>
          </p:nvPr>
        </p:nvGraphicFramePr>
        <p:xfrm>
          <a:off x="375931" y="4029520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008E5F4-7FA2-4666-BB91-EE55276602EF}"/>
              </a:ext>
            </a:extLst>
          </p:cNvPr>
          <p:cNvSpPr txBox="1"/>
          <p:nvPr/>
        </p:nvSpPr>
        <p:spPr>
          <a:xfrm>
            <a:off x="516732" y="996674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My  current classes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E8C1F-FEDB-4326-BA02-6490EF1A0DA0}"/>
              </a:ext>
            </a:extLst>
          </p:cNvPr>
          <p:cNvSpPr/>
          <p:nvPr/>
        </p:nvSpPr>
        <p:spPr>
          <a:xfrm>
            <a:off x="2708476" y="6300270"/>
            <a:ext cx="5937813" cy="44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 new exchange request between selected classes  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0BD81FEE-0B4D-474A-8AE6-7D132920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91165"/>
              </p:ext>
            </p:extLst>
          </p:nvPr>
        </p:nvGraphicFramePr>
        <p:xfrm>
          <a:off x="6172224" y="3989363"/>
          <a:ext cx="42233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 11:00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CS150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9:00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2C02EDA-61AD-4B3A-901E-5129C8078499}"/>
              </a:ext>
            </a:extLst>
          </p:cNvPr>
          <p:cNvSpPr txBox="1"/>
          <p:nvPr/>
        </p:nvSpPr>
        <p:spPr>
          <a:xfrm>
            <a:off x="5365841" y="3652925"/>
            <a:ext cx="53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offered class above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4510F-DEE9-4858-8AD1-9EEDA3077E4D}"/>
              </a:ext>
            </a:extLst>
          </p:cNvPr>
          <p:cNvCxnSpPr/>
          <p:nvPr/>
        </p:nvCxnSpPr>
        <p:spPr>
          <a:xfrm flipH="1">
            <a:off x="10460078" y="1242436"/>
            <a:ext cx="1403973" cy="8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D23F5-D9F7-4D27-B2AE-019510D53C19}"/>
              </a:ext>
            </a:extLst>
          </p:cNvPr>
          <p:cNvSpPr txBox="1"/>
          <p:nvPr/>
        </p:nvSpPr>
        <p:spPr>
          <a:xfrm rot="19822040">
            <a:off x="10465178" y="1307186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467C96-E079-483B-8B6A-764742010209}"/>
              </a:ext>
            </a:extLst>
          </p:cNvPr>
          <p:cNvCxnSpPr>
            <a:endCxn id="3" idx="3"/>
          </p:cNvCxnSpPr>
          <p:nvPr/>
        </p:nvCxnSpPr>
        <p:spPr>
          <a:xfrm flipH="1">
            <a:off x="4599263" y="1471108"/>
            <a:ext cx="766578" cy="8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4A2B94-FB44-4A61-B822-B95A7EBCCEFD}"/>
              </a:ext>
            </a:extLst>
          </p:cNvPr>
          <p:cNvSpPr txBox="1"/>
          <p:nvPr/>
        </p:nvSpPr>
        <p:spPr>
          <a:xfrm rot="18863091">
            <a:off x="4393508" y="1360433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</p:spTree>
    <p:extLst>
      <p:ext uri="{BB962C8B-B14F-4D97-AF65-F5344CB8AC3E}">
        <p14:creationId xmlns:p14="http://schemas.microsoft.com/office/powerpoint/2010/main" val="13686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8145" y="-165978"/>
            <a:ext cx="10515600" cy="1325563"/>
          </a:xfrm>
        </p:spPr>
        <p:txBody>
          <a:bodyPr/>
          <a:lstStyle/>
          <a:p>
            <a:r>
              <a:rPr lang="en-US" dirty="0"/>
              <a:t>                       Exchange request status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95911"/>
              </p:ext>
            </p:extLst>
          </p:nvPr>
        </p:nvGraphicFramePr>
        <p:xfrm>
          <a:off x="2217966" y="1995801"/>
          <a:ext cx="60796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78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ID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ID to join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3900668" y="15278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exchange requests </a:t>
            </a:r>
          </a:p>
        </p:txBody>
      </p:sp>
    </p:spTree>
    <p:extLst>
      <p:ext uri="{BB962C8B-B14F-4D97-AF65-F5344CB8AC3E}">
        <p14:creationId xmlns:p14="http://schemas.microsoft.com/office/powerpoint/2010/main" val="20848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558</Words>
  <Application>Microsoft Office PowerPoint</Application>
  <PresentationFormat>Widescreen</PresentationFormat>
  <Paragraphs>189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CS133  - Course swap project</vt:lpstr>
      <vt:lpstr>Course swap project  </vt:lpstr>
      <vt:lpstr>Scenarios   </vt:lpstr>
      <vt:lpstr>PowerPoint Presentation</vt:lpstr>
      <vt:lpstr>     Business logic primitives –user  </vt:lpstr>
      <vt:lpstr>     Business logic primitives – Registrar  </vt:lpstr>
      <vt:lpstr>                       login page   </vt:lpstr>
      <vt:lpstr>                       User information page </vt:lpstr>
      <vt:lpstr>                       Exchange request status page    </vt:lpstr>
      <vt:lpstr>           Registrar admin page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16</cp:revision>
  <dcterms:created xsi:type="dcterms:W3CDTF">2020-09-24T01:35:51Z</dcterms:created>
  <dcterms:modified xsi:type="dcterms:W3CDTF">2020-10-01T06:05:47Z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