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7" r:id="rId3"/>
    <p:sldId id="258" r:id="rId4"/>
    <p:sldId id="256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3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344E8-ED7B-4E86-98BB-D4B8630E170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2735-F448-42A5-A99F-94ACB53EA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8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6FE5-7CF1-4DD1-9B7F-75E36BD0D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F58B6-D879-4889-B07A-3BACB612C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AD584-03C0-41A0-B097-B5FF081C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2D9C2-5C2D-4D6E-BF7E-45C5AFBE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90EA7-A9B8-4E13-8E83-3B52F0AE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BB42-F0AB-4143-BD08-853C6B8E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BD043-421C-4B51-BD9D-55A2B1F0F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4C23C-0F62-4D02-B033-3F226155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6C64-0D53-4E76-BA0C-08DE5182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CFE37-0B7E-47B4-A500-2B74A28A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1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8A387-5181-4075-995E-9F4BD9DCD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7E176-0545-4855-9C9A-3252FB3CF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280E9-C863-49C9-AB35-A835B592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E21A4-4F4C-4855-AA29-94314208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7D76-3FAB-4C7A-8875-B2A4697C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67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3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AEEE-423A-4609-A24D-4846CE89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0DAA-EABC-4B3D-A288-FEF4E0A2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EB974-0DE7-472C-BC09-A2D7C98E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A85A0-8585-4D23-A159-5586EBCD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B92C3-2466-42FD-BBCE-7394D64D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7822-6EBC-44AA-BCBF-5509791D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6BFD3-050C-4341-9269-79A282AC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A8072-C5AB-4F3D-BC85-538D6585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75093-B702-489D-8C57-E6BC327B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ECFB-1E1C-4903-8FB2-A1EFFF5E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8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4AEA-401E-4AB7-B0A6-6502DCA9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87C8-2AA3-44DD-9150-F1C463AC6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870CC-A357-4826-A328-D6D8C8636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E8049-BA5D-4F29-8FB4-261B81C8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EFEE7-AC5F-4B9E-B73E-1E7D9A19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CE472-5145-4AD6-BAFC-4E441C5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0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BBAB-A66E-4C9C-81F4-2D3C78D4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146D9-9A7F-493A-BE06-686FA05D6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B4FA8-C074-47C1-87D0-ED61C7D8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B60BE-C5B9-4CC7-B723-A4399BECA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BF1EF-57B9-4F0B-B437-CED8D378F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64A03-6967-4266-B3C5-0BEDB93C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D4F8B-5C7F-4D0B-8354-A4DAB382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20BF0-AA28-4BE9-B193-6FAB02C9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7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24E7-60D5-426E-AADB-723D6A06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15D90-2379-4CAD-9C2C-38590EFF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5042F-0AFB-445E-9905-1B7EA0E2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059B2-5BC7-4D2A-8C55-9BDFCA6D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8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76AEB-C9DC-460B-829C-D25B4FBE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9F1DC-8E76-4A47-9345-AB0BAA2F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AC3A5-C7BB-4E91-BB7A-24D2ACC0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0F0A-E1D1-401B-8F9E-35DC260F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69AB-B2F4-4320-96DE-C63DBAD96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B26BA-4E7F-4E37-B779-D928C9DEC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23BED-E826-4F2F-BF21-15B07816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9EDF3-CA01-4B7E-A9DE-BFF60224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E656D-B659-4497-985C-C0C39F70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041B-E14E-4520-AB75-C949E3AB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79E2F-97C6-4E1D-B47B-4D1220EE3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031DD-35F1-4CBA-AB18-6E7FFF013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9B855-52CD-40B7-9144-C9684DE7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AE872-BAFB-4E3D-958F-9F1194BA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F8772-6920-40EE-A72E-99628518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5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F38E1-74F2-4E40-BDA8-11093A77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E7E44-88D7-438C-87FC-B3D8435F8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5594F-4DCC-44C1-817A-D0F5A80D6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D76BD-E5DF-4DA3-8525-6060FAC43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2E4CF-9B98-49A1-84C8-CC60B054C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1739" y="0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CS133  - Course swap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151"/>
            <a:ext cx="10515600" cy="1325563"/>
          </a:xfrm>
        </p:spPr>
        <p:txBody>
          <a:bodyPr/>
          <a:lstStyle/>
          <a:p>
            <a:r>
              <a:rPr lang="en-US" dirty="0"/>
              <a:t>           Registrar admin page 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81285C0B-F369-40FF-BA10-3735DB92C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578407"/>
              </p:ext>
            </p:extLst>
          </p:nvPr>
        </p:nvGraphicFramePr>
        <p:xfrm>
          <a:off x="1150716" y="1679526"/>
          <a:ext cx="6202618" cy="2401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566">
                  <a:extLst>
                    <a:ext uri="{9D8B030D-6E8A-4147-A177-3AD203B41FA5}">
                      <a16:colId xmlns:a16="http://schemas.microsoft.com/office/drawing/2014/main" val="3947957224"/>
                    </a:ext>
                  </a:extLst>
                </a:gridCol>
                <a:gridCol w="831566">
                  <a:extLst>
                    <a:ext uri="{9D8B030D-6E8A-4147-A177-3AD203B41FA5}">
                      <a16:colId xmlns:a16="http://schemas.microsoft.com/office/drawing/2014/main" val="3149707814"/>
                    </a:ext>
                  </a:extLst>
                </a:gridCol>
                <a:gridCol w="831566">
                  <a:extLst>
                    <a:ext uri="{9D8B030D-6E8A-4147-A177-3AD203B41FA5}">
                      <a16:colId xmlns:a16="http://schemas.microsoft.com/office/drawing/2014/main" val="2611752362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2821953538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1929136219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3375325954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377833530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832234096"/>
                    </a:ext>
                  </a:extLst>
                </a:gridCol>
              </a:tblGrid>
              <a:tr h="727781">
                <a:tc>
                  <a:txBody>
                    <a:bodyPr/>
                    <a:lstStyle/>
                    <a:p>
                      <a:r>
                        <a:rPr lang="en-US" sz="1200" dirty="0"/>
                        <a:t>Request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Request time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 ID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Course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Class ID to join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Course to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15354"/>
                  </a:ext>
                </a:extLst>
              </a:tr>
              <a:tr h="727781">
                <a:tc>
                  <a:txBody>
                    <a:bodyPr/>
                    <a:lstStyle/>
                    <a:p>
                      <a:r>
                        <a:rPr lang="en-US" sz="1200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2020-09-20 04:06:11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CS150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30274"/>
                  </a:ext>
                </a:extLst>
              </a:tr>
              <a:tr h="946116">
                <a:tc>
                  <a:txBody>
                    <a:bodyPr/>
                    <a:lstStyle/>
                    <a:p>
                      <a:r>
                        <a:rPr lang="en-US" sz="1200" dirty="0"/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2020-09-21 07:08:34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9642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AE50DD-D217-46D0-BB55-04C0622C40EA}"/>
              </a:ext>
            </a:extLst>
          </p:cNvPr>
          <p:cNvSpPr txBox="1"/>
          <p:nvPr/>
        </p:nvSpPr>
        <p:spPr>
          <a:xfrm>
            <a:off x="2750916" y="1147220"/>
            <a:ext cx="334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exchange requests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C64B9-CD54-4CF2-81ED-3D4590C98D2B}"/>
              </a:ext>
            </a:extLst>
          </p:cNvPr>
          <p:cNvSpPr txBox="1"/>
          <p:nvPr/>
        </p:nvSpPr>
        <p:spPr>
          <a:xfrm>
            <a:off x="2579483" y="4327058"/>
            <a:ext cx="334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Matching  requests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9AEAF93-6E07-4B08-A3FC-83B6652BB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93097"/>
              </p:ext>
            </p:extLst>
          </p:nvPr>
        </p:nvGraphicFramePr>
        <p:xfrm>
          <a:off x="1046544" y="4875877"/>
          <a:ext cx="7616144" cy="831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036">
                  <a:extLst>
                    <a:ext uri="{9D8B030D-6E8A-4147-A177-3AD203B41FA5}">
                      <a16:colId xmlns:a16="http://schemas.microsoft.com/office/drawing/2014/main" val="1755194077"/>
                    </a:ext>
                  </a:extLst>
                </a:gridCol>
                <a:gridCol w="1904036">
                  <a:extLst>
                    <a:ext uri="{9D8B030D-6E8A-4147-A177-3AD203B41FA5}">
                      <a16:colId xmlns:a16="http://schemas.microsoft.com/office/drawing/2014/main" val="511013412"/>
                    </a:ext>
                  </a:extLst>
                </a:gridCol>
                <a:gridCol w="1904036">
                  <a:extLst>
                    <a:ext uri="{9D8B030D-6E8A-4147-A177-3AD203B41FA5}">
                      <a16:colId xmlns:a16="http://schemas.microsoft.com/office/drawing/2014/main" val="3068821163"/>
                    </a:ext>
                  </a:extLst>
                </a:gridCol>
                <a:gridCol w="1904036">
                  <a:extLst>
                    <a:ext uri="{9D8B030D-6E8A-4147-A177-3AD203B41FA5}">
                      <a16:colId xmlns:a16="http://schemas.microsoft.com/office/drawing/2014/main" val="2672696794"/>
                    </a:ext>
                  </a:extLst>
                </a:gridCol>
              </a:tblGrid>
              <a:tr h="374347">
                <a:tc>
                  <a:txBody>
                    <a:bodyPr/>
                    <a:lstStyle/>
                    <a:p>
                      <a:r>
                        <a:rPr lang="en-US" sz="1200" dirty="0"/>
                        <a:t>Request ID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Student ID  1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Request ID 2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Student ID 2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45780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3006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AD72907-AF9C-42CF-AF91-A69ADCF220F1}"/>
              </a:ext>
            </a:extLst>
          </p:cNvPr>
          <p:cNvSpPr/>
          <p:nvPr/>
        </p:nvSpPr>
        <p:spPr>
          <a:xfrm>
            <a:off x="3393838" y="6050699"/>
            <a:ext cx="2493818" cy="69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swap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C8C734-37B1-491A-BCB2-8A85FDE1883F}"/>
              </a:ext>
            </a:extLst>
          </p:cNvPr>
          <p:cNvSpPr/>
          <p:nvPr/>
        </p:nvSpPr>
        <p:spPr>
          <a:xfrm>
            <a:off x="7874194" y="2568591"/>
            <a:ext cx="2493818" cy="69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matches 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0241D7-C1DE-4E32-9A5D-2756AC4CDD2E}"/>
              </a:ext>
            </a:extLst>
          </p:cNvPr>
          <p:cNvCxnSpPr/>
          <p:nvPr/>
        </p:nvCxnSpPr>
        <p:spPr>
          <a:xfrm flipH="1">
            <a:off x="6470248" y="3262405"/>
            <a:ext cx="2789499" cy="16134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26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438" y="110482"/>
            <a:ext cx="10515600" cy="1325563"/>
          </a:xfrm>
        </p:spPr>
        <p:txBody>
          <a:bodyPr/>
          <a:lstStyle/>
          <a:p>
            <a:r>
              <a:rPr lang="en-US" dirty="0"/>
              <a:t>Course swap project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E2EF-C2D3-4A72-BD49-3E453939B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  <a:p>
            <a:pPr lvl="1"/>
            <a:r>
              <a:rPr lang="en-US" dirty="0"/>
              <a:t>enable student to request a class they would like to swap with a class their would like to enroll to.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Administrator view all swap request and execute s swap between qualified   matches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Swap course should still not create a time conflict with existing classes and respect the precondition for each course.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438" y="110482"/>
            <a:ext cx="10515600" cy="1325563"/>
          </a:xfrm>
        </p:spPr>
        <p:txBody>
          <a:bodyPr/>
          <a:lstStyle/>
          <a:p>
            <a:r>
              <a:rPr lang="en-US" dirty="0"/>
              <a:t>Scenarios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E2EF-C2D3-4A72-BD49-3E453939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81" y="14360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 user:</a:t>
            </a:r>
          </a:p>
          <a:p>
            <a:pPr lvl="1"/>
            <a:r>
              <a:rPr lang="en-US" sz="1600" dirty="0"/>
              <a:t>         Login to the system </a:t>
            </a:r>
          </a:p>
          <a:p>
            <a:pPr lvl="1"/>
            <a:r>
              <a:rPr lang="en-US" sz="1600" dirty="0"/>
              <a:t>         View his current classes and the time they are given</a:t>
            </a:r>
          </a:p>
          <a:p>
            <a:pPr lvl="1"/>
            <a:r>
              <a:rPr lang="en-US" sz="1600" dirty="0"/>
              <a:t>         View his current exchange requests and their status </a:t>
            </a:r>
          </a:p>
          <a:p>
            <a:pPr lvl="1"/>
            <a:r>
              <a:rPr lang="en-US" sz="1600" dirty="0"/>
              <a:t>         Search for class they are  interested in (by course name, department)</a:t>
            </a:r>
          </a:p>
          <a:p>
            <a:pPr lvl="1"/>
            <a:r>
              <a:rPr lang="en-US" sz="1600" dirty="0"/>
              <a:t>         Request  a class swap </a:t>
            </a:r>
          </a:p>
          <a:p>
            <a:pPr marL="45720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Registrar</a:t>
            </a:r>
          </a:p>
          <a:p>
            <a:pPr lvl="1"/>
            <a:r>
              <a:rPr lang="en-US" sz="1500" dirty="0"/>
              <a:t>     Login to the system </a:t>
            </a:r>
          </a:p>
          <a:p>
            <a:pPr lvl="1"/>
            <a:r>
              <a:rPr lang="en-US" sz="1500" dirty="0"/>
              <a:t>     View the list of exchange requests </a:t>
            </a:r>
          </a:p>
          <a:p>
            <a:pPr lvl="1"/>
            <a:r>
              <a:rPr lang="en-US" sz="1500" dirty="0"/>
              <a:t>     Looks for qualifying matches</a:t>
            </a:r>
          </a:p>
          <a:p>
            <a:pPr lvl="1"/>
            <a:r>
              <a:rPr lang="en-US" sz="1500" dirty="0"/>
              <a:t>     Perform the swap   </a:t>
            </a:r>
          </a:p>
          <a:p>
            <a:pPr marL="457200" lvl="1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2899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2AB5E0-9507-4460-9F05-7CC513D6AFC9}"/>
              </a:ext>
            </a:extLst>
          </p:cNvPr>
          <p:cNvSpPr txBox="1"/>
          <p:nvPr/>
        </p:nvSpPr>
        <p:spPr>
          <a:xfrm>
            <a:off x="1064871" y="1354238"/>
            <a:ext cx="1076445" cy="17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979A5-E018-458D-BDB6-220DC2C02934}"/>
              </a:ext>
            </a:extLst>
          </p:cNvPr>
          <p:cNvSpPr txBox="1"/>
          <p:nvPr/>
        </p:nvSpPr>
        <p:spPr>
          <a:xfrm>
            <a:off x="610154" y="1264580"/>
            <a:ext cx="1400536" cy="381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Student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2E732-65DD-4ADC-8DB5-1C91DB8E771D}"/>
              </a:ext>
            </a:extLst>
          </p:cNvPr>
          <p:cNvSpPr txBox="1"/>
          <p:nvPr/>
        </p:nvSpPr>
        <p:spPr>
          <a:xfrm>
            <a:off x="6792771" y="1259306"/>
            <a:ext cx="1543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Class   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96F39F7E-1F39-4E8E-9F38-8E81147C8CDB}"/>
              </a:ext>
            </a:extLst>
          </p:cNvPr>
          <p:cNvSpPr/>
          <p:nvPr/>
        </p:nvSpPr>
        <p:spPr>
          <a:xfrm>
            <a:off x="4051140" y="983848"/>
            <a:ext cx="1886674" cy="9144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Enroll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55CA16-6077-48F5-BB96-1EA507D28CC9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010690" y="1441048"/>
            <a:ext cx="2040450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D63CCD12-547D-4203-B664-8DB1F2652DEE}"/>
              </a:ext>
            </a:extLst>
          </p:cNvPr>
          <p:cNvSpPr/>
          <p:nvPr/>
        </p:nvSpPr>
        <p:spPr>
          <a:xfrm>
            <a:off x="242695" y="2624559"/>
            <a:ext cx="2164833" cy="75649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Exchange Request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285608-6D8F-42FA-BF4D-EA77371E8D23}"/>
              </a:ext>
            </a:extLst>
          </p:cNvPr>
          <p:cNvCxnSpPr>
            <a:cxnSpLocks/>
            <a:stCxn id="6" idx="2"/>
            <a:endCxn id="35" idx="0"/>
          </p:cNvCxnSpPr>
          <p:nvPr/>
        </p:nvCxnSpPr>
        <p:spPr>
          <a:xfrm>
            <a:off x="1310422" y="1646544"/>
            <a:ext cx="14690" cy="978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71CBCBD9-ED86-4B95-96FC-E1757E50E7C6}"/>
              </a:ext>
            </a:extLst>
          </p:cNvPr>
          <p:cNvSpPr/>
          <p:nvPr/>
        </p:nvSpPr>
        <p:spPr>
          <a:xfrm>
            <a:off x="6670551" y="2500910"/>
            <a:ext cx="1801228" cy="114444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Given  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F9C3D6-F48A-477D-A056-A51201E6DF44}"/>
              </a:ext>
            </a:extLst>
          </p:cNvPr>
          <p:cNvSpPr txBox="1"/>
          <p:nvPr/>
        </p:nvSpPr>
        <p:spPr>
          <a:xfrm>
            <a:off x="2873747" y="3161373"/>
            <a:ext cx="2756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IsActive</a:t>
            </a:r>
            <a:r>
              <a:rPr lang="en-US" dirty="0"/>
              <a:t> </a:t>
            </a:r>
          </a:p>
          <a:p>
            <a:r>
              <a:rPr lang="en-US" dirty="0"/>
              <a:t>Request Time</a:t>
            </a:r>
          </a:p>
          <a:p>
            <a:endParaRPr 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8DF6738-ED76-4591-9E9A-4280D0513818}"/>
              </a:ext>
            </a:extLst>
          </p:cNvPr>
          <p:cNvCxnSpPr>
            <a:stCxn id="6" idx="0"/>
          </p:cNvCxnSpPr>
          <p:nvPr/>
        </p:nvCxnSpPr>
        <p:spPr>
          <a:xfrm flipV="1">
            <a:off x="1310422" y="551543"/>
            <a:ext cx="561923" cy="713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2BAAABE-6BCC-4011-BB75-15E685331858}"/>
              </a:ext>
            </a:extLst>
          </p:cNvPr>
          <p:cNvCxnSpPr/>
          <p:nvPr/>
        </p:nvCxnSpPr>
        <p:spPr>
          <a:xfrm>
            <a:off x="1872345" y="362858"/>
            <a:ext cx="0" cy="34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DF05F98-DFFE-4795-A07E-B07A215C5B2E}"/>
              </a:ext>
            </a:extLst>
          </p:cNvPr>
          <p:cNvSpPr txBox="1"/>
          <p:nvPr/>
        </p:nvSpPr>
        <p:spPr>
          <a:xfrm>
            <a:off x="1980878" y="161181"/>
            <a:ext cx="768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SID</a:t>
            </a:r>
          </a:p>
          <a:p>
            <a:r>
              <a:rPr lang="en-US" dirty="0"/>
              <a:t>Name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34597FA-D519-4D9E-B3A6-1BABD2847195}"/>
              </a:ext>
            </a:extLst>
          </p:cNvPr>
          <p:cNvCxnSpPr>
            <a:cxnSpLocks/>
          </p:cNvCxnSpPr>
          <p:nvPr/>
        </p:nvCxnSpPr>
        <p:spPr>
          <a:xfrm>
            <a:off x="2406490" y="3113344"/>
            <a:ext cx="451786" cy="34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5B473D-6BE6-40C4-9A11-3ED661F70BBB}"/>
              </a:ext>
            </a:extLst>
          </p:cNvPr>
          <p:cNvCxnSpPr>
            <a:cxnSpLocks/>
          </p:cNvCxnSpPr>
          <p:nvPr/>
        </p:nvCxnSpPr>
        <p:spPr>
          <a:xfrm>
            <a:off x="2900643" y="3333804"/>
            <a:ext cx="0" cy="311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648FDC4-7D79-4C2C-89D3-6BD93DFDFE55}"/>
              </a:ext>
            </a:extLst>
          </p:cNvPr>
          <p:cNvCxnSpPr>
            <a:stCxn id="9" idx="0"/>
          </p:cNvCxnSpPr>
          <p:nvPr/>
        </p:nvCxnSpPr>
        <p:spPr>
          <a:xfrm flipV="1">
            <a:off x="4994477" y="537029"/>
            <a:ext cx="506444" cy="446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991391F-A6A8-415F-BC5A-6FA45BD65185}"/>
              </a:ext>
            </a:extLst>
          </p:cNvPr>
          <p:cNvCxnSpPr/>
          <p:nvPr/>
        </p:nvCxnSpPr>
        <p:spPr>
          <a:xfrm>
            <a:off x="5500921" y="333829"/>
            <a:ext cx="0" cy="34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756C268-B866-4596-82E8-D133D7CB1AA7}"/>
              </a:ext>
            </a:extLst>
          </p:cNvPr>
          <p:cNvSpPr txBox="1"/>
          <p:nvPr/>
        </p:nvSpPr>
        <p:spPr>
          <a:xfrm>
            <a:off x="5500921" y="134550"/>
            <a:ext cx="190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Enrollment Time</a:t>
            </a:r>
          </a:p>
          <a:p>
            <a:r>
              <a:rPr lang="en-US" dirty="0"/>
              <a:t>Grade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F9BCD52-56B1-41FD-8ECB-8E23C99A1070}"/>
              </a:ext>
            </a:extLst>
          </p:cNvPr>
          <p:cNvSpPr txBox="1"/>
          <p:nvPr/>
        </p:nvSpPr>
        <p:spPr>
          <a:xfrm>
            <a:off x="8476290" y="60763"/>
            <a:ext cx="2215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CID</a:t>
            </a:r>
          </a:p>
          <a:p>
            <a:r>
              <a:rPr lang="en-US" u="sng" dirty="0"/>
              <a:t>Instructor </a:t>
            </a:r>
            <a:r>
              <a:rPr lang="en-US" dirty="0"/>
              <a:t> </a:t>
            </a:r>
          </a:p>
          <a:p>
            <a:r>
              <a:rPr lang="en-US" u="sng" dirty="0"/>
              <a:t>Semester yea</a:t>
            </a:r>
            <a:r>
              <a:rPr lang="en-US" dirty="0"/>
              <a:t>r </a:t>
            </a:r>
          </a:p>
          <a:p>
            <a:r>
              <a:rPr lang="en-US" u="sng" dirty="0"/>
              <a:t>Semester Name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B70E64B-3DA4-4FF8-AC46-9A01CDB05BAD}"/>
              </a:ext>
            </a:extLst>
          </p:cNvPr>
          <p:cNvSpPr txBox="1"/>
          <p:nvPr/>
        </p:nvSpPr>
        <p:spPr>
          <a:xfrm>
            <a:off x="6770074" y="4353137"/>
            <a:ext cx="1589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Lesson     </a:t>
            </a:r>
          </a:p>
        </p:txBody>
      </p:sp>
      <p:sp>
        <p:nvSpPr>
          <p:cNvPr id="109" name="Diamond 108">
            <a:extLst>
              <a:ext uri="{FF2B5EF4-FFF2-40B4-BE49-F238E27FC236}">
                <a16:creationId xmlns:a16="http://schemas.microsoft.com/office/drawing/2014/main" id="{FBC327AC-6ECC-4038-84E3-F2A4E03A8514}"/>
              </a:ext>
            </a:extLst>
          </p:cNvPr>
          <p:cNvSpPr/>
          <p:nvPr/>
        </p:nvSpPr>
        <p:spPr>
          <a:xfrm>
            <a:off x="9153789" y="3900402"/>
            <a:ext cx="2650804" cy="9144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Prerequisite 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17E96D2-AE76-49D9-B5F4-E9AE3A7212A1}"/>
              </a:ext>
            </a:extLst>
          </p:cNvPr>
          <p:cNvCxnSpPr/>
          <p:nvPr/>
        </p:nvCxnSpPr>
        <p:spPr>
          <a:xfrm>
            <a:off x="7410742" y="5430250"/>
            <a:ext cx="0" cy="2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222460B-4487-4466-B3D9-9939EB86416B}"/>
              </a:ext>
            </a:extLst>
          </p:cNvPr>
          <p:cNvSpPr txBox="1"/>
          <p:nvPr/>
        </p:nvSpPr>
        <p:spPr>
          <a:xfrm>
            <a:off x="8476290" y="4868141"/>
            <a:ext cx="1216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CID</a:t>
            </a:r>
          </a:p>
          <a:p>
            <a:r>
              <a:rPr lang="en-US" u="sng" dirty="0"/>
              <a:t>Time</a:t>
            </a:r>
            <a:r>
              <a:rPr lang="en-US" dirty="0"/>
              <a:t> </a:t>
            </a:r>
          </a:p>
          <a:p>
            <a:r>
              <a:rPr lang="en-US" u="sng" dirty="0"/>
              <a:t>Location</a:t>
            </a:r>
            <a:r>
              <a:rPr lang="en-US" dirty="0"/>
              <a:t> 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1CDCDDC-4887-4928-ADC4-E6F167F1C496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>
            <a:off x="7564646" y="1628638"/>
            <a:ext cx="6519" cy="87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5C5789B-A04A-4485-9F4A-BD4ED6CAA12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 flipV="1">
            <a:off x="5937814" y="1441048"/>
            <a:ext cx="854957" cy="2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6EBF709-9B16-4515-9F2E-BFC32E40DF49}"/>
              </a:ext>
            </a:extLst>
          </p:cNvPr>
          <p:cNvCxnSpPr>
            <a:stCxn id="100" idx="2"/>
          </p:cNvCxnSpPr>
          <p:nvPr/>
        </p:nvCxnSpPr>
        <p:spPr>
          <a:xfrm>
            <a:off x="7564646" y="4722469"/>
            <a:ext cx="771875" cy="707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04A1B58-BEF5-4142-BCF3-0E0EA4E4E2D2}"/>
              </a:ext>
            </a:extLst>
          </p:cNvPr>
          <p:cNvCxnSpPr/>
          <p:nvPr/>
        </p:nvCxnSpPr>
        <p:spPr>
          <a:xfrm>
            <a:off x="8336521" y="5060918"/>
            <a:ext cx="0" cy="537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1AC64A-8A74-4482-80FD-7777878FD6DC}"/>
              </a:ext>
            </a:extLst>
          </p:cNvPr>
          <p:cNvCxnSpPr>
            <a:stCxn id="8" idx="0"/>
          </p:cNvCxnSpPr>
          <p:nvPr/>
        </p:nvCxnSpPr>
        <p:spPr>
          <a:xfrm flipV="1">
            <a:off x="7564646" y="649901"/>
            <a:ext cx="794571" cy="609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03388CF-3C24-4C24-94D5-E927BA33991A}"/>
              </a:ext>
            </a:extLst>
          </p:cNvPr>
          <p:cNvCxnSpPr/>
          <p:nvPr/>
        </p:nvCxnSpPr>
        <p:spPr>
          <a:xfrm>
            <a:off x="8359217" y="333829"/>
            <a:ext cx="0" cy="55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557C020-C59E-4FC4-882F-38B12F735FFF}"/>
              </a:ext>
            </a:extLst>
          </p:cNvPr>
          <p:cNvCxnSpPr>
            <a:cxnSpLocks/>
            <a:stCxn id="100" idx="0"/>
            <a:endCxn id="46" idx="2"/>
          </p:cNvCxnSpPr>
          <p:nvPr/>
        </p:nvCxnSpPr>
        <p:spPr>
          <a:xfrm flipV="1">
            <a:off x="7564646" y="3645356"/>
            <a:ext cx="6519" cy="70778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12257D4B-D74F-40B6-B97E-37F0389946CE}"/>
              </a:ext>
            </a:extLst>
          </p:cNvPr>
          <p:cNvSpPr txBox="1"/>
          <p:nvPr/>
        </p:nvSpPr>
        <p:spPr>
          <a:xfrm>
            <a:off x="9656274" y="2888466"/>
            <a:ext cx="1040755" cy="377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Course    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135D12A-FAB4-4FF5-8829-8F34741E7616}"/>
              </a:ext>
            </a:extLst>
          </p:cNvPr>
          <p:cNvCxnSpPr>
            <a:stCxn id="159" idx="2"/>
            <a:endCxn id="109" idx="0"/>
          </p:cNvCxnSpPr>
          <p:nvPr/>
        </p:nvCxnSpPr>
        <p:spPr>
          <a:xfrm>
            <a:off x="10176652" y="3265713"/>
            <a:ext cx="302539" cy="634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A5E812D-C486-4647-80B6-F0517D79CFA2}"/>
              </a:ext>
            </a:extLst>
          </p:cNvPr>
          <p:cNvCxnSpPr>
            <a:endCxn id="109" idx="3"/>
          </p:cNvCxnSpPr>
          <p:nvPr/>
        </p:nvCxnSpPr>
        <p:spPr>
          <a:xfrm>
            <a:off x="10479191" y="3265713"/>
            <a:ext cx="1325402" cy="1091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Diamond 165">
            <a:extLst>
              <a:ext uri="{FF2B5EF4-FFF2-40B4-BE49-F238E27FC236}">
                <a16:creationId xmlns:a16="http://schemas.microsoft.com/office/drawing/2014/main" id="{F686F227-F4C0-490C-A57B-B8FFC37D9DB7}"/>
              </a:ext>
            </a:extLst>
          </p:cNvPr>
          <p:cNvSpPr/>
          <p:nvPr/>
        </p:nvSpPr>
        <p:spPr>
          <a:xfrm>
            <a:off x="8526030" y="2007272"/>
            <a:ext cx="1216897" cy="56245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Taught</a:t>
            </a:r>
            <a:r>
              <a:rPr lang="en-US" dirty="0">
                <a:solidFill>
                  <a:schemeClr val="tx1"/>
                </a:solidFill>
              </a:rPr>
              <a:t>   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AEE5733-3425-45AF-A216-ACE5028CAB4A}"/>
              </a:ext>
            </a:extLst>
          </p:cNvPr>
          <p:cNvCxnSpPr>
            <a:cxnSpLocks/>
            <a:endCxn id="166" idx="2"/>
          </p:cNvCxnSpPr>
          <p:nvPr/>
        </p:nvCxnSpPr>
        <p:spPr>
          <a:xfrm flipH="1" flipV="1">
            <a:off x="9134479" y="2569723"/>
            <a:ext cx="979366" cy="317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EAEFF6D-2E0A-4D93-AAD0-4D052D69808C}"/>
              </a:ext>
            </a:extLst>
          </p:cNvPr>
          <p:cNvCxnSpPr>
            <a:cxnSpLocks/>
            <a:stCxn id="8" idx="2"/>
            <a:endCxn id="166" idx="0"/>
          </p:cNvCxnSpPr>
          <p:nvPr/>
        </p:nvCxnSpPr>
        <p:spPr>
          <a:xfrm>
            <a:off x="7564646" y="1628638"/>
            <a:ext cx="1569833" cy="3786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C5E78164-900A-4919-93DC-BEA5744BD2DE}"/>
              </a:ext>
            </a:extLst>
          </p:cNvPr>
          <p:cNvSpPr txBox="1"/>
          <p:nvPr/>
        </p:nvSpPr>
        <p:spPr>
          <a:xfrm>
            <a:off x="11141892" y="2457720"/>
            <a:ext cx="827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CID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Points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234E9460-EB28-4E79-B58C-FDD77AB87C12}"/>
              </a:ext>
            </a:extLst>
          </p:cNvPr>
          <p:cNvCxnSpPr>
            <a:stCxn id="159" idx="3"/>
          </p:cNvCxnSpPr>
          <p:nvPr/>
        </p:nvCxnSpPr>
        <p:spPr>
          <a:xfrm flipV="1">
            <a:off x="10697029" y="2861697"/>
            <a:ext cx="333828" cy="215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FAE4E79-B99C-498A-AF50-BF89E0A52F8A}"/>
              </a:ext>
            </a:extLst>
          </p:cNvPr>
          <p:cNvCxnSpPr>
            <a:cxnSpLocks/>
          </p:cNvCxnSpPr>
          <p:nvPr/>
        </p:nvCxnSpPr>
        <p:spPr>
          <a:xfrm>
            <a:off x="11030857" y="2624559"/>
            <a:ext cx="0" cy="44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041F785-B74F-4299-AAFA-0B450413818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786445" y="1443972"/>
            <a:ext cx="5006326" cy="1353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8DEA947-EC6B-4931-8621-D70C7068166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027055" y="1628638"/>
            <a:ext cx="5537591" cy="1258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2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577"/>
            <a:ext cx="10515600" cy="1325563"/>
          </a:xfrm>
        </p:spPr>
        <p:txBody>
          <a:bodyPr/>
          <a:lstStyle/>
          <a:p>
            <a:r>
              <a:rPr lang="en-US" dirty="0"/>
              <a:t>     Business logic primitives –user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44183CD-173B-4898-A32F-5E8182A73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26809"/>
              </p:ext>
            </p:extLst>
          </p:nvPr>
        </p:nvGraphicFramePr>
        <p:xfrm>
          <a:off x="416689" y="1471140"/>
          <a:ext cx="11562144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4048">
                  <a:extLst>
                    <a:ext uri="{9D8B030D-6E8A-4147-A177-3AD203B41FA5}">
                      <a16:colId xmlns:a16="http://schemas.microsoft.com/office/drawing/2014/main" val="1726484713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4263207126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843676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6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classes &lt;options&gt;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 the available classes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by course , department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0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lessons &lt;options&gt;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lessons for a given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time and location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0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enrollments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classes the student is currently  enrolled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4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swap requests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the swap request the user initiated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IsActive</a:t>
                      </a:r>
                      <a:r>
                        <a:rPr lang="en-US" dirty="0"/>
                        <a:t> flag indicates if the swap request is active or executed already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RequestSwap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 a new swap request to the system (class to enroll and class to withdraw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swap request must satisfy these rules:</a:t>
                      </a:r>
                    </a:p>
                    <a:p>
                      <a:r>
                        <a:rPr lang="en-US" dirty="0"/>
                        <a:t>1)The student has the precondition to the course</a:t>
                      </a:r>
                    </a:p>
                    <a:p>
                      <a:r>
                        <a:rPr lang="en-US" dirty="0"/>
                        <a:t>2) There is no conflict in the lesson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8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99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395" y="-269196"/>
            <a:ext cx="10515600" cy="1325563"/>
          </a:xfrm>
        </p:spPr>
        <p:txBody>
          <a:bodyPr/>
          <a:lstStyle/>
          <a:p>
            <a:r>
              <a:rPr lang="en-US" dirty="0"/>
              <a:t>     Business logic primitives – Registrar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44183CD-173B-4898-A32F-5E8182A73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147479"/>
              </p:ext>
            </p:extLst>
          </p:nvPr>
        </p:nvGraphicFramePr>
        <p:xfrm>
          <a:off x="416689" y="1471140"/>
          <a:ext cx="11562144" cy="2788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4048">
                  <a:extLst>
                    <a:ext uri="{9D8B030D-6E8A-4147-A177-3AD203B41FA5}">
                      <a16:colId xmlns:a16="http://schemas.microsoft.com/office/drawing/2014/main" val="1726484713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4263207126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843676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66661"/>
                  </a:ext>
                </a:extLst>
              </a:tr>
              <a:tr h="863474">
                <a:tc>
                  <a:txBody>
                    <a:bodyPr/>
                    <a:lstStyle/>
                    <a:p>
                      <a:r>
                        <a:rPr lang="en-US" dirty="0"/>
                        <a:t>Show swap requests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the swap request by ALL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IsActive</a:t>
                      </a:r>
                      <a:r>
                        <a:rPr lang="en-US" dirty="0"/>
                        <a:t> flag indicates if the swap request is active or executed already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FindMatch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pairs of requests that can be executed via a single class 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lesson schedule are not conflicting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8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Swap the student enrollment associated with a pair of qualifying requests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52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56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203" y="-108699"/>
            <a:ext cx="10515600" cy="1325563"/>
          </a:xfrm>
        </p:spPr>
        <p:txBody>
          <a:bodyPr/>
          <a:lstStyle/>
          <a:p>
            <a:r>
              <a:rPr lang="en-US" dirty="0"/>
              <a:t>                       login page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68A22-EAD4-4488-8296-1C3DDD1A1AD3}"/>
              </a:ext>
            </a:extLst>
          </p:cNvPr>
          <p:cNvSpPr txBox="1"/>
          <p:nvPr/>
        </p:nvSpPr>
        <p:spPr>
          <a:xfrm>
            <a:off x="3006436" y="1464507"/>
            <a:ext cx="6137564" cy="563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507A3-42BB-4947-816D-3DD380E6968B}"/>
              </a:ext>
            </a:extLst>
          </p:cNvPr>
          <p:cNvSpPr txBox="1"/>
          <p:nvPr/>
        </p:nvSpPr>
        <p:spPr>
          <a:xfrm>
            <a:off x="1508084" y="1561824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name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3B323-03C4-4C9B-AAC7-5DCC65D485F1}"/>
              </a:ext>
            </a:extLst>
          </p:cNvPr>
          <p:cNvSpPr txBox="1"/>
          <p:nvPr/>
        </p:nvSpPr>
        <p:spPr>
          <a:xfrm>
            <a:off x="3027218" y="2212899"/>
            <a:ext cx="6137564" cy="563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AC540-216C-4FCB-8964-9EC591F14F3B}"/>
              </a:ext>
            </a:extLst>
          </p:cNvPr>
          <p:cNvSpPr txBox="1"/>
          <p:nvPr/>
        </p:nvSpPr>
        <p:spPr>
          <a:xfrm>
            <a:off x="1508084" y="2276116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 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4FFE9E-C8AD-46CA-BCF2-5F2BB18C3447}"/>
              </a:ext>
            </a:extLst>
          </p:cNvPr>
          <p:cNvSpPr/>
          <p:nvPr/>
        </p:nvSpPr>
        <p:spPr>
          <a:xfrm>
            <a:off x="4166185" y="3293269"/>
            <a:ext cx="2493818" cy="69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63391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777" y="-303897"/>
            <a:ext cx="10515600" cy="1325563"/>
          </a:xfrm>
        </p:spPr>
        <p:txBody>
          <a:bodyPr/>
          <a:lstStyle/>
          <a:p>
            <a:r>
              <a:rPr lang="en-US" dirty="0"/>
              <a:t>                       User information page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14829BF-7703-4B69-B628-D981F1A14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136618"/>
              </p:ext>
            </p:extLst>
          </p:nvPr>
        </p:nvGraphicFramePr>
        <p:xfrm>
          <a:off x="375932" y="1471108"/>
          <a:ext cx="4223331" cy="1684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77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407777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407777">
                  <a:extLst>
                    <a:ext uri="{9D8B030D-6E8A-4147-A177-3AD203B41FA5}">
                      <a16:colId xmlns:a16="http://schemas.microsoft.com/office/drawing/2014/main" val="310647779"/>
                    </a:ext>
                  </a:extLst>
                </a:gridCol>
              </a:tblGrid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A18FBE-B81B-44D1-BB7E-F1C41C2EB01C}"/>
              </a:ext>
            </a:extLst>
          </p:cNvPr>
          <p:cNvSpPr txBox="1"/>
          <p:nvPr/>
        </p:nvSpPr>
        <p:spPr>
          <a:xfrm>
            <a:off x="5887656" y="948397"/>
            <a:ext cx="34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offered  classes 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8F9D6439-1ED3-4A38-912C-ED973E839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23448"/>
              </p:ext>
            </p:extLst>
          </p:nvPr>
        </p:nvGraphicFramePr>
        <p:xfrm>
          <a:off x="6107702" y="1317729"/>
          <a:ext cx="4352376" cy="2302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792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450792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450792">
                  <a:extLst>
                    <a:ext uri="{9D8B030D-6E8A-4147-A177-3AD203B41FA5}">
                      <a16:colId xmlns:a16="http://schemas.microsoft.com/office/drawing/2014/main" val="1388167997"/>
                    </a:ext>
                  </a:extLst>
                </a:gridCol>
              </a:tblGrid>
              <a:tr h="448093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61807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61807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  <a:tr h="61807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08519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1CA5DDE-6FEE-4F69-878C-846A8BDA81D7}"/>
              </a:ext>
            </a:extLst>
          </p:cNvPr>
          <p:cNvSpPr txBox="1"/>
          <p:nvPr/>
        </p:nvSpPr>
        <p:spPr>
          <a:xfrm>
            <a:off x="-526895" y="3571276"/>
            <a:ext cx="445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Lesson for selected my  class above 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08F61F5-F3AD-4300-95D5-1066B891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684830"/>
              </p:ext>
            </p:extLst>
          </p:nvPr>
        </p:nvGraphicFramePr>
        <p:xfrm>
          <a:off x="375931" y="4029520"/>
          <a:ext cx="422333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833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428572579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51509669"/>
                    </a:ext>
                  </a:extLst>
                </a:gridCol>
              </a:tblGrid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CS133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 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008E5F4-7FA2-4666-BB91-EE55276602EF}"/>
              </a:ext>
            </a:extLst>
          </p:cNvPr>
          <p:cNvSpPr txBox="1"/>
          <p:nvPr/>
        </p:nvSpPr>
        <p:spPr>
          <a:xfrm>
            <a:off x="516732" y="996674"/>
            <a:ext cx="34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My  current classes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E8C1F-FEDB-4326-BA02-6490EF1A0DA0}"/>
              </a:ext>
            </a:extLst>
          </p:cNvPr>
          <p:cNvSpPr/>
          <p:nvPr/>
        </p:nvSpPr>
        <p:spPr>
          <a:xfrm>
            <a:off x="2708476" y="6300270"/>
            <a:ext cx="5937813" cy="445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Initiated new exchange request between selected classes  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0BD81FEE-0B4D-474A-8AE6-7D1329207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91165"/>
              </p:ext>
            </p:extLst>
          </p:nvPr>
        </p:nvGraphicFramePr>
        <p:xfrm>
          <a:off x="6172224" y="3989363"/>
          <a:ext cx="422333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833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428572579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51509669"/>
                    </a:ext>
                  </a:extLst>
                </a:gridCol>
              </a:tblGrid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 11:00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CS150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9:00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2C02EDA-61AD-4B3A-901E-5129C8078499}"/>
              </a:ext>
            </a:extLst>
          </p:cNvPr>
          <p:cNvSpPr txBox="1"/>
          <p:nvPr/>
        </p:nvSpPr>
        <p:spPr>
          <a:xfrm>
            <a:off x="5365841" y="3652925"/>
            <a:ext cx="538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Lesson for selected offered class above 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A4510F-DEE9-4858-8AD1-9EEDA3077E4D}"/>
              </a:ext>
            </a:extLst>
          </p:cNvPr>
          <p:cNvCxnSpPr/>
          <p:nvPr/>
        </p:nvCxnSpPr>
        <p:spPr>
          <a:xfrm flipH="1">
            <a:off x="10460078" y="1242436"/>
            <a:ext cx="1403973" cy="86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1D23F5-D9F7-4D27-B2AE-019510D53C19}"/>
              </a:ext>
            </a:extLst>
          </p:cNvPr>
          <p:cNvSpPr txBox="1"/>
          <p:nvPr/>
        </p:nvSpPr>
        <p:spPr>
          <a:xfrm rot="19822040">
            <a:off x="10465178" y="1307186"/>
            <a:ext cx="159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Single selection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467C96-E079-483B-8B6A-764742010209}"/>
              </a:ext>
            </a:extLst>
          </p:cNvPr>
          <p:cNvCxnSpPr>
            <a:endCxn id="3" idx="3"/>
          </p:cNvCxnSpPr>
          <p:nvPr/>
        </p:nvCxnSpPr>
        <p:spPr>
          <a:xfrm flipH="1">
            <a:off x="4599263" y="1471108"/>
            <a:ext cx="766578" cy="84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4A2B94-FB44-4A61-B822-B95A7EBCCEFD}"/>
              </a:ext>
            </a:extLst>
          </p:cNvPr>
          <p:cNvSpPr txBox="1"/>
          <p:nvPr/>
        </p:nvSpPr>
        <p:spPr>
          <a:xfrm rot="18863091">
            <a:off x="4393508" y="1360433"/>
            <a:ext cx="159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Single selection </a:t>
            </a:r>
          </a:p>
        </p:txBody>
      </p:sp>
    </p:spTree>
    <p:extLst>
      <p:ext uri="{BB962C8B-B14F-4D97-AF65-F5344CB8AC3E}">
        <p14:creationId xmlns:p14="http://schemas.microsoft.com/office/powerpoint/2010/main" val="136861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8145" y="-165978"/>
            <a:ext cx="10515600" cy="1325563"/>
          </a:xfrm>
        </p:spPr>
        <p:txBody>
          <a:bodyPr/>
          <a:lstStyle/>
          <a:p>
            <a:r>
              <a:rPr lang="en-US" dirty="0"/>
              <a:t>                       Exchange request status page 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81285C0B-F369-40FF-BA10-3735DB92C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295911"/>
              </p:ext>
            </p:extLst>
          </p:nvPr>
        </p:nvGraphicFramePr>
        <p:xfrm>
          <a:off x="2217966" y="1995801"/>
          <a:ext cx="60796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278">
                  <a:extLst>
                    <a:ext uri="{9D8B030D-6E8A-4147-A177-3AD203B41FA5}">
                      <a16:colId xmlns:a16="http://schemas.microsoft.com/office/drawing/2014/main" val="2611752362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2821953538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1929136219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3375325954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377833530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832234096"/>
                    </a:ext>
                  </a:extLst>
                </a:gridCol>
              </a:tblGrid>
              <a:tr h="335696">
                <a:tc>
                  <a:txBody>
                    <a:bodyPr/>
                    <a:lstStyle/>
                    <a:p>
                      <a:r>
                        <a:rPr lang="en-US" dirty="0"/>
                        <a:t>Request time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ID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 ID to join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to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15354"/>
                  </a:ext>
                </a:extLst>
              </a:tr>
              <a:tr h="335696">
                <a:tc>
                  <a:txBody>
                    <a:bodyPr/>
                    <a:lstStyle/>
                    <a:p>
                      <a:r>
                        <a:rPr lang="en-US" dirty="0"/>
                        <a:t>2020-09-20 04:06:11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302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AE50DD-D217-46D0-BB55-04C0622C40EA}"/>
              </a:ext>
            </a:extLst>
          </p:cNvPr>
          <p:cNvSpPr txBox="1"/>
          <p:nvPr/>
        </p:nvSpPr>
        <p:spPr>
          <a:xfrm>
            <a:off x="3900668" y="1527858"/>
            <a:ext cx="334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exchange requests </a:t>
            </a:r>
          </a:p>
        </p:txBody>
      </p:sp>
    </p:spTree>
    <p:extLst>
      <p:ext uri="{BB962C8B-B14F-4D97-AF65-F5344CB8AC3E}">
        <p14:creationId xmlns:p14="http://schemas.microsoft.com/office/powerpoint/2010/main" val="208484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556</Words>
  <Application>Microsoft Office PowerPoint</Application>
  <PresentationFormat>Widescreen</PresentationFormat>
  <Paragraphs>187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CS133  - Course swap project</vt:lpstr>
      <vt:lpstr>Course swap project  </vt:lpstr>
      <vt:lpstr>Scenarios   </vt:lpstr>
      <vt:lpstr>PowerPoint Presentation</vt:lpstr>
      <vt:lpstr>     Business logic primitives –user  </vt:lpstr>
      <vt:lpstr>     Business logic primitives – Registrar  </vt:lpstr>
      <vt:lpstr>                       login page   </vt:lpstr>
      <vt:lpstr>                       User information page </vt:lpstr>
      <vt:lpstr>                       Exchange request status page    </vt:lpstr>
      <vt:lpstr>           Registrar admin page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 Lapid Shafriri</dc:creator>
  <cp:lastModifiedBy>Gil Lapid Shafriri</cp:lastModifiedBy>
  <cp:revision>14</cp:revision>
  <dcterms:created xsi:type="dcterms:W3CDTF">2020-09-24T01:35:51Z</dcterms:created>
  <dcterms:modified xsi:type="dcterms:W3CDTF">2020-09-27T03:28:40Z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2020-09-24T01:35:50Z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1978e1cc-a240-40e9-a734-62e5083aa0aa</vt:lpwstr>
  </property>
  <property fmtid="{D5CDD505-2E9C-101B-9397-08002B2CF9AE}" pid="8" name="MSIP_Label_f42aa342-8706-4288-bd11-ebb85995028c_ContentBits">
    <vt:lpwstr>0</vt:lpwstr>
  </property>
</Properties>
</file>