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5" r:id="rId2"/>
    <p:sldId id="257" r:id="rId3"/>
    <p:sldId id="258" r:id="rId4"/>
    <p:sldId id="256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66" d="100"/>
          <a:sy n="66" d="100"/>
        </p:scale>
        <p:origin x="35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6344E8-ED7B-4E86-98BB-D4B8630E1706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72735-F448-42A5-A99F-94ACB53EA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87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66FE5-7CF1-4DD1-9B7F-75E36BD0D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F58B6-D879-4889-B07A-3BACB612C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AD584-03C0-41A0-B097-B5FF081CF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2D9C2-5C2D-4D6E-BF7E-45C5AFBE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90EA7-A9B8-4E13-8E83-3B52F0AEC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01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EBB42-F0AB-4143-BD08-853C6B8E9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BD043-421C-4B51-BD9D-55A2B1F0F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4C23C-0F62-4D02-B033-3F226155D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46C64-0D53-4E76-BA0C-08DE51820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CFE37-0B7E-47B4-A500-2B74A28A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10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98A387-5181-4075-995E-9F4BD9DCD1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E7E176-0545-4855-9C9A-3252FB3CF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280E9-C863-49C9-AB35-A835B592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E21A4-4F4C-4855-AA29-94314208D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B7D76-3FAB-4C7A-8875-B2A4697CC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67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53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BAEEE-423A-4609-A24D-4846CE89A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90DAA-EABC-4B3D-A288-FEF4E0A25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EB974-0DE7-472C-BC09-A2D7C98E6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A85A0-8585-4D23-A159-5586EBCD3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B92C3-2466-42FD-BBCE-7394D64DC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9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17822-6EBC-44AA-BCBF-5509791D4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6BFD3-050C-4341-9269-79A282ACF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A8072-C5AB-4F3D-BC85-538D6585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75093-B702-489D-8C57-E6BC327B0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BECFB-1E1C-4903-8FB2-A1EFFF5E9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89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94AEA-401E-4AB7-B0A6-6502DCA9B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287C8-2AA3-44DD-9150-F1C463AC6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870CC-A357-4826-A328-D6D8C8636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E8049-BA5D-4F29-8FB4-261B81C88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EFEE7-AC5F-4B9E-B73E-1E7D9A19F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CE472-5145-4AD6-BAFC-4E441C50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07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0BBAB-A66E-4C9C-81F4-2D3C78D46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146D9-9A7F-493A-BE06-686FA05D6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B4FA8-C074-47C1-87D0-ED61C7D8C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CB60BE-C5B9-4CC7-B723-A4399BECAD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5BF1EF-57B9-4F0B-B437-CED8D378FD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E64A03-6967-4266-B3C5-0BEDB93CB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1D4F8B-5C7F-4D0B-8354-A4DAB382E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120BF0-AA28-4BE9-B193-6FAB02C90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7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724E7-60D5-426E-AADB-723D6A063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F15D90-2379-4CAD-9C2C-38590EFF6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5042F-0AFB-445E-9905-1B7EA0E2A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C059B2-5BC7-4D2A-8C55-9BDFCA6D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86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676AEB-C9DC-460B-829C-D25B4FBE1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29F1DC-8E76-4A47-9345-AB0BAA2FF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4AC3A5-C7BB-4E91-BB7A-24D2ACC0F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44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10F0A-E1D1-401B-8F9E-35DC260F2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469AB-B2F4-4320-96DE-C63DBAD96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FB26BA-4E7F-4E37-B779-D928C9DEC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23BED-E826-4F2F-BF21-15B07816B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9EDF3-CA01-4B7E-A9DE-BFF602245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E656D-B659-4497-985C-C0C39F700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02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B041B-E14E-4520-AB75-C949E3AB2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779E2F-97C6-4E1D-B47B-4D1220EE3E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031DD-35F1-4CBA-AB18-6E7FFF013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9B855-52CD-40B7-9144-C9684DE70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66608-4345-4650-8781-22079023BD92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AE872-BAFB-4E3D-958F-9F1194BA7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F8772-6920-40EE-A72E-996285183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57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AF38E1-74F2-4E40-BDA8-11093A776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E7E44-88D7-438C-87FC-B3D8435F8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5594F-4DCC-44C1-817A-D0F5A80D6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66608-4345-4650-8781-22079023BD92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D76BD-E5DF-4DA3-8525-6060FAC43E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2E4CF-9B98-49A1-84C8-CC60B054C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5213E-D21A-4BEC-B9BE-E44DB47D5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1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1739" y="0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CS133  - Course swap project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FF4D-E8A7-4FBD-BD01-E5AD7677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7151"/>
            <a:ext cx="10515600" cy="1325563"/>
          </a:xfrm>
        </p:spPr>
        <p:txBody>
          <a:bodyPr/>
          <a:lstStyle/>
          <a:p>
            <a:r>
              <a:rPr lang="en-US" dirty="0"/>
              <a:t>           Registrar admin page  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A3E6D1-B28D-4D3D-BD15-8F2FC1FFF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56" y="1648932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Table 19">
            <a:extLst>
              <a:ext uri="{FF2B5EF4-FFF2-40B4-BE49-F238E27FC236}">
                <a16:creationId xmlns:a16="http://schemas.microsoft.com/office/drawing/2014/main" id="{81285C0B-F369-40FF-BA10-3735DB92C3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990126"/>
              </p:ext>
            </p:extLst>
          </p:nvPr>
        </p:nvGraphicFramePr>
        <p:xfrm>
          <a:off x="1150716" y="1679526"/>
          <a:ext cx="6202618" cy="2401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1566">
                  <a:extLst>
                    <a:ext uri="{9D8B030D-6E8A-4147-A177-3AD203B41FA5}">
                      <a16:colId xmlns:a16="http://schemas.microsoft.com/office/drawing/2014/main" val="3947957224"/>
                    </a:ext>
                  </a:extLst>
                </a:gridCol>
                <a:gridCol w="831566">
                  <a:extLst>
                    <a:ext uri="{9D8B030D-6E8A-4147-A177-3AD203B41FA5}">
                      <a16:colId xmlns:a16="http://schemas.microsoft.com/office/drawing/2014/main" val="3149707814"/>
                    </a:ext>
                  </a:extLst>
                </a:gridCol>
                <a:gridCol w="831566">
                  <a:extLst>
                    <a:ext uri="{9D8B030D-6E8A-4147-A177-3AD203B41FA5}">
                      <a16:colId xmlns:a16="http://schemas.microsoft.com/office/drawing/2014/main" val="2611752362"/>
                    </a:ext>
                  </a:extLst>
                </a:gridCol>
                <a:gridCol w="741584">
                  <a:extLst>
                    <a:ext uri="{9D8B030D-6E8A-4147-A177-3AD203B41FA5}">
                      <a16:colId xmlns:a16="http://schemas.microsoft.com/office/drawing/2014/main" val="2821953538"/>
                    </a:ext>
                  </a:extLst>
                </a:gridCol>
                <a:gridCol w="741584">
                  <a:extLst>
                    <a:ext uri="{9D8B030D-6E8A-4147-A177-3AD203B41FA5}">
                      <a16:colId xmlns:a16="http://schemas.microsoft.com/office/drawing/2014/main" val="1929136219"/>
                    </a:ext>
                  </a:extLst>
                </a:gridCol>
                <a:gridCol w="741584">
                  <a:extLst>
                    <a:ext uri="{9D8B030D-6E8A-4147-A177-3AD203B41FA5}">
                      <a16:colId xmlns:a16="http://schemas.microsoft.com/office/drawing/2014/main" val="3375325954"/>
                    </a:ext>
                  </a:extLst>
                </a:gridCol>
                <a:gridCol w="741584">
                  <a:extLst>
                    <a:ext uri="{9D8B030D-6E8A-4147-A177-3AD203B41FA5}">
                      <a16:colId xmlns:a16="http://schemas.microsoft.com/office/drawing/2014/main" val="377833530"/>
                    </a:ext>
                  </a:extLst>
                </a:gridCol>
                <a:gridCol w="741584">
                  <a:extLst>
                    <a:ext uri="{9D8B030D-6E8A-4147-A177-3AD203B41FA5}">
                      <a16:colId xmlns:a16="http://schemas.microsoft.com/office/drawing/2014/main" val="832234096"/>
                    </a:ext>
                  </a:extLst>
                </a:gridCol>
              </a:tblGrid>
              <a:tr h="727781">
                <a:tc>
                  <a:txBody>
                    <a:bodyPr/>
                    <a:lstStyle/>
                    <a:p>
                      <a:r>
                        <a:rPr lang="en-US" sz="1200" dirty="0"/>
                        <a:t>Request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Student 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Request time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Class to drop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Course to drop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Class to join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Course to join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315354"/>
                  </a:ext>
                </a:extLst>
              </a:tr>
              <a:tr h="727781">
                <a:tc>
                  <a:txBody>
                    <a:bodyPr/>
                    <a:lstStyle/>
                    <a:p>
                      <a:r>
                        <a:rPr lang="en-US" sz="1200" dirty="0"/>
                        <a:t>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2020-09-20 04:06:11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cs150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cs180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Active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830274"/>
                  </a:ext>
                </a:extLst>
              </a:tr>
              <a:tr h="946116">
                <a:tc>
                  <a:txBody>
                    <a:bodyPr/>
                    <a:lstStyle/>
                    <a:p>
                      <a:r>
                        <a:rPr lang="en-US" sz="1200" dirty="0"/>
                        <a:t>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2020-09-21 07:08:34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cs180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CS150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9642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5AE50DD-D217-46D0-BB55-04C0622C40EA}"/>
              </a:ext>
            </a:extLst>
          </p:cNvPr>
          <p:cNvSpPr txBox="1"/>
          <p:nvPr/>
        </p:nvSpPr>
        <p:spPr>
          <a:xfrm>
            <a:off x="2750916" y="1147220"/>
            <a:ext cx="3345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exchange requests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AC64B9-CD54-4CF2-81ED-3D4590C98D2B}"/>
              </a:ext>
            </a:extLst>
          </p:cNvPr>
          <p:cNvSpPr txBox="1"/>
          <p:nvPr/>
        </p:nvSpPr>
        <p:spPr>
          <a:xfrm>
            <a:off x="2579483" y="4327058"/>
            <a:ext cx="3345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Matching  requests 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9AEAF93-6E07-4B08-A3FC-83B6652BB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442001"/>
              </p:ext>
            </p:extLst>
          </p:nvPr>
        </p:nvGraphicFramePr>
        <p:xfrm>
          <a:off x="1046544" y="4875877"/>
          <a:ext cx="7616144" cy="831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036">
                  <a:extLst>
                    <a:ext uri="{9D8B030D-6E8A-4147-A177-3AD203B41FA5}">
                      <a16:colId xmlns:a16="http://schemas.microsoft.com/office/drawing/2014/main" val="1755194077"/>
                    </a:ext>
                  </a:extLst>
                </a:gridCol>
                <a:gridCol w="1904036">
                  <a:extLst>
                    <a:ext uri="{9D8B030D-6E8A-4147-A177-3AD203B41FA5}">
                      <a16:colId xmlns:a16="http://schemas.microsoft.com/office/drawing/2014/main" val="511013412"/>
                    </a:ext>
                  </a:extLst>
                </a:gridCol>
                <a:gridCol w="1904036">
                  <a:extLst>
                    <a:ext uri="{9D8B030D-6E8A-4147-A177-3AD203B41FA5}">
                      <a16:colId xmlns:a16="http://schemas.microsoft.com/office/drawing/2014/main" val="3068821163"/>
                    </a:ext>
                  </a:extLst>
                </a:gridCol>
                <a:gridCol w="1904036">
                  <a:extLst>
                    <a:ext uri="{9D8B030D-6E8A-4147-A177-3AD203B41FA5}">
                      <a16:colId xmlns:a16="http://schemas.microsoft.com/office/drawing/2014/main" val="2672696794"/>
                    </a:ext>
                  </a:extLst>
                </a:gridCol>
              </a:tblGrid>
              <a:tr h="374347">
                <a:tc>
                  <a:txBody>
                    <a:bodyPr/>
                    <a:lstStyle/>
                    <a:p>
                      <a:r>
                        <a:rPr lang="en-US" sz="1200" dirty="0"/>
                        <a:t>Request id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Student id 1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Request id 2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Student id 2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645780"/>
                  </a:ext>
                </a:extLst>
              </a:tr>
              <a:tr h="374347">
                <a:tc>
                  <a:txBody>
                    <a:bodyPr/>
                    <a:lstStyle/>
                    <a:p>
                      <a:r>
                        <a:rPr lang="en-US" dirty="0"/>
                        <a:t>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930068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CAD72907-AF9C-42CF-AF91-A69ADCF220F1}"/>
              </a:ext>
            </a:extLst>
          </p:cNvPr>
          <p:cNvSpPr/>
          <p:nvPr/>
        </p:nvSpPr>
        <p:spPr>
          <a:xfrm>
            <a:off x="1929640" y="6000270"/>
            <a:ext cx="2493818" cy="693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swap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C8C734-37B1-491A-BCB2-8A85FDE1883F}"/>
              </a:ext>
            </a:extLst>
          </p:cNvPr>
          <p:cNvSpPr/>
          <p:nvPr/>
        </p:nvSpPr>
        <p:spPr>
          <a:xfrm>
            <a:off x="7874194" y="2568591"/>
            <a:ext cx="2493818" cy="693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matches 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0241D7-C1DE-4E32-9A5D-2756AC4CDD2E}"/>
              </a:ext>
            </a:extLst>
          </p:cNvPr>
          <p:cNvCxnSpPr/>
          <p:nvPr/>
        </p:nvCxnSpPr>
        <p:spPr>
          <a:xfrm flipH="1">
            <a:off x="6470248" y="3262405"/>
            <a:ext cx="2789499" cy="161347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267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FF4D-E8A7-4FBD-BD01-E5AD7677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438" y="110482"/>
            <a:ext cx="10515600" cy="1325563"/>
          </a:xfrm>
        </p:spPr>
        <p:txBody>
          <a:bodyPr/>
          <a:lstStyle/>
          <a:p>
            <a:r>
              <a:rPr lang="en-US" dirty="0"/>
              <a:t>Course swap project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6E2EF-C2D3-4A72-BD49-3E453939B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 </a:t>
            </a:r>
          </a:p>
          <a:p>
            <a:pPr lvl="1"/>
            <a:r>
              <a:rPr lang="en-US" dirty="0"/>
              <a:t>enable student to request a class they would like to swap with a class their would like to enroll to.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Administrator view all swap request and execute s swap between qualified   matches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Swap course should still not create a time conflict with existing classes and respect the precondition for each course.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93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FF4D-E8A7-4FBD-BD01-E5AD7677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438" y="110482"/>
            <a:ext cx="10515600" cy="1325563"/>
          </a:xfrm>
        </p:spPr>
        <p:txBody>
          <a:bodyPr/>
          <a:lstStyle/>
          <a:p>
            <a:r>
              <a:rPr lang="en-US" dirty="0"/>
              <a:t>Scenarios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6E2EF-C2D3-4A72-BD49-3E453939B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81" y="143604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Student user:</a:t>
            </a:r>
          </a:p>
          <a:p>
            <a:pPr lvl="1"/>
            <a:r>
              <a:rPr lang="en-US" sz="1600" dirty="0"/>
              <a:t>         Login to the system </a:t>
            </a:r>
          </a:p>
          <a:p>
            <a:pPr lvl="1"/>
            <a:r>
              <a:rPr lang="en-US" sz="1600" dirty="0"/>
              <a:t>         View his current classes and the time they are given</a:t>
            </a:r>
          </a:p>
          <a:p>
            <a:pPr lvl="1"/>
            <a:r>
              <a:rPr lang="en-US" sz="1600" dirty="0"/>
              <a:t>         View his current exchange requests and their status </a:t>
            </a:r>
          </a:p>
          <a:p>
            <a:pPr lvl="1"/>
            <a:r>
              <a:rPr lang="en-US" sz="1600" dirty="0"/>
              <a:t>         Search for class they are  interested in (by course name, department)</a:t>
            </a:r>
          </a:p>
          <a:p>
            <a:pPr lvl="1"/>
            <a:r>
              <a:rPr lang="en-US" sz="1600" dirty="0"/>
              <a:t>         Request  a class swap </a:t>
            </a:r>
          </a:p>
          <a:p>
            <a:pPr marL="457200" lvl="1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dirty="0"/>
              <a:t>Registrar</a:t>
            </a:r>
          </a:p>
          <a:p>
            <a:pPr lvl="1"/>
            <a:r>
              <a:rPr lang="en-US" sz="1500" dirty="0"/>
              <a:t>     Login to the system </a:t>
            </a:r>
          </a:p>
          <a:p>
            <a:pPr lvl="1"/>
            <a:r>
              <a:rPr lang="en-US" sz="1500" dirty="0"/>
              <a:t>     View the list of exchange requests </a:t>
            </a:r>
          </a:p>
          <a:p>
            <a:pPr lvl="1"/>
            <a:r>
              <a:rPr lang="en-US" sz="1500" dirty="0"/>
              <a:t>     Looks for qualifying matches</a:t>
            </a:r>
          </a:p>
          <a:p>
            <a:pPr lvl="1"/>
            <a:r>
              <a:rPr lang="en-US" sz="1500" dirty="0"/>
              <a:t>     Perform the swap   </a:t>
            </a:r>
          </a:p>
          <a:p>
            <a:pPr marL="457200" lvl="1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628990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E2AB5E0-9507-4460-9F05-7CC513D6AFC9}"/>
              </a:ext>
            </a:extLst>
          </p:cNvPr>
          <p:cNvSpPr txBox="1"/>
          <p:nvPr/>
        </p:nvSpPr>
        <p:spPr>
          <a:xfrm>
            <a:off x="1064871" y="1354238"/>
            <a:ext cx="1076445" cy="17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E979A5-E018-458D-BDB6-220DC2C02934}"/>
              </a:ext>
            </a:extLst>
          </p:cNvPr>
          <p:cNvSpPr txBox="1"/>
          <p:nvPr/>
        </p:nvSpPr>
        <p:spPr>
          <a:xfrm>
            <a:off x="610154" y="1264580"/>
            <a:ext cx="1400536" cy="3819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Student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32E732-65DD-4ADC-8DB5-1C91DB8E771D}"/>
              </a:ext>
            </a:extLst>
          </p:cNvPr>
          <p:cNvSpPr txBox="1"/>
          <p:nvPr/>
        </p:nvSpPr>
        <p:spPr>
          <a:xfrm>
            <a:off x="6792771" y="1259306"/>
            <a:ext cx="15437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Class   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96F39F7E-1F39-4E8E-9F38-8E81147C8CDB}"/>
              </a:ext>
            </a:extLst>
          </p:cNvPr>
          <p:cNvSpPr/>
          <p:nvPr/>
        </p:nvSpPr>
        <p:spPr>
          <a:xfrm>
            <a:off x="4051140" y="983848"/>
            <a:ext cx="1886674" cy="9144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Enroll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255CA16-6077-48F5-BB96-1EA507D28CC9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2010690" y="1441048"/>
            <a:ext cx="2040450" cy="145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Diamond 34">
            <a:extLst>
              <a:ext uri="{FF2B5EF4-FFF2-40B4-BE49-F238E27FC236}">
                <a16:creationId xmlns:a16="http://schemas.microsoft.com/office/drawing/2014/main" id="{D63CCD12-547D-4203-B664-8DB1F2652DEE}"/>
              </a:ext>
            </a:extLst>
          </p:cNvPr>
          <p:cNvSpPr/>
          <p:nvPr/>
        </p:nvSpPr>
        <p:spPr>
          <a:xfrm>
            <a:off x="242695" y="2624559"/>
            <a:ext cx="2164833" cy="756491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Exchange Request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B285608-6D8F-42FA-BF4D-EA77371E8D23}"/>
              </a:ext>
            </a:extLst>
          </p:cNvPr>
          <p:cNvCxnSpPr>
            <a:cxnSpLocks/>
            <a:stCxn id="6" idx="2"/>
            <a:endCxn id="35" idx="0"/>
          </p:cNvCxnSpPr>
          <p:nvPr/>
        </p:nvCxnSpPr>
        <p:spPr>
          <a:xfrm>
            <a:off x="1310422" y="1646544"/>
            <a:ext cx="14690" cy="9780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71CBCBD9-ED86-4B95-96FC-E1757E50E7C6}"/>
              </a:ext>
            </a:extLst>
          </p:cNvPr>
          <p:cNvSpPr/>
          <p:nvPr/>
        </p:nvSpPr>
        <p:spPr>
          <a:xfrm>
            <a:off x="6670551" y="2500910"/>
            <a:ext cx="1801228" cy="114444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Given  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F9C3D6-F48A-477D-A056-A51201E6DF44}"/>
              </a:ext>
            </a:extLst>
          </p:cNvPr>
          <p:cNvSpPr txBox="1"/>
          <p:nvPr/>
        </p:nvSpPr>
        <p:spPr>
          <a:xfrm>
            <a:off x="2873747" y="3161373"/>
            <a:ext cx="2756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IsActive</a:t>
            </a:r>
            <a:r>
              <a:rPr lang="en-US" dirty="0"/>
              <a:t> </a:t>
            </a:r>
          </a:p>
          <a:p>
            <a:r>
              <a:rPr lang="en-US" dirty="0"/>
              <a:t>Request Time</a:t>
            </a:r>
          </a:p>
          <a:p>
            <a:endParaRPr lang="en-US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8DF6738-ED76-4591-9E9A-4280D0513818}"/>
              </a:ext>
            </a:extLst>
          </p:cNvPr>
          <p:cNvCxnSpPr>
            <a:stCxn id="6" idx="0"/>
          </p:cNvCxnSpPr>
          <p:nvPr/>
        </p:nvCxnSpPr>
        <p:spPr>
          <a:xfrm flipV="1">
            <a:off x="1310422" y="551543"/>
            <a:ext cx="561923" cy="7130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2BAAABE-6BCC-4011-BB75-15E685331858}"/>
              </a:ext>
            </a:extLst>
          </p:cNvPr>
          <p:cNvCxnSpPr/>
          <p:nvPr/>
        </p:nvCxnSpPr>
        <p:spPr>
          <a:xfrm>
            <a:off x="1872345" y="362858"/>
            <a:ext cx="0" cy="348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5DF05F98-DFFE-4795-A07E-B07A215C5B2E}"/>
              </a:ext>
            </a:extLst>
          </p:cNvPr>
          <p:cNvSpPr txBox="1"/>
          <p:nvPr/>
        </p:nvSpPr>
        <p:spPr>
          <a:xfrm>
            <a:off x="1980878" y="161181"/>
            <a:ext cx="768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SID</a:t>
            </a:r>
          </a:p>
          <a:p>
            <a:r>
              <a:rPr lang="en-US" dirty="0"/>
              <a:t>Name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34597FA-D519-4D9E-B3A6-1BABD2847195}"/>
              </a:ext>
            </a:extLst>
          </p:cNvPr>
          <p:cNvCxnSpPr>
            <a:cxnSpLocks/>
          </p:cNvCxnSpPr>
          <p:nvPr/>
        </p:nvCxnSpPr>
        <p:spPr>
          <a:xfrm>
            <a:off x="2406490" y="3113344"/>
            <a:ext cx="451786" cy="347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25B473D-6BE6-40C4-9A11-3ED661F70BBB}"/>
              </a:ext>
            </a:extLst>
          </p:cNvPr>
          <p:cNvCxnSpPr>
            <a:cxnSpLocks/>
          </p:cNvCxnSpPr>
          <p:nvPr/>
        </p:nvCxnSpPr>
        <p:spPr>
          <a:xfrm>
            <a:off x="2900643" y="3333804"/>
            <a:ext cx="0" cy="311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648FDC4-7D79-4C2C-89D3-6BD93DFDFE55}"/>
              </a:ext>
            </a:extLst>
          </p:cNvPr>
          <p:cNvCxnSpPr>
            <a:stCxn id="9" idx="0"/>
          </p:cNvCxnSpPr>
          <p:nvPr/>
        </p:nvCxnSpPr>
        <p:spPr>
          <a:xfrm flipV="1">
            <a:off x="4994477" y="537029"/>
            <a:ext cx="506444" cy="4468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991391F-A6A8-415F-BC5A-6FA45BD65185}"/>
              </a:ext>
            </a:extLst>
          </p:cNvPr>
          <p:cNvCxnSpPr/>
          <p:nvPr/>
        </p:nvCxnSpPr>
        <p:spPr>
          <a:xfrm>
            <a:off x="5500921" y="333829"/>
            <a:ext cx="0" cy="348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756C268-B866-4596-82E8-D133D7CB1AA7}"/>
              </a:ext>
            </a:extLst>
          </p:cNvPr>
          <p:cNvSpPr txBox="1"/>
          <p:nvPr/>
        </p:nvSpPr>
        <p:spPr>
          <a:xfrm>
            <a:off x="5500921" y="134550"/>
            <a:ext cx="1909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Enrollment Time</a:t>
            </a:r>
          </a:p>
          <a:p>
            <a:r>
              <a:rPr lang="en-US" dirty="0"/>
              <a:t>Grade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F9BCD52-56B1-41FD-8ECB-8E23C99A1070}"/>
              </a:ext>
            </a:extLst>
          </p:cNvPr>
          <p:cNvSpPr txBox="1"/>
          <p:nvPr/>
        </p:nvSpPr>
        <p:spPr>
          <a:xfrm>
            <a:off x="8476290" y="60763"/>
            <a:ext cx="22151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CID</a:t>
            </a:r>
          </a:p>
          <a:p>
            <a:r>
              <a:rPr lang="en-US" u="sng" dirty="0"/>
              <a:t>Instructor </a:t>
            </a:r>
            <a:r>
              <a:rPr lang="en-US" dirty="0"/>
              <a:t> </a:t>
            </a:r>
          </a:p>
          <a:p>
            <a:r>
              <a:rPr lang="en-US" u="sng" dirty="0"/>
              <a:t>Semester yea</a:t>
            </a:r>
            <a:r>
              <a:rPr lang="en-US" dirty="0"/>
              <a:t>r </a:t>
            </a:r>
          </a:p>
          <a:p>
            <a:r>
              <a:rPr lang="en-US" u="sng" dirty="0"/>
              <a:t>Semester Name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B70E64B-3DA4-4FF8-AC46-9A01CDB05BAD}"/>
              </a:ext>
            </a:extLst>
          </p:cNvPr>
          <p:cNvSpPr txBox="1"/>
          <p:nvPr/>
        </p:nvSpPr>
        <p:spPr>
          <a:xfrm>
            <a:off x="6770074" y="4353137"/>
            <a:ext cx="15891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Lesson     </a:t>
            </a:r>
          </a:p>
        </p:txBody>
      </p:sp>
      <p:sp>
        <p:nvSpPr>
          <p:cNvPr id="109" name="Diamond 108">
            <a:extLst>
              <a:ext uri="{FF2B5EF4-FFF2-40B4-BE49-F238E27FC236}">
                <a16:creationId xmlns:a16="http://schemas.microsoft.com/office/drawing/2014/main" id="{FBC327AC-6ECC-4038-84E3-F2A4E03A8514}"/>
              </a:ext>
            </a:extLst>
          </p:cNvPr>
          <p:cNvSpPr/>
          <p:nvPr/>
        </p:nvSpPr>
        <p:spPr>
          <a:xfrm>
            <a:off x="9153789" y="3900402"/>
            <a:ext cx="2650804" cy="9144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Prerequisite 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C17E96D2-AE76-49D9-B5F4-E9AE3A7212A1}"/>
              </a:ext>
            </a:extLst>
          </p:cNvPr>
          <p:cNvCxnSpPr/>
          <p:nvPr/>
        </p:nvCxnSpPr>
        <p:spPr>
          <a:xfrm>
            <a:off x="7410742" y="5430250"/>
            <a:ext cx="0" cy="245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6222460B-4487-4466-B3D9-9939EB86416B}"/>
              </a:ext>
            </a:extLst>
          </p:cNvPr>
          <p:cNvSpPr txBox="1"/>
          <p:nvPr/>
        </p:nvSpPr>
        <p:spPr>
          <a:xfrm>
            <a:off x="8476290" y="4868141"/>
            <a:ext cx="1216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CID</a:t>
            </a:r>
          </a:p>
          <a:p>
            <a:r>
              <a:rPr lang="en-US" u="sng" dirty="0"/>
              <a:t>Time</a:t>
            </a:r>
            <a:r>
              <a:rPr lang="en-US" dirty="0"/>
              <a:t> </a:t>
            </a:r>
          </a:p>
          <a:p>
            <a:r>
              <a:rPr lang="en-US" u="sng" dirty="0"/>
              <a:t>Location</a:t>
            </a:r>
            <a:r>
              <a:rPr lang="en-US" dirty="0"/>
              <a:t> 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1CDCDDC-4887-4928-ADC4-E6F167F1C496}"/>
              </a:ext>
            </a:extLst>
          </p:cNvPr>
          <p:cNvCxnSpPr>
            <a:cxnSpLocks/>
            <a:stCxn id="8" idx="2"/>
            <a:endCxn id="46" idx="0"/>
          </p:cNvCxnSpPr>
          <p:nvPr/>
        </p:nvCxnSpPr>
        <p:spPr>
          <a:xfrm>
            <a:off x="7564646" y="1628638"/>
            <a:ext cx="6519" cy="872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5C5789B-A04A-4485-9F4A-BD4ED6CAA127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flipH="1" flipV="1">
            <a:off x="5937814" y="1441048"/>
            <a:ext cx="854957" cy="2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C6EBF709-9B16-4515-9F2E-BFC32E40DF49}"/>
              </a:ext>
            </a:extLst>
          </p:cNvPr>
          <p:cNvCxnSpPr>
            <a:stCxn id="100" idx="2"/>
          </p:cNvCxnSpPr>
          <p:nvPr/>
        </p:nvCxnSpPr>
        <p:spPr>
          <a:xfrm>
            <a:off x="7564646" y="4722469"/>
            <a:ext cx="771875" cy="7077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04A1B58-BEF5-4142-BCF3-0E0EA4E4E2D2}"/>
              </a:ext>
            </a:extLst>
          </p:cNvPr>
          <p:cNvCxnSpPr/>
          <p:nvPr/>
        </p:nvCxnSpPr>
        <p:spPr>
          <a:xfrm>
            <a:off x="8336521" y="5060918"/>
            <a:ext cx="0" cy="5377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B1AC64A-8A74-4482-80FD-7777878FD6DC}"/>
              </a:ext>
            </a:extLst>
          </p:cNvPr>
          <p:cNvCxnSpPr>
            <a:stCxn id="8" idx="0"/>
          </p:cNvCxnSpPr>
          <p:nvPr/>
        </p:nvCxnSpPr>
        <p:spPr>
          <a:xfrm flipV="1">
            <a:off x="7564646" y="649901"/>
            <a:ext cx="794571" cy="6094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103388CF-3C24-4C24-94D5-E927BA33991A}"/>
              </a:ext>
            </a:extLst>
          </p:cNvPr>
          <p:cNvCxnSpPr/>
          <p:nvPr/>
        </p:nvCxnSpPr>
        <p:spPr>
          <a:xfrm>
            <a:off x="8359217" y="333829"/>
            <a:ext cx="0" cy="5597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D557C020-C59E-4FC4-882F-38B12F735FFF}"/>
              </a:ext>
            </a:extLst>
          </p:cNvPr>
          <p:cNvCxnSpPr>
            <a:cxnSpLocks/>
            <a:stCxn id="100" idx="0"/>
            <a:endCxn id="46" idx="2"/>
          </p:cNvCxnSpPr>
          <p:nvPr/>
        </p:nvCxnSpPr>
        <p:spPr>
          <a:xfrm flipV="1">
            <a:off x="7564646" y="3645356"/>
            <a:ext cx="6519" cy="70778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12257D4B-D74F-40B6-B97E-37F0389946CE}"/>
              </a:ext>
            </a:extLst>
          </p:cNvPr>
          <p:cNvSpPr txBox="1"/>
          <p:nvPr/>
        </p:nvSpPr>
        <p:spPr>
          <a:xfrm>
            <a:off x="9656274" y="2888466"/>
            <a:ext cx="1040755" cy="377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Course    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B135D12A-FAB4-4FF5-8829-8F34741E7616}"/>
              </a:ext>
            </a:extLst>
          </p:cNvPr>
          <p:cNvCxnSpPr>
            <a:stCxn id="159" idx="2"/>
            <a:endCxn id="109" idx="0"/>
          </p:cNvCxnSpPr>
          <p:nvPr/>
        </p:nvCxnSpPr>
        <p:spPr>
          <a:xfrm>
            <a:off x="10176652" y="3265713"/>
            <a:ext cx="302539" cy="634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8A5E812D-C486-4647-80B6-F0517D79CFA2}"/>
              </a:ext>
            </a:extLst>
          </p:cNvPr>
          <p:cNvCxnSpPr>
            <a:endCxn id="109" idx="3"/>
          </p:cNvCxnSpPr>
          <p:nvPr/>
        </p:nvCxnSpPr>
        <p:spPr>
          <a:xfrm>
            <a:off x="10479191" y="3265713"/>
            <a:ext cx="1325402" cy="1091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Diamond 165">
            <a:extLst>
              <a:ext uri="{FF2B5EF4-FFF2-40B4-BE49-F238E27FC236}">
                <a16:creationId xmlns:a16="http://schemas.microsoft.com/office/drawing/2014/main" id="{F686F227-F4C0-490C-A57B-B8FFC37D9DB7}"/>
              </a:ext>
            </a:extLst>
          </p:cNvPr>
          <p:cNvSpPr/>
          <p:nvPr/>
        </p:nvSpPr>
        <p:spPr>
          <a:xfrm>
            <a:off x="8526030" y="2007272"/>
            <a:ext cx="1216897" cy="562451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Taught</a:t>
            </a:r>
            <a:r>
              <a:rPr lang="en-US" dirty="0">
                <a:solidFill>
                  <a:schemeClr val="tx1"/>
                </a:solidFill>
              </a:rPr>
              <a:t>   </a:t>
            </a: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AEE5733-3425-45AF-A216-ACE5028CAB4A}"/>
              </a:ext>
            </a:extLst>
          </p:cNvPr>
          <p:cNvCxnSpPr>
            <a:cxnSpLocks/>
            <a:endCxn id="166" idx="2"/>
          </p:cNvCxnSpPr>
          <p:nvPr/>
        </p:nvCxnSpPr>
        <p:spPr>
          <a:xfrm flipH="1" flipV="1">
            <a:off x="9134479" y="2569723"/>
            <a:ext cx="979366" cy="3173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EAEFF6D-2E0A-4D93-AAD0-4D052D69808C}"/>
              </a:ext>
            </a:extLst>
          </p:cNvPr>
          <p:cNvCxnSpPr>
            <a:cxnSpLocks/>
            <a:stCxn id="8" idx="2"/>
            <a:endCxn id="166" idx="0"/>
          </p:cNvCxnSpPr>
          <p:nvPr/>
        </p:nvCxnSpPr>
        <p:spPr>
          <a:xfrm>
            <a:off x="7564646" y="1628638"/>
            <a:ext cx="1569833" cy="37863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C5E78164-900A-4919-93DC-BEA5744BD2DE}"/>
              </a:ext>
            </a:extLst>
          </p:cNvPr>
          <p:cNvSpPr txBox="1"/>
          <p:nvPr/>
        </p:nvSpPr>
        <p:spPr>
          <a:xfrm>
            <a:off x="11141892" y="2457720"/>
            <a:ext cx="827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CID</a:t>
            </a:r>
          </a:p>
          <a:p>
            <a:r>
              <a:rPr lang="en-US" dirty="0"/>
              <a:t>Name</a:t>
            </a:r>
          </a:p>
          <a:p>
            <a:r>
              <a:rPr lang="en-US" dirty="0"/>
              <a:t>Points</a:t>
            </a: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234E9460-EB28-4E79-B58C-FDD77AB87C12}"/>
              </a:ext>
            </a:extLst>
          </p:cNvPr>
          <p:cNvCxnSpPr>
            <a:stCxn id="159" idx="3"/>
          </p:cNvCxnSpPr>
          <p:nvPr/>
        </p:nvCxnSpPr>
        <p:spPr>
          <a:xfrm flipV="1">
            <a:off x="10697029" y="2861697"/>
            <a:ext cx="333828" cy="2153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4FAE4E79-B99C-498A-AF50-BF89E0A52F8A}"/>
              </a:ext>
            </a:extLst>
          </p:cNvPr>
          <p:cNvCxnSpPr>
            <a:cxnSpLocks/>
          </p:cNvCxnSpPr>
          <p:nvPr/>
        </p:nvCxnSpPr>
        <p:spPr>
          <a:xfrm>
            <a:off x="11030857" y="2624559"/>
            <a:ext cx="0" cy="4485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B041F785-B74F-4299-AAFA-0B450413818C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1786445" y="1443972"/>
            <a:ext cx="5006326" cy="13533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D8DEA947-EC6B-4931-8621-D70C70681665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2027055" y="1628638"/>
            <a:ext cx="5537591" cy="12584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122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FF4D-E8A7-4FBD-BD01-E5AD7677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577"/>
            <a:ext cx="10515600" cy="1325563"/>
          </a:xfrm>
        </p:spPr>
        <p:txBody>
          <a:bodyPr/>
          <a:lstStyle/>
          <a:p>
            <a:r>
              <a:rPr lang="en-US" dirty="0"/>
              <a:t>     Business logic primitives –user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A3E6D1-B28D-4D3D-BD15-8F2FC1FFF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56" y="1648932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44183CD-173B-4898-A32F-5E8182A73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726809"/>
              </p:ext>
            </p:extLst>
          </p:nvPr>
        </p:nvGraphicFramePr>
        <p:xfrm>
          <a:off x="416689" y="1471140"/>
          <a:ext cx="11562144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4048">
                  <a:extLst>
                    <a:ext uri="{9D8B030D-6E8A-4147-A177-3AD203B41FA5}">
                      <a16:colId xmlns:a16="http://schemas.microsoft.com/office/drawing/2014/main" val="1726484713"/>
                    </a:ext>
                  </a:extLst>
                </a:gridCol>
                <a:gridCol w="3854048">
                  <a:extLst>
                    <a:ext uri="{9D8B030D-6E8A-4147-A177-3AD203B41FA5}">
                      <a16:colId xmlns:a16="http://schemas.microsoft.com/office/drawing/2014/main" val="4263207126"/>
                    </a:ext>
                  </a:extLst>
                </a:gridCol>
                <a:gridCol w="3854048">
                  <a:extLst>
                    <a:ext uri="{9D8B030D-6E8A-4147-A177-3AD203B41FA5}">
                      <a16:colId xmlns:a16="http://schemas.microsoft.com/office/drawing/2014/main" val="843676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Impact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766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Show classes &lt;options&gt;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 the available classes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Search by course , department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702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Show lessons &lt;options&gt;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the lessons for a given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time and location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804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Show enrollments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Shows the classes the student is currently  enrolled 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448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Show swap requests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the swap request the user initiated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IsActive</a:t>
                      </a:r>
                      <a:r>
                        <a:rPr lang="en-US" dirty="0"/>
                        <a:t> flag indicates if the swap request is active or executed already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32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RequestSwap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Enter a new swap request to the system (class to enroll and class to withdraw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swap request must satisfy these rules:</a:t>
                      </a:r>
                    </a:p>
                    <a:p>
                      <a:r>
                        <a:rPr lang="en-US" dirty="0"/>
                        <a:t>1)The student has the precondition to the course</a:t>
                      </a:r>
                    </a:p>
                    <a:p>
                      <a:r>
                        <a:rPr lang="en-US" dirty="0"/>
                        <a:t>2) There is no conflict in the lesson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780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6999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FF4D-E8A7-4FBD-BD01-E5AD7677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395" y="-269196"/>
            <a:ext cx="10515600" cy="1325563"/>
          </a:xfrm>
        </p:spPr>
        <p:txBody>
          <a:bodyPr/>
          <a:lstStyle/>
          <a:p>
            <a:r>
              <a:rPr lang="en-US" dirty="0"/>
              <a:t>     Business logic primitives – Registrar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A3E6D1-B28D-4D3D-BD15-8F2FC1FFF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56" y="1648932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44183CD-173B-4898-A32F-5E8182A73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147479"/>
              </p:ext>
            </p:extLst>
          </p:nvPr>
        </p:nvGraphicFramePr>
        <p:xfrm>
          <a:off x="416689" y="1471140"/>
          <a:ext cx="11562144" cy="2788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4048">
                  <a:extLst>
                    <a:ext uri="{9D8B030D-6E8A-4147-A177-3AD203B41FA5}">
                      <a16:colId xmlns:a16="http://schemas.microsoft.com/office/drawing/2014/main" val="1726484713"/>
                    </a:ext>
                  </a:extLst>
                </a:gridCol>
                <a:gridCol w="3854048">
                  <a:extLst>
                    <a:ext uri="{9D8B030D-6E8A-4147-A177-3AD203B41FA5}">
                      <a16:colId xmlns:a16="http://schemas.microsoft.com/office/drawing/2014/main" val="4263207126"/>
                    </a:ext>
                  </a:extLst>
                </a:gridCol>
                <a:gridCol w="3854048">
                  <a:extLst>
                    <a:ext uri="{9D8B030D-6E8A-4147-A177-3AD203B41FA5}">
                      <a16:colId xmlns:a16="http://schemas.microsoft.com/office/drawing/2014/main" val="843676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Impact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766661"/>
                  </a:ext>
                </a:extLst>
              </a:tr>
              <a:tr h="863474">
                <a:tc>
                  <a:txBody>
                    <a:bodyPr/>
                    <a:lstStyle/>
                    <a:p>
                      <a:r>
                        <a:rPr lang="en-US" dirty="0"/>
                        <a:t>Show swap requests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the swap request by ALL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IsActive</a:t>
                      </a:r>
                      <a:r>
                        <a:rPr lang="en-US" dirty="0"/>
                        <a:t> flag indicates if the swap request is active or executed already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32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FindMatch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all pairs of requests that can be executed via a single class swap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Validate lesson schedule are not conflicting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780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Execute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Swap the student enrollment associated with a pair of qualifying requests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352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563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FF4D-E8A7-4FBD-BD01-E5AD7677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7151"/>
            <a:ext cx="10515600" cy="1325563"/>
          </a:xfrm>
        </p:spPr>
        <p:txBody>
          <a:bodyPr/>
          <a:lstStyle/>
          <a:p>
            <a:r>
              <a:rPr lang="en-US" dirty="0"/>
              <a:t>                       login page 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A3E6D1-B28D-4D3D-BD15-8F2FC1FFF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56" y="1648932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068A22-EAD4-4488-8296-1C3DDD1A1AD3}"/>
              </a:ext>
            </a:extLst>
          </p:cNvPr>
          <p:cNvSpPr txBox="1"/>
          <p:nvPr/>
        </p:nvSpPr>
        <p:spPr>
          <a:xfrm>
            <a:off x="3006436" y="1464507"/>
            <a:ext cx="6137564" cy="563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A507A3-42BB-4947-816D-3DD380E6968B}"/>
              </a:ext>
            </a:extLst>
          </p:cNvPr>
          <p:cNvSpPr txBox="1"/>
          <p:nvPr/>
        </p:nvSpPr>
        <p:spPr>
          <a:xfrm>
            <a:off x="1508084" y="1561824"/>
            <a:ext cx="166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name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43B323-03C4-4C9B-AAC7-5DCC65D485F1}"/>
              </a:ext>
            </a:extLst>
          </p:cNvPr>
          <p:cNvSpPr txBox="1"/>
          <p:nvPr/>
        </p:nvSpPr>
        <p:spPr>
          <a:xfrm>
            <a:off x="3027218" y="2212899"/>
            <a:ext cx="6137564" cy="5639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7AC540-216C-4FCB-8964-9EC591F14F3B}"/>
              </a:ext>
            </a:extLst>
          </p:cNvPr>
          <p:cNvSpPr txBox="1"/>
          <p:nvPr/>
        </p:nvSpPr>
        <p:spPr>
          <a:xfrm>
            <a:off x="1508084" y="2276116"/>
            <a:ext cx="166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  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4FFE9E-C8AD-46CA-BCF2-5F2BB18C3447}"/>
              </a:ext>
            </a:extLst>
          </p:cNvPr>
          <p:cNvSpPr/>
          <p:nvPr/>
        </p:nvSpPr>
        <p:spPr>
          <a:xfrm>
            <a:off x="4166185" y="3293269"/>
            <a:ext cx="2493818" cy="693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3633916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FF4D-E8A7-4FBD-BD01-E5AD7677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7777" y="-303897"/>
            <a:ext cx="10515600" cy="1325563"/>
          </a:xfrm>
        </p:spPr>
        <p:txBody>
          <a:bodyPr/>
          <a:lstStyle/>
          <a:p>
            <a:r>
              <a:rPr lang="en-US" dirty="0"/>
              <a:t>                       User information page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A3E6D1-B28D-4D3D-BD15-8F2FC1FFF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56" y="1648932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F14829BF-7703-4B69-B628-D981F1A14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136618"/>
              </p:ext>
            </p:extLst>
          </p:nvPr>
        </p:nvGraphicFramePr>
        <p:xfrm>
          <a:off x="375932" y="1471108"/>
          <a:ext cx="4223331" cy="1684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777">
                  <a:extLst>
                    <a:ext uri="{9D8B030D-6E8A-4147-A177-3AD203B41FA5}">
                      <a16:colId xmlns:a16="http://schemas.microsoft.com/office/drawing/2014/main" val="2212422770"/>
                    </a:ext>
                  </a:extLst>
                </a:gridCol>
                <a:gridCol w="1407777">
                  <a:extLst>
                    <a:ext uri="{9D8B030D-6E8A-4147-A177-3AD203B41FA5}">
                      <a16:colId xmlns:a16="http://schemas.microsoft.com/office/drawing/2014/main" val="1862602645"/>
                    </a:ext>
                  </a:extLst>
                </a:gridCol>
                <a:gridCol w="1407777">
                  <a:extLst>
                    <a:ext uri="{9D8B030D-6E8A-4147-A177-3AD203B41FA5}">
                      <a16:colId xmlns:a16="http://schemas.microsoft.com/office/drawing/2014/main" val="310647779"/>
                    </a:ext>
                  </a:extLst>
                </a:gridCol>
              </a:tblGrid>
              <a:tr h="522082">
                <a:tc>
                  <a:txBody>
                    <a:bodyPr/>
                    <a:lstStyle/>
                    <a:p>
                      <a:r>
                        <a:rPr lang="en-US" dirty="0"/>
                        <a:t>Class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Instructor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547496"/>
                  </a:ext>
                </a:extLst>
              </a:tr>
              <a:tr h="52208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09477"/>
                  </a:ext>
                </a:extLst>
              </a:tr>
              <a:tr h="52208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3419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AA18FBE-B81B-44D1-BB7E-F1C41C2EB01C}"/>
              </a:ext>
            </a:extLst>
          </p:cNvPr>
          <p:cNvSpPr txBox="1"/>
          <p:nvPr/>
        </p:nvSpPr>
        <p:spPr>
          <a:xfrm>
            <a:off x="5887656" y="948397"/>
            <a:ext cx="341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offered  classes </a:t>
            </a:r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8F9D6439-1ED3-4A38-912C-ED973E839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623448"/>
              </p:ext>
            </p:extLst>
          </p:nvPr>
        </p:nvGraphicFramePr>
        <p:xfrm>
          <a:off x="6107702" y="1317729"/>
          <a:ext cx="4352376" cy="2302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792">
                  <a:extLst>
                    <a:ext uri="{9D8B030D-6E8A-4147-A177-3AD203B41FA5}">
                      <a16:colId xmlns:a16="http://schemas.microsoft.com/office/drawing/2014/main" val="2212422770"/>
                    </a:ext>
                  </a:extLst>
                </a:gridCol>
                <a:gridCol w="1450792">
                  <a:extLst>
                    <a:ext uri="{9D8B030D-6E8A-4147-A177-3AD203B41FA5}">
                      <a16:colId xmlns:a16="http://schemas.microsoft.com/office/drawing/2014/main" val="1862602645"/>
                    </a:ext>
                  </a:extLst>
                </a:gridCol>
                <a:gridCol w="1450792">
                  <a:extLst>
                    <a:ext uri="{9D8B030D-6E8A-4147-A177-3AD203B41FA5}">
                      <a16:colId xmlns:a16="http://schemas.microsoft.com/office/drawing/2014/main" val="1388167997"/>
                    </a:ext>
                  </a:extLst>
                </a:gridCol>
              </a:tblGrid>
              <a:tr h="448093">
                <a:tc>
                  <a:txBody>
                    <a:bodyPr/>
                    <a:lstStyle/>
                    <a:p>
                      <a:r>
                        <a:rPr lang="en-US" dirty="0"/>
                        <a:t>Class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Instructor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547496"/>
                  </a:ext>
                </a:extLst>
              </a:tr>
              <a:tr h="618075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09477"/>
                  </a:ext>
                </a:extLst>
              </a:tr>
              <a:tr h="618075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34192"/>
                  </a:ext>
                </a:extLst>
              </a:tr>
              <a:tr h="618075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08519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1CA5DDE-6FEE-4F69-878C-846A8BDA81D7}"/>
              </a:ext>
            </a:extLst>
          </p:cNvPr>
          <p:cNvSpPr txBox="1"/>
          <p:nvPr/>
        </p:nvSpPr>
        <p:spPr>
          <a:xfrm>
            <a:off x="-526895" y="3571276"/>
            <a:ext cx="4459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Lesson for selected my  class above  </a:t>
            </a:r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C08F61F5-F3AD-4300-95D5-1066B891B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684830"/>
              </p:ext>
            </p:extLst>
          </p:nvPr>
        </p:nvGraphicFramePr>
        <p:xfrm>
          <a:off x="375931" y="4029520"/>
          <a:ext cx="422333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833">
                  <a:extLst>
                    <a:ext uri="{9D8B030D-6E8A-4147-A177-3AD203B41FA5}">
                      <a16:colId xmlns:a16="http://schemas.microsoft.com/office/drawing/2014/main" val="2212422770"/>
                    </a:ext>
                  </a:extLst>
                </a:gridCol>
                <a:gridCol w="1055833">
                  <a:extLst>
                    <a:ext uri="{9D8B030D-6E8A-4147-A177-3AD203B41FA5}">
                      <a16:colId xmlns:a16="http://schemas.microsoft.com/office/drawing/2014/main" val="1862602645"/>
                    </a:ext>
                  </a:extLst>
                </a:gridCol>
                <a:gridCol w="1055833">
                  <a:extLst>
                    <a:ext uri="{9D8B030D-6E8A-4147-A177-3AD203B41FA5}">
                      <a16:colId xmlns:a16="http://schemas.microsoft.com/office/drawing/2014/main" val="428572579"/>
                    </a:ext>
                  </a:extLst>
                </a:gridCol>
                <a:gridCol w="1055833">
                  <a:extLst>
                    <a:ext uri="{9D8B030D-6E8A-4147-A177-3AD203B41FA5}">
                      <a16:colId xmlns:a16="http://schemas.microsoft.com/office/drawing/2014/main" val="151509669"/>
                    </a:ext>
                  </a:extLst>
                </a:gridCol>
              </a:tblGrid>
              <a:tr h="522082">
                <a:tc>
                  <a:txBody>
                    <a:bodyPr/>
                    <a:lstStyle/>
                    <a:p>
                      <a:r>
                        <a:rPr lang="en-US" dirty="0"/>
                        <a:t>Class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547496"/>
                  </a:ext>
                </a:extLst>
              </a:tr>
              <a:tr h="52208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 1:00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09477"/>
                  </a:ext>
                </a:extLst>
              </a:tr>
              <a:tr h="52208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CS133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Wed 1:00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Zoom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3419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A008E5F4-7FA2-4666-BB91-EE55276602EF}"/>
              </a:ext>
            </a:extLst>
          </p:cNvPr>
          <p:cNvSpPr txBox="1"/>
          <p:nvPr/>
        </p:nvSpPr>
        <p:spPr>
          <a:xfrm>
            <a:off x="516732" y="996674"/>
            <a:ext cx="341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My  current classes 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CE8C1F-FEDB-4326-BA02-6490EF1A0DA0}"/>
              </a:ext>
            </a:extLst>
          </p:cNvPr>
          <p:cNvSpPr/>
          <p:nvPr/>
        </p:nvSpPr>
        <p:spPr>
          <a:xfrm>
            <a:off x="2708476" y="6300270"/>
            <a:ext cx="5937813" cy="445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Initiated new exchange request between selected classes  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0BD81FEE-0B4D-474A-8AE6-7D1329207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828075"/>
              </p:ext>
            </p:extLst>
          </p:nvPr>
        </p:nvGraphicFramePr>
        <p:xfrm>
          <a:off x="6172224" y="3989363"/>
          <a:ext cx="422333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833">
                  <a:extLst>
                    <a:ext uri="{9D8B030D-6E8A-4147-A177-3AD203B41FA5}">
                      <a16:colId xmlns:a16="http://schemas.microsoft.com/office/drawing/2014/main" val="2212422770"/>
                    </a:ext>
                  </a:extLst>
                </a:gridCol>
                <a:gridCol w="1055833">
                  <a:extLst>
                    <a:ext uri="{9D8B030D-6E8A-4147-A177-3AD203B41FA5}">
                      <a16:colId xmlns:a16="http://schemas.microsoft.com/office/drawing/2014/main" val="1862602645"/>
                    </a:ext>
                  </a:extLst>
                </a:gridCol>
                <a:gridCol w="1055833">
                  <a:extLst>
                    <a:ext uri="{9D8B030D-6E8A-4147-A177-3AD203B41FA5}">
                      <a16:colId xmlns:a16="http://schemas.microsoft.com/office/drawing/2014/main" val="428572579"/>
                    </a:ext>
                  </a:extLst>
                </a:gridCol>
                <a:gridCol w="1055833">
                  <a:extLst>
                    <a:ext uri="{9D8B030D-6E8A-4147-A177-3AD203B41FA5}">
                      <a16:colId xmlns:a16="http://schemas.microsoft.com/office/drawing/2014/main" val="151509669"/>
                    </a:ext>
                  </a:extLst>
                </a:gridCol>
              </a:tblGrid>
              <a:tr h="522082">
                <a:tc>
                  <a:txBody>
                    <a:bodyPr/>
                    <a:lstStyle/>
                    <a:p>
                      <a:r>
                        <a:rPr lang="en-US" dirty="0"/>
                        <a:t>Class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547496"/>
                  </a:ext>
                </a:extLst>
              </a:tr>
              <a:tr h="52208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 1:00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209477"/>
                  </a:ext>
                </a:extLst>
              </a:tr>
              <a:tr h="52208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CS133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Wed 1:00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Zoom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34192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42C02EDA-61AD-4B3A-901E-5129C8078499}"/>
              </a:ext>
            </a:extLst>
          </p:cNvPr>
          <p:cNvSpPr txBox="1"/>
          <p:nvPr/>
        </p:nvSpPr>
        <p:spPr>
          <a:xfrm>
            <a:off x="5365841" y="3652925"/>
            <a:ext cx="5387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Lesson for selected offered class above 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3A4510F-DEE9-4858-8AD1-9EEDA3077E4D}"/>
              </a:ext>
            </a:extLst>
          </p:cNvPr>
          <p:cNvCxnSpPr/>
          <p:nvPr/>
        </p:nvCxnSpPr>
        <p:spPr>
          <a:xfrm flipH="1">
            <a:off x="10460078" y="1242436"/>
            <a:ext cx="1403973" cy="864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E1D23F5-D9F7-4D27-B2AE-019510D53C19}"/>
              </a:ext>
            </a:extLst>
          </p:cNvPr>
          <p:cNvSpPr txBox="1"/>
          <p:nvPr/>
        </p:nvSpPr>
        <p:spPr>
          <a:xfrm rot="19822040">
            <a:off x="10465178" y="1307186"/>
            <a:ext cx="1593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Single selection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7467C96-E079-483B-8B6A-764742010209}"/>
              </a:ext>
            </a:extLst>
          </p:cNvPr>
          <p:cNvCxnSpPr>
            <a:endCxn id="3" idx="3"/>
          </p:cNvCxnSpPr>
          <p:nvPr/>
        </p:nvCxnSpPr>
        <p:spPr>
          <a:xfrm flipH="1">
            <a:off x="4599263" y="1471108"/>
            <a:ext cx="766578" cy="842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74A2B94-FB44-4A61-B822-B95A7EBCCEFD}"/>
              </a:ext>
            </a:extLst>
          </p:cNvPr>
          <p:cNvSpPr txBox="1"/>
          <p:nvPr/>
        </p:nvSpPr>
        <p:spPr>
          <a:xfrm rot="18863091">
            <a:off x="4393508" y="1360433"/>
            <a:ext cx="1593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Single selection </a:t>
            </a:r>
          </a:p>
        </p:txBody>
      </p:sp>
    </p:spTree>
    <p:extLst>
      <p:ext uri="{BB962C8B-B14F-4D97-AF65-F5344CB8AC3E}">
        <p14:creationId xmlns:p14="http://schemas.microsoft.com/office/powerpoint/2010/main" val="1368618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FF4D-E8A7-4FBD-BD01-E5AD7677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48145" y="-165978"/>
            <a:ext cx="10515600" cy="1325563"/>
          </a:xfrm>
        </p:spPr>
        <p:txBody>
          <a:bodyPr/>
          <a:lstStyle/>
          <a:p>
            <a:r>
              <a:rPr lang="en-US" dirty="0"/>
              <a:t>                       Exchange request status  page  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A3E6D1-B28D-4D3D-BD15-8F2FC1FFF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856" y="1648932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Table 19">
            <a:extLst>
              <a:ext uri="{FF2B5EF4-FFF2-40B4-BE49-F238E27FC236}">
                <a16:creationId xmlns:a16="http://schemas.microsoft.com/office/drawing/2014/main" id="{81285C0B-F369-40FF-BA10-3735DB92C3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583214"/>
              </p:ext>
            </p:extLst>
          </p:nvPr>
        </p:nvGraphicFramePr>
        <p:xfrm>
          <a:off x="2217966" y="1995801"/>
          <a:ext cx="607966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278">
                  <a:extLst>
                    <a:ext uri="{9D8B030D-6E8A-4147-A177-3AD203B41FA5}">
                      <a16:colId xmlns:a16="http://schemas.microsoft.com/office/drawing/2014/main" val="2611752362"/>
                    </a:ext>
                  </a:extLst>
                </a:gridCol>
                <a:gridCol w="1013278">
                  <a:extLst>
                    <a:ext uri="{9D8B030D-6E8A-4147-A177-3AD203B41FA5}">
                      <a16:colId xmlns:a16="http://schemas.microsoft.com/office/drawing/2014/main" val="2821953538"/>
                    </a:ext>
                  </a:extLst>
                </a:gridCol>
                <a:gridCol w="1013278">
                  <a:extLst>
                    <a:ext uri="{9D8B030D-6E8A-4147-A177-3AD203B41FA5}">
                      <a16:colId xmlns:a16="http://schemas.microsoft.com/office/drawing/2014/main" val="1929136219"/>
                    </a:ext>
                  </a:extLst>
                </a:gridCol>
                <a:gridCol w="1013278">
                  <a:extLst>
                    <a:ext uri="{9D8B030D-6E8A-4147-A177-3AD203B41FA5}">
                      <a16:colId xmlns:a16="http://schemas.microsoft.com/office/drawing/2014/main" val="3375325954"/>
                    </a:ext>
                  </a:extLst>
                </a:gridCol>
                <a:gridCol w="1013278">
                  <a:extLst>
                    <a:ext uri="{9D8B030D-6E8A-4147-A177-3AD203B41FA5}">
                      <a16:colId xmlns:a16="http://schemas.microsoft.com/office/drawing/2014/main" val="377833530"/>
                    </a:ext>
                  </a:extLst>
                </a:gridCol>
                <a:gridCol w="1013278">
                  <a:extLst>
                    <a:ext uri="{9D8B030D-6E8A-4147-A177-3AD203B41FA5}">
                      <a16:colId xmlns:a16="http://schemas.microsoft.com/office/drawing/2014/main" val="832234096"/>
                    </a:ext>
                  </a:extLst>
                </a:gridCol>
              </a:tblGrid>
              <a:tr h="335696">
                <a:tc>
                  <a:txBody>
                    <a:bodyPr/>
                    <a:lstStyle/>
                    <a:p>
                      <a:r>
                        <a:rPr lang="en-US" dirty="0"/>
                        <a:t>Request time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 to drop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 to drop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Class to join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 to join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315354"/>
                  </a:ext>
                </a:extLst>
              </a:tr>
              <a:tr h="335696">
                <a:tc>
                  <a:txBody>
                    <a:bodyPr/>
                    <a:lstStyle/>
                    <a:p>
                      <a:r>
                        <a:rPr lang="en-US" dirty="0"/>
                        <a:t>2020-09-20 04:06:11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83027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5AE50DD-D217-46D0-BB55-04C0622C40EA}"/>
              </a:ext>
            </a:extLst>
          </p:cNvPr>
          <p:cNvSpPr txBox="1"/>
          <p:nvPr/>
        </p:nvSpPr>
        <p:spPr>
          <a:xfrm>
            <a:off x="3900668" y="1527858"/>
            <a:ext cx="3345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exchange requests </a:t>
            </a:r>
          </a:p>
        </p:txBody>
      </p:sp>
    </p:spTree>
    <p:extLst>
      <p:ext uri="{BB962C8B-B14F-4D97-AF65-F5344CB8AC3E}">
        <p14:creationId xmlns:p14="http://schemas.microsoft.com/office/powerpoint/2010/main" val="2084848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</TotalTime>
  <Words>552</Words>
  <Application>Microsoft Office PowerPoint</Application>
  <PresentationFormat>Widescreen</PresentationFormat>
  <Paragraphs>187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CS133  - Course swap project</vt:lpstr>
      <vt:lpstr>Course swap project  </vt:lpstr>
      <vt:lpstr>Scenarios   </vt:lpstr>
      <vt:lpstr>PowerPoint Presentation</vt:lpstr>
      <vt:lpstr>     Business logic primitives –user  </vt:lpstr>
      <vt:lpstr>     Business logic primitives – Registrar  </vt:lpstr>
      <vt:lpstr>                       login page   </vt:lpstr>
      <vt:lpstr>                       User information page </vt:lpstr>
      <vt:lpstr>                       Exchange request status  page    </vt:lpstr>
      <vt:lpstr>           Registrar admin page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 Lapid Shafriri</dc:creator>
  <cp:lastModifiedBy>Gil Lapid Shafriri</cp:lastModifiedBy>
  <cp:revision>11</cp:revision>
  <dcterms:created xsi:type="dcterms:W3CDTF">2020-09-24T01:35:51Z</dcterms:created>
  <dcterms:modified xsi:type="dcterms:W3CDTF">2020-09-26T22:20:06Z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2020-09-24T01:35:50Z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1978e1cc-a240-40e9-a734-62e5083aa0aa</vt:lpwstr>
  </property>
  <property fmtid="{D5CDD505-2E9C-101B-9397-08002B2CF9AE}" pid="8" name="MSIP_Label_f42aa342-8706-4288-bd11-ebb85995028c_ContentBits">
    <vt:lpwstr>0</vt:lpwstr>
  </property>
</Properties>
</file>