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57" r:id="rId3"/>
    <p:sldId id="258" r:id="rId4"/>
    <p:sldId id="259" r:id="rId5"/>
    <p:sldId id="260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8" autoAdjust="0"/>
    <p:restoredTop sz="94660"/>
  </p:normalViewPr>
  <p:slideViewPr>
    <p:cSldViewPr snapToGrid="0">
      <p:cViewPr varScale="1">
        <p:scale>
          <a:sx n="66" d="100"/>
          <a:sy n="66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344E8-ED7B-4E86-98BB-D4B8630E170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2735-F448-42A5-A99F-94ACB53EA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8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6FE5-7CF1-4DD1-9B7F-75E36BD0D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F58B6-D879-4889-B07A-3BACB612C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AD584-03C0-41A0-B097-B5FF081C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2D9C2-5C2D-4D6E-BF7E-45C5AFBE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90EA7-A9B8-4E13-8E83-3B52F0AE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BB42-F0AB-4143-BD08-853C6B8E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BD043-421C-4B51-BD9D-55A2B1F0F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4C23C-0F62-4D02-B033-3F226155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6C64-0D53-4E76-BA0C-08DE5182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CFE37-0B7E-47B4-A500-2B74A28A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1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8A387-5181-4075-995E-9F4BD9DCD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7E176-0545-4855-9C9A-3252FB3CF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280E9-C863-49C9-AB35-A835B592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E21A4-4F4C-4855-AA29-94314208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7D76-3FAB-4C7A-8875-B2A4697C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67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3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AEEE-423A-4609-A24D-4846CE89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0DAA-EABC-4B3D-A288-FEF4E0A2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EB974-0DE7-472C-BC09-A2D7C98E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A85A0-8585-4D23-A159-5586EBCD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B92C3-2466-42FD-BBCE-7394D64D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7822-6EBC-44AA-BCBF-5509791D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6BFD3-050C-4341-9269-79A282AC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A8072-C5AB-4F3D-BC85-538D6585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75093-B702-489D-8C57-E6BC327B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ECFB-1E1C-4903-8FB2-A1EFFF5E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8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4AEA-401E-4AB7-B0A6-6502DCA9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87C8-2AA3-44DD-9150-F1C463AC6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870CC-A357-4826-A328-D6D8C8636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E8049-BA5D-4F29-8FB4-261B81C8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EFEE7-AC5F-4B9E-B73E-1E7D9A19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CE472-5145-4AD6-BAFC-4E441C5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0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BBAB-A66E-4C9C-81F4-2D3C78D4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146D9-9A7F-493A-BE06-686FA05D6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B4FA8-C074-47C1-87D0-ED61C7D8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B60BE-C5B9-4CC7-B723-A4399BECA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BF1EF-57B9-4F0B-B437-CED8D378F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64A03-6967-4266-B3C5-0BEDB93C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D4F8B-5C7F-4D0B-8354-A4DAB382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20BF0-AA28-4BE9-B193-6FAB02C9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7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24E7-60D5-426E-AADB-723D6A06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15D90-2379-4CAD-9C2C-38590EFF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5042F-0AFB-445E-9905-1B7EA0E2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059B2-5BC7-4D2A-8C55-9BDFCA6D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8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76AEB-C9DC-460B-829C-D25B4FBE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9F1DC-8E76-4A47-9345-AB0BAA2F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AC3A5-C7BB-4E91-BB7A-24D2ACC0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0F0A-E1D1-401B-8F9E-35DC260F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69AB-B2F4-4320-96DE-C63DBAD96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B26BA-4E7F-4E37-B779-D928C9DEC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23BED-E826-4F2F-BF21-15B07816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9EDF3-CA01-4B7E-A9DE-BFF60224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E656D-B659-4497-985C-C0C39F70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041B-E14E-4520-AB75-C949E3AB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79E2F-97C6-4E1D-B47B-4D1220EE3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031DD-35F1-4CBA-AB18-6E7FFF013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9B855-52CD-40B7-9144-C9684DE7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AE872-BAFB-4E3D-958F-9F1194BA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F8772-6920-40EE-A72E-99628518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5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F38E1-74F2-4E40-BDA8-11093A77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E7E44-88D7-438C-87FC-B3D8435F8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5594F-4DCC-44C1-817A-D0F5A80D6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6608-4345-4650-8781-22079023BD9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D76BD-E5DF-4DA3-8525-6060FAC43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2E4CF-9B98-49A1-84C8-CC60B054C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7015" y="0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CS133  - Course(section) swap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FBD9C77-F1CB-4B22-93DB-0DAFF439E144}"/>
              </a:ext>
            </a:extLst>
          </p:cNvPr>
          <p:cNvSpPr txBox="1">
            <a:spLocks/>
          </p:cNvSpPr>
          <p:nvPr/>
        </p:nvSpPr>
        <p:spPr>
          <a:xfrm>
            <a:off x="1932974" y="2387600"/>
            <a:ext cx="12029954" cy="253935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Sam Ness, Kristine Cho, Alon Lapid </a:t>
            </a:r>
          </a:p>
          <a:p>
            <a:endParaRPr lang="en-US" sz="4800" dirty="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</a:rPr>
              <a:t>        November 2020</a:t>
            </a:r>
          </a:p>
          <a:p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438" y="110482"/>
            <a:ext cx="10515600" cy="1325563"/>
          </a:xfrm>
        </p:spPr>
        <p:txBody>
          <a:bodyPr/>
          <a:lstStyle/>
          <a:p>
            <a:r>
              <a:rPr lang="en-US" dirty="0"/>
              <a:t>Course(section) swap project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E2EF-C2D3-4A72-BD49-3E453939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7" y="157098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Definition: </a:t>
            </a:r>
            <a:r>
              <a:rPr lang="en-US" dirty="0"/>
              <a:t>a section is a course taught in a given semester by a given instructor at a given time slots(lessons). For example, CS133, in Fall 2020 by Professor Wu at </a:t>
            </a:r>
            <a:r>
              <a:rPr lang="en-US" dirty="0" err="1"/>
              <a:t>Mon,Wed</a:t>
            </a:r>
            <a:r>
              <a:rPr lang="en-US" dirty="0"/>
              <a:t> 1:00 PM is a section.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Goals </a:t>
            </a:r>
          </a:p>
          <a:p>
            <a:pPr lvl="1"/>
            <a:r>
              <a:rPr lang="en-US" dirty="0"/>
              <a:t>enable students to request a  section they would like to swap with a section  their would like to enroll to.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Swapping  a section  should still not create a time conflict with existing sections and respect the precondition for each course.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Only the registrar can execute the actual swap while the student can only submit a request for a swap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438" y="110482"/>
            <a:ext cx="10515600" cy="1325563"/>
          </a:xfrm>
        </p:spPr>
        <p:txBody>
          <a:bodyPr/>
          <a:lstStyle/>
          <a:p>
            <a:r>
              <a:rPr lang="en-US" dirty="0"/>
              <a:t>Scenarios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E2EF-C2D3-4A72-BD49-3E453939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81" y="14360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 user:</a:t>
            </a:r>
          </a:p>
          <a:p>
            <a:pPr lvl="1"/>
            <a:r>
              <a:rPr lang="en-US" sz="1600" dirty="0"/>
              <a:t>         Login to the system </a:t>
            </a:r>
          </a:p>
          <a:p>
            <a:pPr lvl="1"/>
            <a:r>
              <a:rPr lang="en-US" sz="1600" dirty="0"/>
              <a:t>         View his current  enrolled sections and the time they are given</a:t>
            </a:r>
          </a:p>
          <a:p>
            <a:pPr lvl="1"/>
            <a:r>
              <a:rPr lang="en-US" sz="1600" dirty="0"/>
              <a:t>         View his current exchange requests </a:t>
            </a:r>
          </a:p>
          <a:p>
            <a:pPr lvl="1"/>
            <a:r>
              <a:rPr lang="en-US" sz="1600" dirty="0"/>
              <a:t>         Search for  a section they are  interested in (by course name, department, …)</a:t>
            </a:r>
          </a:p>
          <a:p>
            <a:pPr lvl="1"/>
            <a:r>
              <a:rPr lang="en-US" sz="1600" dirty="0"/>
              <a:t>         Request  a  section swap </a:t>
            </a:r>
          </a:p>
          <a:p>
            <a:pPr marL="45720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Registrar</a:t>
            </a:r>
          </a:p>
          <a:p>
            <a:pPr lvl="1"/>
            <a:r>
              <a:rPr lang="en-US" sz="1500" dirty="0"/>
              <a:t>     Login to the system </a:t>
            </a:r>
          </a:p>
          <a:p>
            <a:pPr lvl="1"/>
            <a:r>
              <a:rPr lang="en-US" sz="1500" dirty="0"/>
              <a:t>     View the list of exchange requests </a:t>
            </a:r>
          </a:p>
          <a:p>
            <a:pPr lvl="1"/>
            <a:r>
              <a:rPr lang="en-US" sz="1500" dirty="0"/>
              <a:t>     Looks for qualifying matches</a:t>
            </a:r>
          </a:p>
          <a:p>
            <a:pPr lvl="1"/>
            <a:r>
              <a:rPr lang="en-US" sz="1500" dirty="0"/>
              <a:t>     Perform the swap   </a:t>
            </a:r>
          </a:p>
          <a:p>
            <a:pPr marL="457200" lvl="1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2899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577"/>
            <a:ext cx="10515600" cy="1325563"/>
          </a:xfrm>
        </p:spPr>
        <p:txBody>
          <a:bodyPr/>
          <a:lstStyle/>
          <a:p>
            <a:r>
              <a:rPr lang="en-US" dirty="0"/>
              <a:t>     Business logic main primitives – student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44183CD-173B-4898-A32F-5E8182A73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62031"/>
              </p:ext>
            </p:extLst>
          </p:nvPr>
        </p:nvGraphicFramePr>
        <p:xfrm>
          <a:off x="416689" y="1471140"/>
          <a:ext cx="11562144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4048">
                  <a:extLst>
                    <a:ext uri="{9D8B030D-6E8A-4147-A177-3AD203B41FA5}">
                      <a16:colId xmlns:a16="http://schemas.microsoft.com/office/drawing/2014/main" val="1726484713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4263207126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843676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6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classes &lt;options&gt;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 the available classes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by course , department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0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lessons &lt;options&gt;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lessons for a given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time and location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0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enrollments &lt;options&gt;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 sections the student is currently  enrolled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4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swap requests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the swap request the user initiated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IsActive</a:t>
                      </a:r>
                      <a:r>
                        <a:rPr lang="en-US" dirty="0"/>
                        <a:t> flag indicates if the swap request is active or executed already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RequestSwap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 a new swap request to the system (class to enroll and class to withdraw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swap request must satisfy these rules:</a:t>
                      </a:r>
                    </a:p>
                    <a:p>
                      <a:r>
                        <a:rPr lang="en-US" dirty="0"/>
                        <a:t>1)The student has the precondition to the course</a:t>
                      </a:r>
                    </a:p>
                    <a:p>
                      <a:r>
                        <a:rPr lang="en-US" dirty="0"/>
                        <a:t>2) There is no conflict in the lesson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8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CancelRequest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Cancel a pending swap request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80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99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395" y="-269196"/>
            <a:ext cx="10515600" cy="1325563"/>
          </a:xfrm>
        </p:spPr>
        <p:txBody>
          <a:bodyPr/>
          <a:lstStyle/>
          <a:p>
            <a:r>
              <a:rPr lang="en-US" dirty="0"/>
              <a:t>     Business logic primitives – registrar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44183CD-173B-4898-A32F-5E8182A73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23191"/>
              </p:ext>
            </p:extLst>
          </p:nvPr>
        </p:nvGraphicFramePr>
        <p:xfrm>
          <a:off x="416689" y="1471140"/>
          <a:ext cx="9885892" cy="2514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796">
                  <a:extLst>
                    <a:ext uri="{9D8B030D-6E8A-4147-A177-3AD203B41FA5}">
                      <a16:colId xmlns:a16="http://schemas.microsoft.com/office/drawing/2014/main" val="1726484713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4263207126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843676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66661"/>
                  </a:ext>
                </a:extLst>
              </a:tr>
              <a:tr h="863474">
                <a:tc>
                  <a:txBody>
                    <a:bodyPr/>
                    <a:lstStyle/>
                    <a:p>
                      <a:r>
                        <a:rPr lang="en-US" dirty="0"/>
                        <a:t>Show swap requests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the swap request by ALL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IsActive</a:t>
                      </a:r>
                      <a:r>
                        <a:rPr lang="en-US" dirty="0"/>
                        <a:t> flag indicates if the swap request is active or executed already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matches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pairs of requests that can be executed via a single class 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8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Execute swap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Swap the enrollments of pairs of students that have machine requests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Swap section in a transaction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52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56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395" y="-269196"/>
            <a:ext cx="10515600" cy="1325563"/>
          </a:xfrm>
        </p:spPr>
        <p:txBody>
          <a:bodyPr/>
          <a:lstStyle/>
          <a:p>
            <a:r>
              <a:rPr lang="en-US" dirty="0"/>
              <a:t>                 Implementation 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005" y="1056367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DBMS is SQL Server Azure </a:t>
            </a:r>
          </a:p>
          <a:p>
            <a:r>
              <a:rPr lang="en-US" dirty="0"/>
              <a:t>The data is a sample of Claremont course registration data </a:t>
            </a:r>
          </a:p>
          <a:p>
            <a:r>
              <a:rPr lang="en-US" dirty="0"/>
              <a:t>All the business logic is on the SQL Side as SQL functions(for reading data) and Store Procedure (to do some action like request an exchange)</a:t>
            </a:r>
          </a:p>
          <a:p>
            <a:r>
              <a:rPr lang="en-US" dirty="0"/>
              <a:t>Terminal like user interface written in python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7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395" y="-269196"/>
            <a:ext cx="10515600" cy="1325563"/>
          </a:xfrm>
        </p:spPr>
        <p:txBody>
          <a:bodyPr/>
          <a:lstStyle/>
          <a:p>
            <a:r>
              <a:rPr lang="en-US" dirty="0"/>
              <a:t>                 Live demo     </a:t>
            </a:r>
          </a:p>
        </p:txBody>
      </p:sp>
    </p:spTree>
    <p:extLst>
      <p:ext uri="{BB962C8B-B14F-4D97-AF65-F5344CB8AC3E}">
        <p14:creationId xmlns:p14="http://schemas.microsoft.com/office/powerpoint/2010/main" val="3459216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395" y="-269196"/>
            <a:ext cx="10515600" cy="1325563"/>
          </a:xfrm>
        </p:spPr>
        <p:txBody>
          <a:bodyPr/>
          <a:lstStyle/>
          <a:p>
            <a:r>
              <a:rPr lang="en-US" dirty="0"/>
              <a:t>                 Any questions  ?   </a:t>
            </a:r>
          </a:p>
        </p:txBody>
      </p:sp>
    </p:spTree>
    <p:extLst>
      <p:ext uri="{BB962C8B-B14F-4D97-AF65-F5344CB8AC3E}">
        <p14:creationId xmlns:p14="http://schemas.microsoft.com/office/powerpoint/2010/main" val="376236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14141</TotalTime>
  <Words>459</Words>
  <Application>Microsoft Office PowerPoint</Application>
  <PresentationFormat>Widescreen</PresentationFormat>
  <Paragraphs>70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CS133  - Course(section) swap project</vt:lpstr>
      <vt:lpstr>Course(section) swap project  </vt:lpstr>
      <vt:lpstr>Scenarios   </vt:lpstr>
      <vt:lpstr>     Business logic main primitives – student  </vt:lpstr>
      <vt:lpstr>     Business logic primitives – registrar  </vt:lpstr>
      <vt:lpstr>                 Implementation    </vt:lpstr>
      <vt:lpstr>                 Live demo     </vt:lpstr>
      <vt:lpstr>                 Any questions  ?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 Lapid Shafriri</dc:creator>
  <cp:lastModifiedBy>Gil Lapid Shafriri</cp:lastModifiedBy>
  <cp:revision>26</cp:revision>
  <dcterms:created xsi:type="dcterms:W3CDTF">2020-09-24T01:35:51Z</dcterms:created>
  <dcterms:modified xsi:type="dcterms:W3CDTF">2020-11-19T03:47:25Z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2020-09-24T01:35:50Z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1978e1cc-a240-40e9-a734-62e5083aa0aa</vt:lpwstr>
  </property>
  <property fmtid="{D5CDD505-2E9C-101B-9397-08002B2CF9AE}" pid="8" name="MSIP_Label_f42aa342-8706-4288-bd11-ebb85995028c_ContentBits">
    <vt:lpwstr>0</vt:lpwstr>
  </property>
</Properties>
</file>