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304" r:id="rId2"/>
    <p:sldId id="305" r:id="rId3"/>
    <p:sldId id="307" r:id="rId4"/>
    <p:sldId id="308" r:id="rId5"/>
    <p:sldId id="309" r:id="rId6"/>
    <p:sldId id="313" r:id="rId7"/>
    <p:sldId id="314" r:id="rId8"/>
    <p:sldId id="315" r:id="rId9"/>
    <p:sldId id="316" r:id="rId10"/>
    <p:sldId id="319" r:id="rId11"/>
    <p:sldId id="257" r:id="rId12"/>
    <p:sldId id="258" r:id="rId13"/>
    <p:sldId id="259" r:id="rId14"/>
    <p:sldId id="261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33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33" r:id="rId61"/>
    <p:sldId id="332" r:id="rId62"/>
    <p:sldId id="30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462"/>
  </p:normalViewPr>
  <p:slideViewPr>
    <p:cSldViewPr snapToGrid="0" snapToObjects="1">
      <p:cViewPr varScale="1">
        <p:scale>
          <a:sx n="97" d="100"/>
          <a:sy n="97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B035-8F67-964B-8829-0F9D8EA6465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9643-1A83-7D41-A362-274E3D5C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E94B5-2A2C-FB4D-9209-D1706FBDE3D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10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8" y="1550745"/>
            <a:ext cx="8535737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74" y="3886200"/>
            <a:ext cx="7533105" cy="175260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2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909059"/>
            <a:ext cx="8432800" cy="935791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3603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56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7" y="1024913"/>
            <a:ext cx="8662737" cy="1362075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9684"/>
            <a:ext cx="77724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58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63972"/>
            <a:ext cx="8229600" cy="936229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9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484"/>
            <a:ext cx="8229600" cy="919629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24140"/>
            <a:ext cx="4040188" cy="3951288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424140"/>
            <a:ext cx="4041775" cy="3951288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31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7824"/>
            <a:ext cx="8229600" cy="919629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76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54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666737"/>
            <a:ext cx="3008313" cy="928791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66738"/>
            <a:ext cx="5111750" cy="5619855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59553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88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36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914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Request/Response 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Or, what happens when you type something into the address bar</a:t>
            </a:r>
          </a:p>
        </p:txBody>
      </p:sp>
    </p:spTree>
    <p:extLst>
      <p:ext uri="{BB962C8B-B14F-4D97-AF65-F5344CB8AC3E}">
        <p14:creationId xmlns:p14="http://schemas.microsoft.com/office/powerpoint/2010/main" val="40695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A URL typically requires multiple rounds of the Request/Response cycle. 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 browser must request the main file but any supporting files and images are also returned</a:t>
            </a:r>
          </a:p>
        </p:txBody>
      </p:sp>
    </p:spTree>
    <p:extLst>
      <p:ext uri="{BB962C8B-B14F-4D97-AF65-F5344CB8AC3E}">
        <p14:creationId xmlns:p14="http://schemas.microsoft.com/office/powerpoint/2010/main" val="67959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it is…and why we aren’t </a:t>
            </a:r>
          </a:p>
          <a:p>
            <a:r>
              <a:rPr lang="en-US" dirty="0"/>
              <a:t>starting at HTML 1.0</a:t>
            </a:r>
          </a:p>
        </p:txBody>
      </p:sp>
    </p:spTree>
    <p:extLst>
      <p:ext uri="{BB962C8B-B14F-4D97-AF65-F5344CB8AC3E}">
        <p14:creationId xmlns:p14="http://schemas.microsoft.com/office/powerpoint/2010/main" val="279756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HTML?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4048"/>
            <a:ext cx="8229600" cy="422450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HTML stands for </a:t>
            </a:r>
            <a:r>
              <a:rPr lang="en-US" dirty="0">
                <a:solidFill>
                  <a:srgbClr val="FF6600"/>
                </a:solidFill>
              </a:rPr>
              <a:t>Hypertext Markup Language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Markup languages are not the same as programming languages, they use </a:t>
            </a:r>
            <a:r>
              <a:rPr lang="en-US" b="1" i="1" dirty="0">
                <a:solidFill>
                  <a:srgbClr val="FF6600"/>
                </a:solidFill>
              </a:rPr>
              <a:t>tags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to annotate documents.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In HTML the tags indicate where headings, images, lists, links, line breaks, and other components should go.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9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.html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51"/>
            <a:ext cx="8229600" cy="421707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When your computer opens a .html file, it knows to open it in an Internet browser (Chrome, Firefox, Safari, etc.)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The browser can read this file and know how to display it on the screen.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Screen readers and other assistive devices can also utilize the HTML tags to present the information is special ways.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029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“Learning”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43"/>
            <a:ext cx="8229600" cy="4473712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In the beginning you worry about </a:t>
            </a:r>
            <a:r>
              <a:rPr lang="en-US" sz="2400" b="0" i="1" dirty="0">
                <a:solidFill>
                  <a:srgbClr val="FF8000"/>
                </a:solidFill>
              </a:rPr>
              <a:t>syntax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What tags are there?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Did I remember to “end” my tag?</a:t>
            </a:r>
          </a:p>
          <a:p>
            <a:endParaRPr lang="en-US" sz="8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Later, you will worry about </a:t>
            </a:r>
            <a:r>
              <a:rPr lang="en-US" sz="2400" b="0" i="1" dirty="0">
                <a:solidFill>
                  <a:srgbClr val="FF8000"/>
                </a:solidFill>
              </a:rPr>
              <a:t>semantics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b="0" dirty="0">
                <a:solidFill>
                  <a:srgbClr val="FFFFFF"/>
                </a:solidFill>
              </a:rPr>
              <a:t>Is there a tag that better conveys the meaning I am trying to get across? 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b="0" dirty="0">
                <a:solidFill>
                  <a:srgbClr val="FFFFFF"/>
                </a:solidFill>
              </a:rPr>
              <a:t>If someone is searching my page can they find what they need and access it easily?</a:t>
            </a:r>
          </a:p>
        </p:txBody>
      </p:sp>
    </p:spTree>
    <p:extLst>
      <p:ext uri="{BB962C8B-B14F-4D97-AF65-F5344CB8AC3E}">
        <p14:creationId xmlns:p14="http://schemas.microsoft.com/office/powerpoint/2010/main" val="94782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No one “runs” the Internet or the Web,  some groups do take proactive roles: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Internet Engineering Task Force (IETF)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World Wide Web Consortium (W3C)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The Web Accessibility Initiative (WAI)</a:t>
            </a:r>
          </a:p>
        </p:txBody>
      </p:sp>
    </p:spTree>
    <p:extLst>
      <p:ext uri="{BB962C8B-B14F-4D97-AF65-F5344CB8AC3E}">
        <p14:creationId xmlns:p14="http://schemas.microsoft.com/office/powerpoint/2010/main" val="261087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745179"/>
            <a:ext cx="8432800" cy="935791"/>
          </a:xfrm>
        </p:spPr>
        <p:txBody>
          <a:bodyPr/>
          <a:lstStyle/>
          <a:p>
            <a:r>
              <a:rPr lang="en-US" dirty="0"/>
              <a:t>Evolution of HTML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14227"/>
              </p:ext>
            </p:extLst>
          </p:nvPr>
        </p:nvGraphicFramePr>
        <p:xfrm>
          <a:off x="457200" y="1680969"/>
          <a:ext cx="7830452" cy="501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99">
                <a:tc>
                  <a:txBody>
                    <a:bodyPr/>
                    <a:lstStyle/>
                    <a:p>
                      <a:r>
                        <a:rPr lang="en-US" sz="1900" dirty="0"/>
                        <a:t>1993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HTML</a:t>
                      </a:r>
                      <a:r>
                        <a:rPr lang="en-US" sz="1900" baseline="0" dirty="0"/>
                        <a:t> 1.0  - Developed by Tim Berners-Lee to link document</a:t>
                      </a:r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900" dirty="0"/>
                        <a:t>1995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HTML 2.0 </a:t>
                      </a:r>
                      <a:r>
                        <a:rPr lang="en-US" sz="1900" baseline="0" dirty="0"/>
                        <a:t> - Developed by Internet Engineering  Task Force RFC to include stylized text and tables</a:t>
                      </a:r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47">
                <a:tc>
                  <a:txBody>
                    <a:bodyPr/>
                    <a:lstStyle/>
                    <a:p>
                      <a:r>
                        <a:rPr lang="en-US" sz="1900" dirty="0"/>
                        <a:t>1996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CSS 1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900" dirty="0"/>
                        <a:t>1997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HTML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3.2</a:t>
                      </a:r>
                      <a:r>
                        <a:rPr lang="en-US" sz="1900" baseline="0" dirty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en-US" sz="1900" baseline="0" dirty="0">
                          <a:solidFill>
                            <a:srgbClr val="FF8000"/>
                          </a:solidFill>
                        </a:rPr>
                        <a:t> </a:t>
                      </a:r>
                      <a:r>
                        <a:rPr lang="en-US" sz="1900" baseline="0" dirty="0">
                          <a:solidFill>
                            <a:srgbClr val="000000"/>
                          </a:solidFill>
                        </a:rPr>
                        <a:t>Developed by </a:t>
                      </a:r>
                      <a:r>
                        <a:rPr lang="en-US" sz="1900" baseline="0" dirty="0">
                          <a:solidFill>
                            <a:schemeClr val="tx1"/>
                          </a:solidFill>
                        </a:rPr>
                        <a:t>W3C</a:t>
                      </a:r>
                      <a:r>
                        <a:rPr lang="en-US" sz="1900" baseline="0" dirty="0">
                          <a:solidFill>
                            <a:srgbClr val="FF8000"/>
                          </a:solidFill>
                        </a:rPr>
                        <a:t> </a:t>
                      </a:r>
                      <a:r>
                        <a:rPr lang="en-US" sz="1900" baseline="0" dirty="0">
                          <a:solidFill>
                            <a:srgbClr val="000000"/>
                          </a:solidFill>
                        </a:rPr>
                        <a:t>and included browser specific  features</a:t>
                      </a:r>
                      <a:endParaRPr lang="en-US" sz="1900" dirty="0">
                        <a:solidFill>
                          <a:srgbClr val="000000"/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900" dirty="0"/>
                        <a:t>1997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HTML</a:t>
                      </a:r>
                      <a:r>
                        <a:rPr lang="en-US" sz="1900" baseline="0" dirty="0"/>
                        <a:t> 4.0 – A move back to normalizing the pages across platforms. </a:t>
                      </a:r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1998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CSS 2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947">
                <a:tc>
                  <a:txBody>
                    <a:bodyPr/>
                    <a:lstStyle/>
                    <a:p>
                      <a:r>
                        <a:rPr lang="en-US" sz="1900" dirty="0"/>
                        <a:t>1999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HTML 4.01 – Introduced</a:t>
                      </a:r>
                      <a:r>
                        <a:rPr lang="en-US" sz="1900" baseline="0" dirty="0"/>
                        <a:t> different document types</a:t>
                      </a:r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5605">
                <a:tc>
                  <a:txBody>
                    <a:bodyPr/>
                    <a:lstStyle/>
                    <a:p>
                      <a:r>
                        <a:rPr lang="en-US" sz="1900" dirty="0"/>
                        <a:t>2012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HTML 5  - Back to HTML </a:t>
                      </a:r>
                      <a:r>
                        <a:rPr lang="en-US" sz="1900" baseline="0" dirty="0"/>
                        <a:t> plus multimedia and semantic tags</a:t>
                      </a:r>
                      <a:endParaRPr lang="en-US" sz="19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69836" y="2308803"/>
            <a:ext cx="3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631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2" y="1844843"/>
            <a:ext cx="8405157" cy="3603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HTML5 is a cooperation between W3C and the Web Hypertext Application Technology Working Group(WHATWG)</a:t>
            </a:r>
          </a:p>
          <a:p>
            <a:endParaRPr lang="en-US" sz="2200" dirty="0"/>
          </a:p>
          <a:p>
            <a:pPr marL="457200" indent="-457200">
              <a:buFont typeface="Arial"/>
              <a:buChar char="•"/>
            </a:pPr>
            <a:r>
              <a:rPr lang="en-US" sz="2200" dirty="0"/>
              <a:t>Established Guidelines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New features should be based on HTML, CSS, the DOM, and JavaScript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Reduce the need for external plugins (e.g. Flash)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More markup to replace scripting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HTML5 should be device independent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060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8791"/>
            <a:ext cx="8229600" cy="3603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Browsers translate HTML documents into viewable webpages</a:t>
            </a:r>
          </a:p>
          <a:p>
            <a:endParaRPr lang="en-US" sz="8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HTML was intended to facilitate content types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When designers want to do something new they write non-standard code to force browsers to do it</a:t>
            </a:r>
          </a:p>
          <a:p>
            <a:endParaRPr lang="en-US" sz="8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New standards are written to handle new requirements and browsers adopt the new standards</a:t>
            </a:r>
          </a:p>
        </p:txBody>
      </p:sp>
    </p:spTree>
    <p:extLst>
      <p:ext uri="{BB962C8B-B14F-4D97-AF65-F5344CB8AC3E}">
        <p14:creationId xmlns:p14="http://schemas.microsoft.com/office/powerpoint/2010/main" val="249316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clean code</a:t>
            </a:r>
          </a:p>
        </p:txBody>
      </p:sp>
    </p:spTree>
    <p:extLst>
      <p:ext uri="{BB962C8B-B14F-4D97-AF65-F5344CB8AC3E}">
        <p14:creationId xmlns:p14="http://schemas.microsoft.com/office/powerpoint/2010/main" val="147518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All Work?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When you type an address into the URL bar, what happens?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7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8355"/>
            <a:ext cx="8229600" cy="422810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Basis of HTML5 is “</a:t>
            </a:r>
            <a:r>
              <a:rPr lang="en-US" sz="2400" i="1" dirty="0"/>
              <a:t>New features should be based on HTML, CSS, the DOM, and JavaScript…</a:t>
            </a:r>
            <a:r>
              <a:rPr lang="en-US" sz="2400" dirty="0"/>
              <a:t>”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DOM provides common tree-like structure that all pages should follow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Computer Scientists love trees (the mathematical kind) because you can test them.</a:t>
            </a:r>
          </a:p>
          <a:p>
            <a:pPr marL="1200150" lvl="1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187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8 at 3.2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79" y="1490672"/>
            <a:ext cx="6698246" cy="489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is built on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088"/>
            <a:ext cx="8229600" cy="12049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7895" y="6453271"/>
            <a:ext cx="3034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http://www.w3schools.com/</a:t>
            </a:r>
            <a:r>
              <a:rPr lang="en-US" sz="1200" dirty="0" err="1">
                <a:solidFill>
                  <a:srgbClr val="FFFFFF"/>
                </a:solidFill>
              </a:rPr>
              <a:t>js</a:t>
            </a:r>
            <a:r>
              <a:rPr lang="en-US" sz="1200" dirty="0">
                <a:solidFill>
                  <a:srgbClr val="FFFFFF"/>
                </a:solidFill>
              </a:rPr>
              <a:t>/</a:t>
            </a:r>
            <a:r>
              <a:rPr lang="en-US" sz="1200" dirty="0" err="1">
                <a:solidFill>
                  <a:srgbClr val="FFFFFF"/>
                </a:solidFill>
              </a:rPr>
              <a:t>js_htmldom.asp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4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parts of a well-formed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5246"/>
            <a:ext cx="8229600" cy="4450927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Doctype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Version of HTML that you will be using</a:t>
            </a:r>
          </a:p>
          <a:p>
            <a:pPr lvl="1" indent="0">
              <a:buNone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Head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Metadata</a:t>
            </a:r>
          </a:p>
          <a:p>
            <a:pPr lvl="1" indent="0">
              <a:buNone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Body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Displayable content</a:t>
            </a:r>
          </a:p>
        </p:txBody>
      </p:sp>
    </p:spTree>
    <p:extLst>
      <p:ext uri="{BB962C8B-B14F-4D97-AF65-F5344CB8AC3E}">
        <p14:creationId xmlns:p14="http://schemas.microsoft.com/office/powerpoint/2010/main" val="300143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41" y="1844845"/>
            <a:ext cx="8602904" cy="465580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HTML5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>
                <a:solidFill>
                  <a:srgbClr val="FF8000"/>
                </a:solidFill>
              </a:rPr>
              <a:t>&lt;!DOCTYPE html&gt;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Previous versions dictated backwards compatibility</a:t>
            </a:r>
          </a:p>
          <a:p>
            <a:pPr marL="1085850" lvl="1" indent="-342900">
              <a:buFont typeface="Arial"/>
              <a:buChar char="•"/>
            </a:pPr>
            <a:r>
              <a:rPr lang="en-US" dirty="0">
                <a:solidFill>
                  <a:srgbClr val="FF8000"/>
                </a:solidFill>
              </a:rPr>
              <a:t>&lt;!DOCTYPE HTML PUBLIC "-//W3C//DTD HTML 4.01//EN" "http://www.w3.org/TR/html4/</a:t>
            </a:r>
            <a:r>
              <a:rPr lang="en-US" dirty="0" err="1">
                <a:solidFill>
                  <a:srgbClr val="FF8000"/>
                </a:solidFill>
              </a:rPr>
              <a:t>strict.dtd</a:t>
            </a:r>
            <a:r>
              <a:rPr lang="en-US" dirty="0">
                <a:solidFill>
                  <a:srgbClr val="FF8000"/>
                </a:solidFill>
              </a:rPr>
              <a:t>"&gt; </a:t>
            </a:r>
          </a:p>
          <a:p>
            <a:pPr lvl="1" indent="0">
              <a:buNone/>
            </a:pPr>
            <a:endParaRPr lang="en-US" dirty="0">
              <a:solidFill>
                <a:srgbClr val="FF8000"/>
              </a:solidFill>
            </a:endParaRPr>
          </a:p>
          <a:p>
            <a:pPr marL="1085850" lvl="1" indent="-342900">
              <a:buFont typeface="Arial"/>
              <a:buChar char="•"/>
            </a:pPr>
            <a:r>
              <a:rPr lang="en-US" dirty="0">
                <a:solidFill>
                  <a:srgbClr val="FF8000"/>
                </a:solidFill>
              </a:rPr>
              <a:t>&lt;!DOCTYPE HTML PUBLIC "-//W3C//DTD HTML 4.01 Transitional//EN" "http://www.w3.org/TR/html4/</a:t>
            </a:r>
            <a:r>
              <a:rPr lang="en-US" dirty="0" err="1">
                <a:solidFill>
                  <a:srgbClr val="FF8000"/>
                </a:solidFill>
              </a:rPr>
              <a:t>loose.dtd</a:t>
            </a:r>
            <a:r>
              <a:rPr lang="en-US" dirty="0">
                <a:solidFill>
                  <a:srgbClr val="FF8000"/>
                </a:solidFill>
              </a:rPr>
              <a:t>"&gt; </a:t>
            </a:r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64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Additional information used by the browser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Meta data – language, title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Supporting files – JavaScript,  Styling, Add-ons	</a:t>
            </a:r>
          </a:p>
          <a:p>
            <a:pPr lvl="1" indent="0">
              <a:buNone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Other than title, meta-data is not displayed</a:t>
            </a:r>
          </a:p>
        </p:txBody>
      </p:sp>
    </p:spTree>
    <p:extLst>
      <p:ext uri="{BB962C8B-B14F-4D97-AF65-F5344CB8AC3E}">
        <p14:creationId xmlns:p14="http://schemas.microsoft.com/office/powerpoint/2010/main" val="327569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Bulk of your page</a:t>
            </a:r>
          </a:p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Important to write well-formatted (tree-like) code.</a:t>
            </a:r>
          </a:p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Most of the content is displayed by the browser, but there may be some meta-data too</a:t>
            </a:r>
          </a:p>
        </p:txBody>
      </p:sp>
    </p:spTree>
    <p:extLst>
      <p:ext uri="{BB962C8B-B14F-4D97-AF65-F5344CB8AC3E}">
        <p14:creationId xmlns:p14="http://schemas.microsoft.com/office/powerpoint/2010/main" val="303891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9115"/>
            <a:ext cx="8229600" cy="360398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Example: </a:t>
            </a:r>
            <a:r>
              <a:rPr lang="en-US" sz="2400" dirty="0" err="1"/>
              <a:t>template.html</a:t>
            </a:r>
            <a:endParaRPr lang="en-US" sz="2400" dirty="0"/>
          </a:p>
        </p:txBody>
      </p:sp>
      <p:pic>
        <p:nvPicPr>
          <p:cNvPr id="5" name="Content Placeholder 3" descr="Screen Shot 2015-06-26 at 11.07.0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" r="-120"/>
          <a:stretch/>
        </p:blipFill>
        <p:spPr>
          <a:xfrm>
            <a:off x="528411" y="2678720"/>
            <a:ext cx="8332073" cy="37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5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26 at 11.1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1" y="983195"/>
            <a:ext cx="6172200" cy="5295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9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the Code</a:t>
            </a:r>
          </a:p>
        </p:txBody>
      </p:sp>
      <p:pic>
        <p:nvPicPr>
          <p:cNvPr id="4" name="Content Placeholder 3" descr="Screen Shot 2015-06-26 at 11.15.3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559" r="-51559"/>
          <a:stretch>
            <a:fillRect/>
          </a:stretch>
        </p:blipFill>
        <p:spPr>
          <a:xfrm>
            <a:off x="-1073747" y="1686597"/>
            <a:ext cx="11282025" cy="4940736"/>
          </a:xfrm>
        </p:spPr>
      </p:pic>
    </p:spTree>
    <p:extLst>
      <p:ext uri="{BB962C8B-B14F-4D97-AF65-F5344CB8AC3E}">
        <p14:creationId xmlns:p14="http://schemas.microsoft.com/office/powerpoint/2010/main" val="4013047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Success!!</a:t>
            </a:r>
          </a:p>
        </p:txBody>
      </p:sp>
      <p:pic>
        <p:nvPicPr>
          <p:cNvPr id="4" name="Content Placeholder 3" descr="Screen Shot 2015-06-26 at 11.16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67" b="-15767"/>
          <a:stretch>
            <a:fillRect/>
          </a:stretch>
        </p:blipFill>
        <p:spPr>
          <a:xfrm>
            <a:off x="457200" y="1844847"/>
            <a:ext cx="8229600" cy="3603988"/>
          </a:xfrm>
        </p:spPr>
      </p:pic>
    </p:spTree>
    <p:extLst>
      <p:ext uri="{BB962C8B-B14F-4D97-AF65-F5344CB8AC3E}">
        <p14:creationId xmlns:p14="http://schemas.microsoft.com/office/powerpoint/2010/main" val="286047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Servers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Machines that hold shared resources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Always connected to the network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Clients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Machines for personal use (laptops, phones, etc.)</a:t>
            </a:r>
          </a:p>
        </p:txBody>
      </p:sp>
    </p:spTree>
    <p:extLst>
      <p:ext uri="{BB962C8B-B14F-4D97-AF65-F5344CB8AC3E}">
        <p14:creationId xmlns:p14="http://schemas.microsoft.com/office/powerpoint/2010/main" val="1906076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Tags and 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big disappointment to you.</a:t>
            </a:r>
          </a:p>
        </p:txBody>
      </p:sp>
    </p:spTree>
    <p:extLst>
      <p:ext uri="{BB962C8B-B14F-4D97-AF65-F5344CB8AC3E}">
        <p14:creationId xmlns:p14="http://schemas.microsoft.com/office/powerpoint/2010/main" val="184704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I can’t teach you all of the tags</a:t>
            </a:r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I can’t teach you all of the tags</a:t>
            </a:r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You don’t want me to teach you all of the 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21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some tags…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48"/>
            <a:ext cx="8229600" cy="469222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Tags have a beginning and an end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Some tags have </a:t>
            </a:r>
            <a:r>
              <a:rPr lang="en-US" sz="2400" b="0" i="1" dirty="0">
                <a:solidFill>
                  <a:srgbClr val="FF6600"/>
                </a:solidFill>
              </a:rPr>
              <a:t>attributes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, </a:t>
            </a:r>
            <a:r>
              <a:rPr lang="en-US" sz="2400" dirty="0" err="1"/>
              <a:t>href</a:t>
            </a:r>
            <a:r>
              <a:rPr lang="en-US" sz="2400" dirty="0"/>
              <a:t>, etc..)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51885" y="2458237"/>
            <a:ext cx="6201178" cy="3215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53814" y="2700260"/>
            <a:ext cx="3603134" cy="2879383"/>
            <a:chOff x="2619200" y="2499234"/>
            <a:chExt cx="3603134" cy="2159537"/>
          </a:xfrm>
          <a:solidFill>
            <a:schemeClr val="bg1"/>
          </a:solidFill>
        </p:grpSpPr>
        <p:sp>
          <p:nvSpPr>
            <p:cNvPr id="22" name="Rectangle 2"/>
            <p:cNvSpPr>
              <a:spLocks/>
            </p:cNvSpPr>
            <p:nvPr/>
          </p:nvSpPr>
          <p:spPr bwMode="auto">
            <a:xfrm>
              <a:off x="2814638" y="2499234"/>
              <a:ext cx="3033495" cy="2885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500" dirty="0">
                  <a:solidFill>
                    <a:prstClr val="black">
                      <a:lumMod val="90000"/>
                      <a:lumOff val="10000"/>
                    </a:prstClr>
                  </a:solidFill>
                  <a:latin typeface="Times New Roman"/>
                  <a:ea typeface="ＭＳ Ｐゴシック" charset="0"/>
                </a:rPr>
                <a:t>&lt;h1&gt;</a:t>
              </a:r>
              <a:r>
                <a:rPr lang="en-US" sz="2500" dirty="0">
                  <a:solidFill>
                    <a:srgbClr val="110823"/>
                  </a:solidFill>
                  <a:latin typeface="Times New Roman"/>
                  <a:ea typeface="ＭＳ Ｐゴシック" charset="0"/>
                </a:rPr>
                <a:t>Hello World</a:t>
              </a:r>
              <a:r>
                <a:rPr lang="en-US" sz="2500" dirty="0">
                  <a:solidFill>
                    <a:prstClr val="black">
                      <a:lumMod val="90000"/>
                      <a:lumOff val="10000"/>
                    </a:prstClr>
                  </a:solidFill>
                  <a:latin typeface="Times New Roman"/>
                  <a:ea typeface="ＭＳ Ｐゴシック" charset="0"/>
                </a:rPr>
                <a:t>&lt;/h1&gt;</a:t>
              </a:r>
            </a:p>
          </p:txBody>
        </p:sp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2988584" y="3379975"/>
              <a:ext cx="2678906" cy="590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500" dirty="0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</a:t>
              </a:r>
              <a:r>
                <a:rPr lang="en-US" sz="2500" dirty="0" err="1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img</a:t>
              </a:r>
              <a:r>
                <a:rPr lang="en-US" sz="2500" dirty="0">
                  <a:solidFill>
                    <a:srgbClr val="174576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500" dirty="0" err="1">
                  <a:solidFill>
                    <a:srgbClr val="FF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src</a:t>
              </a:r>
              <a:r>
                <a:rPr lang="en-US" sz="2500" dirty="0">
                  <a:solidFill>
                    <a:srgbClr val="FF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=</a:t>
              </a:r>
              <a:r>
                <a:rPr lang="en-US" sz="2500" dirty="0">
                  <a:solidFill>
                    <a:srgbClr val="FF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‘’</a:t>
              </a:r>
              <a:r>
                <a:rPr lang="en-US" altLang="ja-JP" sz="2500" dirty="0" err="1">
                  <a:solidFill>
                    <a:srgbClr val="FF00FF"/>
                  </a:solidFill>
                  <a:latin typeface="Times New Roman"/>
                  <a:ea typeface="ＭＳ Ｐ明朝"/>
                  <a:cs typeface="Gill Sans" charset="0"/>
                </a:rPr>
                <a:t>x.gif</a:t>
              </a:r>
              <a:r>
                <a:rPr lang="ja-JP" altLang="en-US" sz="2500" dirty="0">
                  <a:solidFill>
                    <a:srgbClr val="FF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”</a:t>
              </a:r>
              <a:r>
                <a:rPr lang="en-US" altLang="ja-JP" sz="2500" dirty="0">
                  <a:solidFill>
                    <a:srgbClr val="FF7F00"/>
                  </a:solidFill>
                  <a:latin typeface="Times New Roman"/>
                  <a:ea typeface="ＭＳ Ｐ明朝"/>
                  <a:cs typeface="Gill Sans" charset="0"/>
                </a:rPr>
                <a:t> </a:t>
              </a:r>
              <a:r>
                <a:rPr lang="en-US" altLang="ja-JP" sz="2500" dirty="0">
                  <a:solidFill>
                    <a:srgbClr val="174576"/>
                  </a:solidFill>
                  <a:latin typeface="Times New Roman"/>
                  <a:ea typeface="ＭＳ Ｐ明朝"/>
                  <a:cs typeface="Gill Sans" charset="0"/>
                </a:rPr>
                <a:t>/&gt;</a:t>
              </a:r>
              <a:endParaRPr lang="en-US" sz="2500" dirty="0">
                <a:solidFill>
                  <a:srgbClr val="174576"/>
                </a:solidFill>
                <a:latin typeface="Times New Roman"/>
                <a:cs typeface="Gill Sans" charset="0"/>
              </a:endParaRPr>
            </a:p>
          </p:txBody>
        </p:sp>
        <p:sp>
          <p:nvSpPr>
            <p:cNvPr id="24" name="Rectangle 4"/>
            <p:cNvSpPr>
              <a:spLocks/>
            </p:cNvSpPr>
            <p:nvPr/>
          </p:nvSpPr>
          <p:spPr bwMode="auto">
            <a:xfrm>
              <a:off x="2619200" y="2846301"/>
              <a:ext cx="1029907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Start tag</a:t>
              </a:r>
              <a:endParaRPr lang="en-US" sz="2400" b="1" i="1" dirty="0">
                <a:solidFill>
                  <a:prstClr val="black">
                    <a:lumMod val="90000"/>
                    <a:lumOff val="10000"/>
                  </a:prstClr>
                </a:solidFill>
                <a:latin typeface="Times New Roman"/>
                <a:ea typeface="ＭＳ Ｐゴシック" charset="0"/>
              </a:endParaRPr>
            </a:p>
          </p:txBody>
        </p:sp>
        <p:sp>
          <p:nvSpPr>
            <p:cNvPr id="25" name="Rectangle 5"/>
            <p:cNvSpPr>
              <a:spLocks/>
            </p:cNvSpPr>
            <p:nvPr/>
          </p:nvSpPr>
          <p:spPr bwMode="auto">
            <a:xfrm>
              <a:off x="4920051" y="2851254"/>
              <a:ext cx="1302283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Closing tag</a:t>
              </a:r>
              <a:endParaRPr lang="en-US" sz="2400" b="1" i="1" dirty="0">
                <a:solidFill>
                  <a:prstClr val="black">
                    <a:lumMod val="90000"/>
                    <a:lumOff val="10000"/>
                  </a:prstClr>
                </a:solidFill>
                <a:latin typeface="Times New Roman"/>
                <a:ea typeface="ＭＳ Ｐゴシック" charset="0"/>
              </a:endParaRPr>
            </a:p>
          </p:txBody>
        </p:sp>
        <p:sp>
          <p:nvSpPr>
            <p:cNvPr id="26" name="Rectangle 6"/>
            <p:cNvSpPr>
              <a:spLocks/>
            </p:cNvSpPr>
            <p:nvPr/>
          </p:nvSpPr>
          <p:spPr bwMode="auto">
            <a:xfrm>
              <a:off x="3553115" y="4381772"/>
              <a:ext cx="1702582" cy="27699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xtLst/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b="1" dirty="0">
                  <a:solidFill>
                    <a:srgbClr val="174576"/>
                  </a:solidFill>
                  <a:latin typeface="PT Sans Narrow"/>
                  <a:ea typeface="ＭＳ Ｐゴシック" charset="0"/>
                  <a:cs typeface="PT Sans Narrow"/>
                </a:rPr>
                <a:t>Self-closing tag</a:t>
              </a: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424527" y="3992824"/>
              <a:ext cx="471488" cy="3429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4920050" y="3813155"/>
              <a:ext cx="493429" cy="52256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744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51"/>
            <a:ext cx="8377846" cy="4601175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sz="2800" dirty="0"/>
              <a:t>One of the most important attributes of an element is its display.  The two most common are </a:t>
            </a:r>
            <a:r>
              <a:rPr lang="en-US" sz="2800" i="1" dirty="0">
                <a:solidFill>
                  <a:srgbClr val="FF6600"/>
                </a:solidFill>
              </a:rPr>
              <a:t>block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6600"/>
                </a:solidFill>
              </a:rPr>
              <a:t>inline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 lvl="1">
              <a:buFont typeface="Wingdings" charset="2"/>
              <a:buChar char="§"/>
              <a:defRPr/>
            </a:pPr>
            <a:r>
              <a:rPr lang="en-US" sz="2400" dirty="0"/>
              <a:t>block (can take width and height)</a:t>
            </a:r>
          </a:p>
          <a:p>
            <a:pPr lvl="2">
              <a:buFont typeface="Wingdings" charset="2"/>
              <a:buChar char="§"/>
              <a:defRPr/>
            </a:pPr>
            <a:r>
              <a:rPr lang="en-US" sz="2400" dirty="0"/>
              <a:t>Newline is inserted before and after, e.g. it “Takes up” whole width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400" dirty="0"/>
              <a:t>inline (can not take width and height)</a:t>
            </a:r>
          </a:p>
          <a:p>
            <a:pPr lvl="2">
              <a:buFont typeface="Wingdings" charset="2"/>
              <a:buChar char="§"/>
              <a:defRPr/>
            </a:pPr>
            <a:r>
              <a:rPr lang="en-US" sz="2400" dirty="0"/>
              <a:t>Only uses as much space as needed to contain the element.</a:t>
            </a:r>
          </a:p>
          <a:p>
            <a:pPr lvl="1">
              <a:defRPr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14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458"/>
            <a:ext cx="8432428" cy="449192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Headings (block)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&lt;h1&gt;, &lt;h2&gt;, &lt;h3&gt;, &lt;h4&gt;, &lt;h5&gt;, &lt;h6&gt;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These tags have </a:t>
            </a:r>
            <a:r>
              <a:rPr lang="en-US" sz="2400" b="0" dirty="0">
                <a:solidFill>
                  <a:srgbClr val="FF6600"/>
                </a:solidFill>
              </a:rPr>
              <a:t>syntax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0" dirty="0">
                <a:solidFill>
                  <a:srgbClr val="FF6600"/>
                </a:solidFill>
              </a:rPr>
              <a:t>semantics</a:t>
            </a:r>
          </a:p>
          <a:p>
            <a:pPr lvl="1" indent="0">
              <a:buNone/>
            </a:pPr>
            <a:endParaRPr lang="en-US" sz="2400" b="0" dirty="0">
              <a:solidFill>
                <a:srgbClr val="FF66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Paragraphs (block)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&lt;p&gt; …. &lt;/p&gt;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Should only contain inline elements</a:t>
            </a:r>
          </a:p>
          <a:p>
            <a:pPr lvl="1" indent="0">
              <a:buNone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 err="1"/>
              <a:t>Divs</a:t>
            </a:r>
            <a:r>
              <a:rPr lang="en-US" sz="2400" dirty="0"/>
              <a:t> (block)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&lt;div&gt;...&lt;/div&gt;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Generic section that is larger than a paragraph</a:t>
            </a:r>
          </a:p>
        </p:txBody>
      </p:sp>
    </p:spTree>
    <p:extLst>
      <p:ext uri="{BB962C8B-B14F-4D97-AF65-F5344CB8AC3E}">
        <p14:creationId xmlns:p14="http://schemas.microsoft.com/office/powerpoint/2010/main" val="2307491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7298"/>
            <a:ext cx="8229600" cy="2806493"/>
          </a:xfrm>
        </p:spPr>
        <p:txBody>
          <a:bodyPr numCol="2">
            <a:normAutofit/>
          </a:bodyPr>
          <a:lstStyle/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/>
              <a:t>Ordered lists</a:t>
            </a:r>
          </a:p>
          <a:p>
            <a:pPr defTabSz="914399">
              <a:defRPr/>
            </a:pPr>
            <a:r>
              <a:rPr lang="en-US" sz="2400" dirty="0"/>
              <a:t>     &lt;</a:t>
            </a:r>
            <a:r>
              <a:rPr lang="en-US" sz="2400" dirty="0" err="1"/>
              <a:t>ol</a:t>
            </a:r>
            <a:r>
              <a:rPr lang="en-US" sz="2400" dirty="0"/>
              <a:t>&gt; </a:t>
            </a:r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&lt;li&gt; Item One &lt;/li&gt;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&lt;li&gt; Item Two &lt;/li&gt;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     &lt;/</a:t>
            </a:r>
            <a:r>
              <a:rPr lang="en-US" sz="2400" dirty="0" err="1"/>
              <a:t>ol</a:t>
            </a:r>
            <a:r>
              <a:rPr lang="en-US" sz="2400" dirty="0"/>
              <a:t>&gt;</a:t>
            </a:r>
          </a:p>
          <a:p>
            <a:pPr defTabSz="914399">
              <a:defRPr/>
            </a:pPr>
            <a:endParaRPr lang="en-US" sz="2400" dirty="0"/>
          </a:p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/>
              <a:t>Unordered lists</a:t>
            </a:r>
          </a:p>
          <a:p>
            <a:pPr defTabSz="914399">
              <a:defRPr/>
            </a:pPr>
            <a:r>
              <a:rPr lang="en-US" sz="2400" dirty="0"/>
              <a:t>     &lt;</a:t>
            </a:r>
            <a:r>
              <a:rPr lang="en-US" sz="2400" dirty="0" err="1"/>
              <a:t>ul</a:t>
            </a:r>
            <a:r>
              <a:rPr lang="en-US" sz="2400" dirty="0"/>
              <a:t>&gt; </a:t>
            </a:r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     &lt;li&gt; Item One &lt;/li&gt;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     &lt;li&gt; Item Two &lt;/li&gt;</a:t>
            </a:r>
          </a:p>
          <a:p>
            <a:pPr defTabSz="914399">
              <a:lnSpc>
                <a:spcPct val="50000"/>
              </a:lnSpc>
              <a:defRPr/>
            </a:pPr>
            <a:endParaRPr lang="en-US" sz="2400" dirty="0"/>
          </a:p>
          <a:p>
            <a:pPr defTabSz="914399">
              <a:lnSpc>
                <a:spcPct val="50000"/>
              </a:lnSpc>
              <a:defRPr/>
            </a:pPr>
            <a:r>
              <a:rPr lang="en-US" sz="2400" dirty="0"/>
              <a:t>	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201832"/>
            <a:ext cx="8229600" cy="133389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399">
              <a:buFont typeface="Arial"/>
              <a:buChar char="•"/>
              <a:defRPr/>
            </a:pPr>
            <a:r>
              <a:rPr lang="en-US" sz="2400" dirty="0"/>
              <a:t>Line breaks</a:t>
            </a:r>
          </a:p>
          <a:p>
            <a:pPr defTabSz="914399">
              <a:defRPr/>
            </a:pPr>
            <a:r>
              <a:rPr lang="en-US" sz="2400" dirty="0"/>
              <a:t>    &lt;</a:t>
            </a:r>
            <a:r>
              <a:rPr lang="en-US" sz="2400" dirty="0" err="1"/>
              <a:t>br</a:t>
            </a:r>
            <a:r>
              <a:rPr lang="en-US" sz="2400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515580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42" y="2094048"/>
            <a:ext cx="8602903" cy="4032117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Attributes provide additional information about an element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Always specified in the </a:t>
            </a:r>
            <a:r>
              <a:rPr lang="en-US" sz="2600" b="0" dirty="0">
                <a:solidFill>
                  <a:srgbClr val="FF6600"/>
                </a:solidFill>
              </a:rPr>
              <a:t>start</a:t>
            </a:r>
            <a:r>
              <a:rPr lang="en-US" sz="2600" dirty="0">
                <a:solidFill>
                  <a:srgbClr val="FF6600"/>
                </a:solidFill>
              </a:rPr>
              <a:t> tag</a:t>
            </a:r>
          </a:p>
          <a:p>
            <a:pPr marL="457200" indent="-457200">
              <a:buFont typeface="Arial"/>
              <a:buChar char="•"/>
            </a:pPr>
            <a:endParaRPr lang="en-US" sz="2600" dirty="0">
              <a:solidFill>
                <a:srgbClr val="FF66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Attributes come in name/value pairs</a:t>
            </a:r>
          </a:p>
        </p:txBody>
      </p:sp>
    </p:spTree>
    <p:extLst>
      <p:ext uri="{BB962C8B-B14F-4D97-AF65-F5344CB8AC3E}">
        <p14:creationId xmlns:p14="http://schemas.microsoft.com/office/powerpoint/2010/main" val="2480093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7891"/>
            <a:ext cx="8229600" cy="3603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Images (inline)</a:t>
            </a:r>
          </a:p>
          <a:p>
            <a:pPr lvl="1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 = “</a:t>
            </a:r>
            <a:r>
              <a:rPr lang="en-US" sz="2400" dirty="0" err="1"/>
              <a:t>myPicture.jpg</a:t>
            </a:r>
            <a:r>
              <a:rPr lang="en-US" sz="2400" dirty="0"/>
              <a:t>” alt = “Image of Colleen”/&gt;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Images rarely work the first time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Show a broken link, too big, too small, etc.</a:t>
            </a:r>
          </a:p>
          <a:p>
            <a:pPr lvl="1" indent="0">
              <a:buNone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Save yourself heartache and size/carefully name your picture before you use it.</a:t>
            </a:r>
          </a:p>
        </p:txBody>
      </p:sp>
    </p:spTree>
    <p:extLst>
      <p:ext uri="{BB962C8B-B14F-4D97-AF65-F5344CB8AC3E}">
        <p14:creationId xmlns:p14="http://schemas.microsoft.com/office/powerpoint/2010/main" val="520413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001" y="1844844"/>
            <a:ext cx="8432800" cy="4710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73946" y="2679065"/>
            <a:ext cx="7510472" cy="295465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FF00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</a:rPr>
              <a:t> &lt;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ＭＳ Ｐゴシック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ＭＳ Ｐゴシック" charset="0"/>
              </a:rPr>
              <a:t> </a:t>
            </a:r>
            <a:r>
              <a:rPr lang="en-US" sz="2400" dirty="0" err="1">
                <a:solidFill>
                  <a:srgbClr val="FF6600"/>
                </a:solidFill>
                <a:latin typeface="Times New Roman"/>
                <a:ea typeface="ＭＳ Ｐゴシック" charset="0"/>
              </a:rPr>
              <a:t>src</a:t>
            </a:r>
            <a:r>
              <a:rPr lang="en-US" sz="2400" dirty="0">
                <a:solidFill>
                  <a:srgbClr val="FF6600"/>
                </a:solidFill>
                <a:latin typeface="Times New Roman"/>
                <a:ea typeface="ＭＳ Ｐゴシック" charset="0"/>
              </a:rPr>
              <a:t>=”</a:t>
            </a:r>
            <a:r>
              <a:rPr lang="en-US" sz="2400" dirty="0" err="1">
                <a:solidFill>
                  <a:srgbClr val="FF6600"/>
                </a:solidFill>
                <a:latin typeface="Times New Roman"/>
                <a:ea typeface="ＭＳ Ｐゴシック" charset="0"/>
              </a:rPr>
              <a:t>logo.jpg</a:t>
            </a:r>
            <a:r>
              <a:rPr lang="en-US" sz="2400" dirty="0">
                <a:solidFill>
                  <a:srgbClr val="FF6600"/>
                </a:solidFill>
                <a:latin typeface="Times New Roman"/>
                <a:ea typeface="ＭＳ Ｐゴシック" charset="0"/>
              </a:rPr>
              <a:t>”</a:t>
            </a:r>
          </a:p>
          <a:p>
            <a:pPr>
              <a:defRPr/>
            </a:pPr>
            <a:r>
              <a:rPr lang="en-US" sz="2400" dirty="0">
                <a:solidFill>
                  <a:srgbClr val="B2B2B2"/>
                </a:solidFill>
                <a:latin typeface="Times New Roman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ＭＳ Ｐゴシック" charset="0"/>
              </a:rPr>
              <a:t>            alt="company logo"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Times New Roman"/>
                <a:ea typeface="ＭＳ Ｐゴシック" charset="0"/>
              </a:rPr>
              <a:t>            title = "AAA1 LLC" </a:t>
            </a:r>
          </a:p>
          <a:p>
            <a:pPr>
              <a:defRPr/>
            </a:pPr>
            <a:endParaRPr lang="en-US" sz="2400" dirty="0">
              <a:solidFill>
                <a:srgbClr val="0000FF"/>
              </a:solidFill>
              <a:latin typeface="Times New Roman"/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latin typeface="Times New Roman"/>
                <a:ea typeface="ＭＳ Ｐゴシック" charset="0"/>
              </a:rPr>
              <a:t>	      class = "thumbnail"/&gt;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Times New Roman"/>
              <a:ea typeface="ＭＳ Ｐゴシック" charset="0"/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5508432" y="2679067"/>
            <a:ext cx="2407594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dirty="0">
                <a:solidFill>
                  <a:srgbClr val="FF7F00"/>
                </a:solidFill>
                <a:latin typeface="Times New Roman"/>
                <a:ea typeface="ＭＳ Ｐゴシック" charset="0"/>
                <a:cs typeface="ＭＳ Ｐゴシック" charset="0"/>
              </a:rPr>
              <a:t>Image filename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058526" y="3412111"/>
            <a:ext cx="2857500" cy="50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imes New Roman"/>
                <a:ea typeface="ＭＳ Ｐゴシック" charset="0"/>
                <a:cs typeface="ＭＳ Ｐゴシック" charset="0"/>
              </a:rPr>
              <a:t>Info for screen readers, broken links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38425" y="4116377"/>
            <a:ext cx="37552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FF"/>
                </a:solidFill>
                <a:latin typeface="Times New Roman"/>
                <a:ea typeface="ＭＳ Ｐゴシック" charset="0"/>
              </a:rPr>
              <a:t>Displays on hover</a:t>
            </a:r>
            <a:endParaRPr lang="en-US" sz="2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5" name="Rectangle 10"/>
          <p:cNvSpPr>
            <a:spLocks/>
          </p:cNvSpPr>
          <p:nvPr/>
        </p:nvSpPr>
        <p:spPr bwMode="auto">
          <a:xfrm>
            <a:off x="4853695" y="4223467"/>
            <a:ext cx="3327172" cy="16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200" dirty="0">
                <a:solidFill>
                  <a:srgbClr val="528A02"/>
                </a:solidFill>
                <a:latin typeface="Times New Roman"/>
                <a:ea typeface="ＭＳ Ｐゴシック" charset="0"/>
                <a:cs typeface="ＭＳ Ｐゴシック" charset="0"/>
              </a:rPr>
              <a:t>Extra formatting (height, width, position, etc.)</a:t>
            </a:r>
          </a:p>
        </p:txBody>
      </p:sp>
    </p:spTree>
    <p:extLst>
      <p:ext uri="{BB962C8B-B14F-4D97-AF65-F5344CB8AC3E}">
        <p14:creationId xmlns:p14="http://schemas.microsoft.com/office/powerpoint/2010/main" val="3442166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6603"/>
            <a:ext cx="8229600" cy="3603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As you learn the tags, you learn their specific attributes.  Some apply to any tag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class – applies special properties to groups of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id – specifies a unique id to one element on the page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style – specifies a certain visual style (avoid this one!!!)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err="1"/>
              <a:t>accesskey</a:t>
            </a:r>
            <a:r>
              <a:rPr lang="en-US" sz="2400" dirty="0"/>
              <a:t> – a shortcut key to activate an element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err="1"/>
              <a:t>tabindex</a:t>
            </a:r>
            <a:r>
              <a:rPr lang="en-US" sz="2400" dirty="0"/>
              <a:t> – the order that the tab </a:t>
            </a:r>
            <a:r>
              <a:rPr lang="en-US" sz="2400" dirty="0" err="1"/>
              <a:t>butotn</a:t>
            </a:r>
            <a:r>
              <a:rPr lang="en-US" sz="2400" dirty="0"/>
              <a:t> brings elements into focus</a:t>
            </a:r>
          </a:p>
        </p:txBody>
      </p:sp>
    </p:spTree>
    <p:extLst>
      <p:ext uri="{BB962C8B-B14F-4D97-AF65-F5344CB8AC3E}">
        <p14:creationId xmlns:p14="http://schemas.microsoft.com/office/powerpoint/2010/main" val="121725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Request/Response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This is what happens when your computer (the client) </a:t>
            </a:r>
            <a:r>
              <a:rPr lang="en-US" dirty="0">
                <a:solidFill>
                  <a:srgbClr val="FF6600"/>
                </a:solidFill>
              </a:rPr>
              <a:t>requests</a:t>
            </a:r>
            <a:r>
              <a:rPr lang="en-US" dirty="0"/>
              <a:t> a page and a server </a:t>
            </a:r>
            <a:r>
              <a:rPr lang="en-US" dirty="0">
                <a:solidFill>
                  <a:srgbClr val="FF6600"/>
                </a:solidFill>
              </a:rPr>
              <a:t>responds</a:t>
            </a:r>
            <a:r>
              <a:rPr lang="en-US" dirty="0"/>
              <a:t> with the appropriate files.</a:t>
            </a:r>
          </a:p>
        </p:txBody>
      </p:sp>
    </p:spTree>
    <p:extLst>
      <p:ext uri="{BB962C8B-B14F-4D97-AF65-F5344CB8AC3E}">
        <p14:creationId xmlns:p14="http://schemas.microsoft.com/office/powerpoint/2010/main" val="233744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linked document</a:t>
            </a:r>
          </a:p>
        </p:txBody>
      </p:sp>
    </p:spTree>
    <p:extLst>
      <p:ext uri="{BB962C8B-B14F-4D97-AF65-F5344CB8AC3E}">
        <p14:creationId xmlns:p14="http://schemas.microsoft.com/office/powerpoint/2010/main" val="1941111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Links are what make the Web a web.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The interlinked nature of the web leads to the “knowledge” that search engines appear to have.</a:t>
            </a:r>
          </a:p>
        </p:txBody>
      </p:sp>
    </p:spTree>
    <p:extLst>
      <p:ext uri="{BB962C8B-B14F-4D97-AF65-F5344CB8AC3E}">
        <p14:creationId xmlns:p14="http://schemas.microsoft.com/office/powerpoint/2010/main" val="2629737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External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Absolute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Relative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Internal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Graphical</a:t>
            </a:r>
          </a:p>
        </p:txBody>
      </p:sp>
    </p:spTree>
    <p:extLst>
      <p:ext uri="{BB962C8B-B14F-4D97-AF65-F5344CB8AC3E}">
        <p14:creationId xmlns:p14="http://schemas.microsoft.com/office/powerpoint/2010/main" val="263042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628"/>
            <a:ext cx="8229600" cy="4068535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The &lt;a&gt; tag stands for anchor link</a:t>
            </a:r>
          </a:p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Links have one attribute within the tag AND need additional content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Attribute: reference to location of  new content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Content is the “clickable” part, may be text or image.</a:t>
            </a:r>
          </a:p>
        </p:txBody>
      </p:sp>
    </p:spTree>
    <p:extLst>
      <p:ext uri="{BB962C8B-B14F-4D97-AF65-F5344CB8AC3E}">
        <p14:creationId xmlns:p14="http://schemas.microsoft.com/office/powerpoint/2010/main" val="4270105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886" y="2495081"/>
            <a:ext cx="8651443" cy="2940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5148" y="2835947"/>
            <a:ext cx="8349291" cy="2180587"/>
            <a:chOff x="385763" y="1345208"/>
            <a:chExt cx="9671671" cy="2571766"/>
          </a:xfrm>
        </p:grpSpPr>
        <p:sp>
          <p:nvSpPr>
            <p:cNvPr id="6" name="Rectangle 2"/>
            <p:cNvSpPr>
              <a:spLocks/>
            </p:cNvSpPr>
            <p:nvPr/>
          </p:nvSpPr>
          <p:spPr bwMode="auto">
            <a:xfrm>
              <a:off x="385763" y="1345208"/>
              <a:ext cx="9671671" cy="471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&lt;a </a:t>
              </a:r>
              <a:r>
                <a:rPr lang="en-US" sz="2600" dirty="0" err="1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href</a:t>
              </a:r>
              <a:r>
                <a:rPr lang="en-US" sz="2600" dirty="0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="http://</a:t>
              </a:r>
              <a:r>
                <a:rPr lang="en-US" sz="2600" dirty="0" err="1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www.intro-webdesign.com</a:t>
              </a:r>
              <a:r>
                <a:rPr lang="en-US" sz="2600" dirty="0">
                  <a:solidFill>
                    <a:srgbClr val="110823"/>
                  </a:solidFill>
                  <a:ea typeface="ＭＳ Ｐゴシック" charset="0"/>
                  <a:cs typeface="ＭＳ Ｐゴシック" charset="0"/>
                </a:rPr>
                <a:t>/"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&gt;</a:t>
              </a:r>
              <a:r>
                <a:rPr lang="en-US" sz="2600" dirty="0">
                  <a:solidFill>
                    <a:srgbClr val="103154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Web Design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&lt;/a&gt;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603647" y="2977965"/>
              <a:ext cx="1757249" cy="43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Opening tag</a:t>
              </a:r>
            </a:p>
          </p:txBody>
        </p:sp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8771470" y="2272500"/>
              <a:ext cx="1202207" cy="87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Closing </a:t>
              </a:r>
            </a:p>
            <a:p>
              <a:pPr algn="ctr"/>
              <a:r>
                <a:rPr lang="en-US" sz="24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tag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603647" y="1835943"/>
              <a:ext cx="485086" cy="117749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9543964" y="1856645"/>
              <a:ext cx="0" cy="40429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2941950" y="2577854"/>
              <a:ext cx="2973698" cy="43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Where to go on click</a:t>
              </a: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7181304" y="3481387"/>
              <a:ext cx="2670359" cy="43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03154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Clickable text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01409" y="1819274"/>
              <a:ext cx="0" cy="1594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271445" y="1856647"/>
              <a:ext cx="0" cy="648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</p:grpSp>
      <p:cxnSp>
        <p:nvCxnSpPr>
          <p:cNvPr id="17" name="Elbow Connector 16"/>
          <p:cNvCxnSpPr/>
          <p:nvPr/>
        </p:nvCxnSpPr>
        <p:spPr>
          <a:xfrm flipV="1">
            <a:off x="2220224" y="3236056"/>
            <a:ext cx="4277518" cy="1202381"/>
          </a:xfrm>
          <a:prstGeom prst="bentConnector3">
            <a:avLst>
              <a:gd name="adj1" fmla="val 100154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2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886" y="1711660"/>
            <a:ext cx="8651443" cy="4807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5146" y="1778342"/>
            <a:ext cx="5552924" cy="1165624"/>
            <a:chOff x="385763" y="1188126"/>
            <a:chExt cx="6432409" cy="1374730"/>
          </a:xfrm>
        </p:grpSpPr>
        <p:sp>
          <p:nvSpPr>
            <p:cNvPr id="9" name="Rectangle 2"/>
            <p:cNvSpPr>
              <a:spLocks/>
            </p:cNvSpPr>
            <p:nvPr/>
          </p:nvSpPr>
          <p:spPr bwMode="auto">
            <a:xfrm>
              <a:off x="385763" y="1188126"/>
              <a:ext cx="6297976" cy="471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&lt;a </a:t>
              </a:r>
              <a:r>
                <a:rPr lang="en-US" sz="2600" dirty="0" err="1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href</a:t>
              </a:r>
              <a:r>
                <a:rPr lang="en-US" sz="2600" dirty="0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=“page2.html"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&gt;</a:t>
              </a:r>
              <a:r>
                <a:rPr lang="en-US" sz="2600" dirty="0">
                  <a:solidFill>
                    <a:srgbClr val="103154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Second Page</a:t>
              </a:r>
              <a:r>
                <a:rPr lang="en-US" sz="2600" dirty="0">
                  <a:solidFill>
                    <a:srgbClr val="0000FF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&lt;/a&gt;</a:t>
              </a: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1081278" y="2127268"/>
              <a:ext cx="5736894" cy="43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110823"/>
                  </a:solidFill>
                  <a:latin typeface="Times New Roman"/>
                  <a:ea typeface="ＭＳ Ｐゴシック" charset="0"/>
                  <a:cs typeface="ＭＳ Ｐゴシック" charset="0"/>
                </a:rPr>
                <a:t>Local file in the same folder</a:t>
              </a: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831990" y="1658616"/>
              <a:ext cx="0" cy="3960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Times New Roman"/>
              </a:endParaRPr>
            </a:p>
          </p:txBody>
        </p:sp>
      </p:grpSp>
      <p:sp>
        <p:nvSpPr>
          <p:cNvPr id="28" name="Rectangle 2"/>
          <p:cNvSpPr>
            <a:spLocks/>
          </p:cNvSpPr>
          <p:nvPr/>
        </p:nvSpPr>
        <p:spPr bwMode="auto">
          <a:xfrm>
            <a:off x="515153" y="3391514"/>
            <a:ext cx="614067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&lt;a </a:t>
            </a:r>
            <a:r>
              <a:rPr lang="en-US" sz="2600" dirty="0" err="1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href</a:t>
            </a:r>
            <a:r>
              <a:rPr lang="en-US" sz="26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=“docs/page2.html"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&gt;</a:t>
            </a:r>
            <a:r>
              <a:rPr lang="en-US" sz="2600" dirty="0">
                <a:solidFill>
                  <a:srgbClr val="103154"/>
                </a:solidFill>
                <a:latin typeface="Times New Roman"/>
                <a:ea typeface="ＭＳ Ｐゴシック" charset="0"/>
                <a:cs typeface="ＭＳ Ｐゴシック" charset="0"/>
              </a:rPr>
              <a:t>Second Page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&lt;/a&gt;</a:t>
            </a: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999514" y="4212051"/>
            <a:ext cx="4952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Local file in a different folder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659287" y="3858311"/>
            <a:ext cx="0" cy="3358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2287712" y="5444383"/>
            <a:ext cx="0" cy="3358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2" name="Rectangle 2"/>
          <p:cNvSpPr>
            <a:spLocks/>
          </p:cNvSpPr>
          <p:nvPr/>
        </p:nvSpPr>
        <p:spPr bwMode="auto">
          <a:xfrm>
            <a:off x="515152" y="4955426"/>
            <a:ext cx="535400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&lt;a </a:t>
            </a:r>
            <a:r>
              <a:rPr lang="en-US" sz="2600" dirty="0" err="1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href</a:t>
            </a:r>
            <a:r>
              <a:rPr lang="en-US" sz="26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=“#history"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&gt;</a:t>
            </a:r>
            <a:r>
              <a:rPr lang="en-US" sz="2600" dirty="0">
                <a:solidFill>
                  <a:srgbClr val="103154"/>
                </a:solidFill>
                <a:latin typeface="Times New Roman"/>
                <a:ea typeface="ＭＳ Ｐゴシック" charset="0"/>
                <a:cs typeface="ＭＳ Ｐゴシック" charset="0"/>
              </a:rPr>
              <a:t>History section</a:t>
            </a:r>
            <a:r>
              <a:rPr lang="en-US" sz="2600" dirty="0">
                <a:solidFill>
                  <a:srgbClr val="0000FF"/>
                </a:solidFill>
                <a:latin typeface="Times New Roman"/>
                <a:ea typeface="ＭＳ Ｐゴシック" charset="0"/>
                <a:cs typeface="ＭＳ Ｐゴシック" charset="0"/>
              </a:rPr>
              <a:t>&lt;/a&gt;</a:t>
            </a:r>
          </a:p>
        </p:txBody>
      </p:sp>
      <p:sp>
        <p:nvSpPr>
          <p:cNvPr id="33" name="Rectangle 8"/>
          <p:cNvSpPr>
            <a:spLocks/>
          </p:cNvSpPr>
          <p:nvPr/>
        </p:nvSpPr>
        <p:spPr bwMode="auto">
          <a:xfrm>
            <a:off x="672818" y="5841747"/>
            <a:ext cx="8230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solidFill>
                  <a:srgbClr val="110823"/>
                </a:solidFill>
                <a:latin typeface="Times New Roman"/>
                <a:ea typeface="ＭＳ Ｐゴシック" charset="0"/>
                <a:cs typeface="ＭＳ Ｐゴシック" charset="0"/>
              </a:rPr>
              <a:t>Segment in this same file that has been identified as history section</a:t>
            </a:r>
          </a:p>
        </p:txBody>
      </p:sp>
    </p:spTree>
    <p:extLst>
      <p:ext uri="{BB962C8B-B14F-4D97-AF65-F5344CB8AC3E}">
        <p14:creationId xmlns:p14="http://schemas.microsoft.com/office/powerpoint/2010/main" val="740752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</a:t>
            </a:r>
            <a:r>
              <a:rPr lang="en-US" dirty="0" err="1"/>
              <a:t>vs</a:t>
            </a:r>
            <a:r>
              <a:rPr lang="en-US" dirty="0"/>
              <a:t> 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0585"/>
            <a:ext cx="8229600" cy="471932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When would you use absolute links?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Are there any benefits to using local links?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Your links should NEVER have folders that are specific to your computer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C:\page2.html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sp>
        <p:nvSpPr>
          <p:cNvPr id="5" name="&quot;No&quot; Symbol 4"/>
          <p:cNvSpPr/>
          <p:nvPr/>
        </p:nvSpPr>
        <p:spPr>
          <a:xfrm>
            <a:off x="3353675" y="4199336"/>
            <a:ext cx="2305651" cy="1952829"/>
          </a:xfrm>
          <a:prstGeom prst="noSmoking">
            <a:avLst/>
          </a:prstGeom>
          <a:solidFill>
            <a:srgbClr val="FF0000"/>
          </a:solidFill>
          <a:ln w="0">
            <a:solidFill>
              <a:srgbClr val="FF0000">
                <a:alpha val="32000"/>
              </a:srgbClr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721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 as the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3551"/>
            <a:ext cx="8229600" cy="36039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 “clickable” component doesn’t have to be text.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1216" y="3032933"/>
            <a:ext cx="8151217" cy="1578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&lt;a 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href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="http://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www.redcross.org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 &lt;</a:t>
            </a:r>
            <a:r>
              <a:rPr lang="en-US" sz="24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img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= "http://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www.redcross.org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/images/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redcross-logo.png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"  </a:t>
            </a:r>
          </a:p>
          <a:p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   alt = "Red Cross logo"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/&gt;</a:t>
            </a:r>
          </a:p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&lt;/a&gt;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216" y="4845610"/>
            <a:ext cx="8151217" cy="13438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&lt;a 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href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="http://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www.redcross.org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 &lt;</a:t>
            </a:r>
            <a:r>
              <a:rPr lang="en-US" sz="240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img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= ”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imgs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/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redcross-logo.png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” alt = "Red Cross logo"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/&gt;</a:t>
            </a:r>
          </a:p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93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Make sure the clickable component has an informative name</a:t>
            </a:r>
          </a:p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Information in the images should be available to those who can’t see the image using an </a:t>
            </a:r>
            <a:r>
              <a:rPr lang="en-US" sz="2400" dirty="0">
                <a:solidFill>
                  <a:srgbClr val="FF0000"/>
                </a:solidFill>
              </a:rPr>
              <a:t>aria-label</a:t>
            </a:r>
            <a:r>
              <a:rPr lang="en-US" sz="2400" dirty="0"/>
              <a:t> attribute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87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840"/>
            <a:ext cx="8528056" cy="4050325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Tags always start with a bracket (&lt;)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What if you want the browser to display a bracket, not start a tag?</a:t>
            </a:r>
          </a:p>
        </p:txBody>
      </p:sp>
    </p:spTree>
    <p:extLst>
      <p:ext uri="{BB962C8B-B14F-4D97-AF65-F5344CB8AC3E}">
        <p14:creationId xmlns:p14="http://schemas.microsoft.com/office/powerpoint/2010/main" val="187316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URL – three parts: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protocol – how to connect</a:t>
            </a:r>
          </a:p>
          <a:p>
            <a:pPr marL="1600200" lvl="2" indent="-457200"/>
            <a:r>
              <a:rPr lang="en-US" sz="2200" dirty="0"/>
              <a:t>http, https, file, ftp, etc..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domain – where to find the document you want</a:t>
            </a:r>
          </a:p>
          <a:p>
            <a:pPr marL="1600200" lvl="2" indent="-457200"/>
            <a:r>
              <a:rPr lang="en-US" sz="2200" dirty="0" err="1"/>
              <a:t>umich.edu</a:t>
            </a:r>
            <a:r>
              <a:rPr lang="en-US" sz="2200" dirty="0"/>
              <a:t>, </a:t>
            </a:r>
            <a:r>
              <a:rPr lang="en-US" sz="2200" dirty="0" err="1"/>
              <a:t>google.com</a:t>
            </a:r>
            <a:r>
              <a:rPr lang="en-US" sz="2200" dirty="0"/>
              <a:t>, </a:t>
            </a:r>
            <a:r>
              <a:rPr lang="en-US" sz="2200" dirty="0" err="1"/>
              <a:t>wikipedia.org</a:t>
            </a:r>
            <a:endParaRPr lang="en-US" sz="2400" dirty="0"/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document – what specific file is needed*</a:t>
            </a:r>
          </a:p>
          <a:p>
            <a:pPr marL="1600200" lvl="2" indent="-457200"/>
            <a:r>
              <a:rPr lang="en-US" sz="2400" dirty="0"/>
              <a:t>Most pages are made up of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944138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Entities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447250"/>
              </p:ext>
            </p:extLst>
          </p:nvPr>
        </p:nvGraphicFramePr>
        <p:xfrm>
          <a:off x="2026664" y="1894844"/>
          <a:ext cx="5693826" cy="426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If you want….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Then use…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&lt;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&amp;</a:t>
                      </a:r>
                      <a:r>
                        <a:rPr lang="en-US" sz="3200" dirty="0" err="1"/>
                        <a:t>lt</a:t>
                      </a:r>
                      <a:r>
                        <a:rPr lang="en-US" sz="3200" dirty="0"/>
                        <a:t>;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&gt;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&amp;</a:t>
                      </a:r>
                      <a:r>
                        <a:rPr lang="en-US" sz="3200" dirty="0" err="1"/>
                        <a:t>gt</a:t>
                      </a:r>
                      <a:r>
                        <a:rPr lang="en-US" sz="3200" dirty="0"/>
                        <a:t>;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©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&amp;copy;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blank</a:t>
                      </a:r>
                      <a:r>
                        <a:rPr lang="en-US" sz="3200" baseline="0" dirty="0"/>
                        <a:t> space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&amp;</a:t>
                      </a:r>
                      <a:r>
                        <a:rPr lang="en-US" sz="3200" dirty="0" err="1"/>
                        <a:t>nbsp</a:t>
                      </a:r>
                      <a:endParaRPr lang="en-US" sz="32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¢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&amp;cent;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&amp;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&amp;amp;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510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How do you know the difference between a tag and an attribute?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What two symbols end a self-closing tag?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707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HTML5 Tags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82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77" y="1950011"/>
            <a:ext cx="8193599" cy="2470372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The most important step in web design is the </a:t>
            </a:r>
            <a:r>
              <a:rPr lang="en-US" sz="2400" b="1" i="1" dirty="0"/>
              <a:t>design</a:t>
            </a:r>
            <a:r>
              <a:rPr lang="en-US" sz="2400" dirty="0"/>
              <a:t>. 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You need a clear picture of what you want to create, before you can begin coding.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3646" y="1863430"/>
            <a:ext cx="7502626" cy="4499303"/>
            <a:chOff x="957667" y="1462505"/>
            <a:chExt cx="7502626" cy="3374477"/>
          </a:xfrm>
        </p:grpSpPr>
        <p:sp>
          <p:nvSpPr>
            <p:cNvPr id="5" name="Rectangle 4"/>
            <p:cNvSpPr/>
            <p:nvPr/>
          </p:nvSpPr>
          <p:spPr>
            <a:xfrm>
              <a:off x="984123" y="1462505"/>
              <a:ext cx="7476170" cy="711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Times New Roman"/>
                </a:rPr>
                <a:t>&lt;header&gt;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84123" y="4125915"/>
              <a:ext cx="7476170" cy="711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Times New Roman"/>
                </a:rPr>
                <a:t>&lt;footer&gt;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7667" y="2287611"/>
              <a:ext cx="4721046" cy="1597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Times New Roman"/>
                </a:rPr>
                <a:t>&lt;section&gt;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93340" y="2328642"/>
              <a:ext cx="2566953" cy="1556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Times New Roman"/>
                </a:rPr>
                <a:t>&lt;aside&gt;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59720" y="3293839"/>
              <a:ext cx="4022764" cy="469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Times New Roman"/>
                </a:rPr>
                <a:t>&lt;article&gt;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03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Semantic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6903"/>
            <a:ext cx="8229600" cy="360398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/>
              <a:t>In the beginning (insert dramatic music of your choice…) there was div</a:t>
            </a:r>
          </a:p>
          <a:p>
            <a:endParaRPr lang="en-US" sz="4000" dirty="0"/>
          </a:p>
          <a:p>
            <a:pPr marL="457200" indent="-457200">
              <a:buFont typeface="Arial"/>
              <a:buChar char="•"/>
            </a:pPr>
            <a:r>
              <a:rPr lang="en-US" sz="4000" dirty="0"/>
              <a:t>&lt;div&gt; was a way to group related content together </a:t>
            </a:r>
          </a:p>
          <a:p>
            <a:endParaRPr lang="en-US" sz="4000" dirty="0"/>
          </a:p>
          <a:p>
            <a:pPr marL="457200" indent="-457200">
              <a:buFont typeface="Arial"/>
              <a:buChar char="•"/>
            </a:pPr>
            <a:r>
              <a:rPr lang="en-US" sz="4000" dirty="0"/>
              <a:t> </a:t>
            </a:r>
            <a:r>
              <a:rPr lang="en-US" sz="4000" dirty="0" err="1"/>
              <a:t>Divs</a:t>
            </a:r>
            <a:r>
              <a:rPr lang="en-US" sz="4000" dirty="0"/>
              <a:t> almost always had special classes/ids associated with them</a:t>
            </a:r>
          </a:p>
          <a:p>
            <a:pPr algn="ctr"/>
            <a:r>
              <a:rPr lang="en-US" dirty="0"/>
              <a:t>&lt;div class = “header”&gt;…&lt;/div&gt;</a:t>
            </a:r>
          </a:p>
          <a:p>
            <a:pPr algn="ctr"/>
            <a:r>
              <a:rPr lang="en-US" dirty="0"/>
              <a:t>&lt;div class = “navigation”&gt;…&lt;/div&gt;</a:t>
            </a:r>
          </a:p>
          <a:p>
            <a:pPr algn="ctr"/>
            <a:r>
              <a:rPr lang="en-US" dirty="0"/>
              <a:t>&lt;div class = “footer”&gt;…&lt;/div&gt;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28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57"/>
            <a:ext cx="8229600" cy="42813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group of introductory or navigational aids: title, navigation links, 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Not to be confused with &lt;head&gt; or the different headings.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5-06-26 at 11.43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9" y="3096667"/>
            <a:ext cx="6870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11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57"/>
            <a:ext cx="8229600" cy="42813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section of the page that links to other pages or to parts within the page.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Often found in the &lt;header&gt; tag</a:t>
            </a:r>
          </a:p>
        </p:txBody>
      </p:sp>
      <p:pic>
        <p:nvPicPr>
          <p:cNvPr id="4" name="Picture 3" descr="Screen Shot 2015-06-26 at 11.43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6" y="2992530"/>
            <a:ext cx="7583872" cy="21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889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172"/>
            <a:ext cx="8229600" cy="4379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section that contains info such as copyright data, related documents, and links to social media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Typically at the bottom of the page, but not required.</a:t>
            </a:r>
          </a:p>
        </p:txBody>
      </p:sp>
      <p:pic>
        <p:nvPicPr>
          <p:cNvPr id="4" name="Picture 3" descr="Screen Shot 2015-06-26 at 11.44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98" y="3232046"/>
            <a:ext cx="7840331" cy="13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4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44"/>
            <a:ext cx="8229600" cy="428132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More semantics than image.  Can include: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caption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multiple multi-media resources</a:t>
            </a:r>
          </a:p>
        </p:txBody>
      </p:sp>
      <p:pic>
        <p:nvPicPr>
          <p:cNvPr id="4" name="Picture 3" descr="Screen Shot 2015-06-26 at 11.51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7" y="3823669"/>
            <a:ext cx="7864756" cy="16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14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New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20611"/>
            <a:ext cx="8432800" cy="498929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Structural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article, aside, main, </a:t>
            </a:r>
            <a:r>
              <a:rPr lang="en-US" sz="2600" dirty="0" err="1"/>
              <a:t>menuitem</a:t>
            </a:r>
            <a:r>
              <a:rPr lang="en-US" sz="2600" dirty="0"/>
              <a:t>, summary, section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Form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err="1"/>
              <a:t>datalist</a:t>
            </a:r>
            <a:r>
              <a:rPr lang="en-US" sz="2800" dirty="0"/>
              <a:t>, </a:t>
            </a:r>
            <a:r>
              <a:rPr lang="en-US" sz="2800" dirty="0" err="1"/>
              <a:t>keygen</a:t>
            </a:r>
            <a:r>
              <a:rPr lang="en-US" sz="2800" dirty="0"/>
              <a:t>, output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Input Types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color, date, email, list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Graphics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canvas, </a:t>
            </a:r>
            <a:r>
              <a:rPr lang="en-US" sz="2800" dirty="0" err="1"/>
              <a:t>svg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Media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audio, embed, source, track, video</a:t>
            </a:r>
          </a:p>
        </p:txBody>
      </p:sp>
    </p:spTree>
    <p:extLst>
      <p:ext uri="{BB962C8B-B14F-4D97-AF65-F5344CB8AC3E}">
        <p14:creationId xmlns:p14="http://schemas.microsoft.com/office/powerpoint/2010/main" val="403394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50"/>
            <a:ext cx="8229600" cy="360398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URLs can specify a specific document 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http://</a:t>
            </a:r>
            <a:r>
              <a:rPr lang="en-US" sz="2600" dirty="0" err="1"/>
              <a:t>www.intro-webdesign</a:t>
            </a:r>
            <a:r>
              <a:rPr lang="en-US" sz="2600" dirty="0"/>
              <a:t>/</a:t>
            </a:r>
            <a:r>
              <a:rPr lang="en-US" sz="2600" dirty="0" err="1"/>
              <a:t>contact.html</a:t>
            </a:r>
            <a:endParaRPr lang="en-US" sz="2600" dirty="0"/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http://www.intro-webdesign/Ashtabula/harbor.html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https://</a:t>
            </a:r>
            <a:r>
              <a:rPr lang="en-US" sz="2600" dirty="0" err="1"/>
              <a:t>www.wikipedia.org</a:t>
            </a:r>
            <a:r>
              <a:rPr lang="en-US" sz="2600" dirty="0"/>
              <a:t>/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https://</a:t>
            </a:r>
            <a:r>
              <a:rPr lang="en-US" sz="2600" dirty="0" err="1"/>
              <a:t>pbs.twimg.com</a:t>
            </a:r>
            <a:r>
              <a:rPr lang="en-US" sz="2600" dirty="0"/>
              <a:t>/</a:t>
            </a:r>
            <a:r>
              <a:rPr lang="en-US" sz="2600" dirty="0" err="1"/>
              <a:t>profile_images</a:t>
            </a:r>
            <a:r>
              <a:rPr lang="en-US" sz="2600" dirty="0"/>
              <a:t>/94.jpg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If no document is specified, the default document is returned.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Convention is </a:t>
            </a:r>
            <a:r>
              <a:rPr lang="en-US" sz="2400" b="0" i="1" dirty="0" err="1">
                <a:solidFill>
                  <a:srgbClr val="FF6600"/>
                </a:solidFill>
              </a:rPr>
              <a:t>index.html</a:t>
            </a:r>
            <a:endParaRPr lang="en-US" sz="2400" b="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753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448C-6F75-5142-BE5C-D1FD8FAB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“Notes”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8DFC-68B3-634B-A7D3-D9FF0B49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844850"/>
            <a:ext cx="8236226" cy="42813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to Use Inspect Element – You will use it OFTEN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in the habit of using the w3 validator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put your class files in a ”deep” folder structure.  You will be accessing the files frequently.</a:t>
            </a:r>
          </a:p>
        </p:txBody>
      </p:sp>
    </p:spTree>
    <p:extLst>
      <p:ext uri="{BB962C8B-B14F-4D97-AF65-F5344CB8AC3E}">
        <p14:creationId xmlns:p14="http://schemas.microsoft.com/office/powerpoint/2010/main" val="2669736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821F-1EE6-464F-BD9C-643E8087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6124-8AEC-A741-AA75-D4B4081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669774"/>
            <a:ext cx="8275983" cy="445638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a </a:t>
            </a:r>
            <a:r>
              <a:rPr lang="en-US" sz="3200" dirty="0" err="1"/>
              <a:t>Github</a:t>
            </a:r>
            <a:r>
              <a:rPr lang="en-US" sz="3200" dirty="0"/>
              <a:t> account and your first GitHub pages repository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Decide on your editor and add any plugins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Axe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Do</a:t>
            </a:r>
          </a:p>
          <a:p>
            <a:pPr marL="125730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Begin your 4 page “portfolio”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883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44"/>
            <a:ext cx="8229600" cy="445247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These slides are Copyright 2015-  Colleen van Lent as part of http://</a:t>
            </a:r>
            <a:r>
              <a:rPr lang="en-US" sz="2400" dirty="0" err="1"/>
              <a:t>www.intro-webdesign.com</a:t>
            </a:r>
            <a:r>
              <a:rPr lang="en-US" sz="2400" dirty="0"/>
              <a:t>/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4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642" y="5787725"/>
            <a:ext cx="1968500" cy="66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58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Once the IP address is determined, the browser creates an HTTP request.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Lots of hidden information in this request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header, cookies, form data,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4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The server returns files/output, not “web pages”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It is up to the browser to decide what to do with that info</a:t>
            </a:r>
          </a:p>
          <a:p>
            <a:pPr lvl="1" indent="0">
              <a:buNone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If the server can’t fulfill the request it will send back error codes: 404, 500, etc.</a:t>
            </a:r>
          </a:p>
        </p:txBody>
      </p:sp>
    </p:spTree>
    <p:extLst>
      <p:ext uri="{BB962C8B-B14F-4D97-AF65-F5344CB8AC3E}">
        <p14:creationId xmlns:p14="http://schemas.microsoft.com/office/powerpoint/2010/main" val="237070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343"/>
            <a:ext cx="9144000" cy="1126508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What happens when you type  </a:t>
            </a:r>
            <a:br>
              <a:rPr lang="en-US" sz="2400" dirty="0"/>
            </a:br>
            <a:r>
              <a:rPr lang="en-US" sz="2400" dirty="0"/>
              <a:t>“http://</a:t>
            </a:r>
            <a:r>
              <a:rPr lang="en-US" sz="2400" dirty="0" err="1"/>
              <a:t>si.umich.edu</a:t>
            </a:r>
            <a:r>
              <a:rPr lang="en-US" sz="2400" dirty="0"/>
              <a:t>/”  </a:t>
            </a:r>
            <a:br>
              <a:rPr lang="en-US" sz="2400" dirty="0"/>
            </a:br>
            <a:r>
              <a:rPr lang="en-US" sz="2400" dirty="0"/>
              <a:t>into the address bar.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84559" y="1308538"/>
            <a:ext cx="8673701" cy="4855190"/>
            <a:chOff x="184552" y="1297633"/>
            <a:chExt cx="8673701" cy="3641393"/>
          </a:xfrm>
        </p:grpSpPr>
        <p:sp>
          <p:nvSpPr>
            <p:cNvPr id="10" name="TextBox 9"/>
            <p:cNvSpPr txBox="1"/>
            <p:nvPr/>
          </p:nvSpPr>
          <p:spPr>
            <a:xfrm>
              <a:off x="184555" y="1733870"/>
              <a:ext cx="49530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Calibri"/>
                </a:rPr>
                <a:t>2.  The DNS returns the IP address:54.88.175.189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80860" y="2553971"/>
              <a:ext cx="4177393" cy="484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Calibri"/>
                </a:rPr>
                <a:t>3. The browser sends an HTTP request to the server located at that address.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2308" y="3184699"/>
              <a:ext cx="4145945" cy="484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Calibri"/>
                </a:rPr>
                <a:t>4. The server finds the requested and sends it back as a response.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2309" y="3831030"/>
              <a:ext cx="414594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Calibri"/>
                </a:rPr>
                <a:t>5. The browser takes the response and renders the HTML code as a nice graphical presentation, often repeating steps 3 – 5 as needed to request images and other supporting files.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7" y="2417191"/>
              <a:ext cx="3797905" cy="222229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84552" y="1379183"/>
              <a:ext cx="48187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Calibri"/>
                </a:rPr>
                <a:t>1. The browser look up the domain in the DNS</a:t>
              </a:r>
            </a:p>
          </p:txBody>
        </p:sp>
        <p:cxnSp>
          <p:nvCxnSpPr>
            <p:cNvPr id="20" name="Straight Arrow Connector 19"/>
            <p:cNvCxnSpPr>
              <a:stCxn id="13" idx="1"/>
            </p:cNvCxnSpPr>
            <p:nvPr/>
          </p:nvCxnSpPr>
          <p:spPr>
            <a:xfrm flipH="1" flipV="1">
              <a:off x="4245433" y="4177282"/>
              <a:ext cx="466876" cy="2077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loud 21"/>
            <p:cNvSpPr/>
            <p:nvPr/>
          </p:nvSpPr>
          <p:spPr>
            <a:xfrm>
              <a:off x="5003296" y="1297633"/>
              <a:ext cx="3854953" cy="1254219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merican Typewriter"/>
                  <a:cs typeface="American Typewriter"/>
                </a:rPr>
                <a:t>The Request/Response Cycle is initiated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0917"/>
      </p:ext>
    </p:extLst>
  </p:cSld>
  <p:clrMapOvr>
    <a:masterClrMapping/>
  </p:clrMapOvr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2371</Words>
  <Application>Microsoft Macintosh PowerPoint</Application>
  <PresentationFormat>On-screen Show (4:3)</PresentationFormat>
  <Paragraphs>393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ＭＳ Ｐゴシック</vt:lpstr>
      <vt:lpstr>ＭＳ Ｐ明朝</vt:lpstr>
      <vt:lpstr>American Typewriter</vt:lpstr>
      <vt:lpstr>Arial</vt:lpstr>
      <vt:lpstr>Calibri</vt:lpstr>
      <vt:lpstr>Georgia</vt:lpstr>
      <vt:lpstr>Gill Sans</vt:lpstr>
      <vt:lpstr>Gill Sans SemiBold</vt:lpstr>
      <vt:lpstr>Lucida Grande</vt:lpstr>
      <vt:lpstr>PT Sans Narrow</vt:lpstr>
      <vt:lpstr>Times New Roman</vt:lpstr>
      <vt:lpstr>Wingdings</vt:lpstr>
      <vt:lpstr>041415 Powerpoint A</vt:lpstr>
      <vt:lpstr>The Request/Response Cycle</vt:lpstr>
      <vt:lpstr>How Does This All Work? </vt:lpstr>
      <vt:lpstr>Client/Server Relationship</vt:lpstr>
      <vt:lpstr>Request/Response Cycle</vt:lpstr>
      <vt:lpstr>Uniform Resource Locator</vt:lpstr>
      <vt:lpstr>Document</vt:lpstr>
      <vt:lpstr>The Request</vt:lpstr>
      <vt:lpstr>The Response</vt:lpstr>
      <vt:lpstr> What happens when you type   “http://si.umich.edu/”   into the address bar. </vt:lpstr>
      <vt:lpstr>Review</vt:lpstr>
      <vt:lpstr>HTML5</vt:lpstr>
      <vt:lpstr>What is HTML?  </vt:lpstr>
      <vt:lpstr>.html files</vt:lpstr>
      <vt:lpstr>“Learning” HTML</vt:lpstr>
      <vt:lpstr>Web Standards</vt:lpstr>
      <vt:lpstr>Evolution of HTML</vt:lpstr>
      <vt:lpstr>Where we are now</vt:lpstr>
      <vt:lpstr>Review</vt:lpstr>
      <vt:lpstr>Document Object Model</vt:lpstr>
      <vt:lpstr>The Document Object Model (DOM)</vt:lpstr>
      <vt:lpstr>HTML is built on the DOM</vt:lpstr>
      <vt:lpstr>Three parts of a well-formed document</vt:lpstr>
      <vt:lpstr>Doctype</vt:lpstr>
      <vt:lpstr>Head</vt:lpstr>
      <vt:lpstr>Body</vt:lpstr>
      <vt:lpstr>Example</vt:lpstr>
      <vt:lpstr>PowerPoint Presentation</vt:lpstr>
      <vt:lpstr>Validate the Code</vt:lpstr>
      <vt:lpstr>Success!!</vt:lpstr>
      <vt:lpstr>HTML5 Tags and Syntax</vt:lpstr>
      <vt:lpstr>HTML tags</vt:lpstr>
      <vt:lpstr>Finally, some tags…</vt:lpstr>
      <vt:lpstr>Display</vt:lpstr>
      <vt:lpstr>Common Tags</vt:lpstr>
      <vt:lpstr>More tags</vt:lpstr>
      <vt:lpstr>Attributes</vt:lpstr>
      <vt:lpstr>Images</vt:lpstr>
      <vt:lpstr>Images</vt:lpstr>
      <vt:lpstr>More Attributes</vt:lpstr>
      <vt:lpstr>Hyperlinks</vt:lpstr>
      <vt:lpstr>Links</vt:lpstr>
      <vt:lpstr>Types of links</vt:lpstr>
      <vt:lpstr>Anchor links</vt:lpstr>
      <vt:lpstr>Absolute reference</vt:lpstr>
      <vt:lpstr>Relative References</vt:lpstr>
      <vt:lpstr>Absolute vs Relative</vt:lpstr>
      <vt:lpstr>Using Images as the Link</vt:lpstr>
      <vt:lpstr>Usability Issues</vt:lpstr>
      <vt:lpstr>Special Entities</vt:lpstr>
      <vt:lpstr>Special Entities</vt:lpstr>
      <vt:lpstr>Review</vt:lpstr>
      <vt:lpstr>Semantic HTML5 Tags</vt:lpstr>
      <vt:lpstr>How to Design</vt:lpstr>
      <vt:lpstr>Using Semantic Tags</vt:lpstr>
      <vt:lpstr>&lt;header&gt;</vt:lpstr>
      <vt:lpstr>&lt;nav&gt;</vt:lpstr>
      <vt:lpstr>&lt;footer&gt;</vt:lpstr>
      <vt:lpstr>&lt;figure&gt;</vt:lpstr>
      <vt:lpstr>Other New Tags</vt:lpstr>
      <vt:lpstr>“Notes”</vt:lpstr>
      <vt:lpstr>Discussion and To Do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School of Michigan</dc:creator>
  <cp:lastModifiedBy>Colleen van Lent</cp:lastModifiedBy>
  <cp:revision>16</cp:revision>
  <dcterms:created xsi:type="dcterms:W3CDTF">2016-01-17T19:06:56Z</dcterms:created>
  <dcterms:modified xsi:type="dcterms:W3CDTF">2019-01-10T21:03:20Z</dcterms:modified>
</cp:coreProperties>
</file>