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74"/>
  </p:notesMasterIdLst>
  <p:sldIdLst>
    <p:sldId id="395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511" r:id="rId35"/>
    <p:sldId id="512" r:id="rId36"/>
    <p:sldId id="473" r:id="rId37"/>
    <p:sldId id="474" r:id="rId38"/>
    <p:sldId id="475" r:id="rId39"/>
    <p:sldId id="476" r:id="rId40"/>
    <p:sldId id="477" r:id="rId41"/>
    <p:sldId id="478" r:id="rId42"/>
    <p:sldId id="479" r:id="rId43"/>
    <p:sldId id="480" r:id="rId44"/>
    <p:sldId id="481" r:id="rId45"/>
    <p:sldId id="484" r:id="rId46"/>
    <p:sldId id="487" r:id="rId47"/>
    <p:sldId id="488" r:id="rId48"/>
    <p:sldId id="489" r:id="rId49"/>
    <p:sldId id="490" r:id="rId50"/>
    <p:sldId id="491" r:id="rId51"/>
    <p:sldId id="4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70" r:id="rId60"/>
    <p:sldId id="271" r:id="rId61"/>
    <p:sldId id="272" r:id="rId62"/>
    <p:sldId id="274" r:id="rId63"/>
    <p:sldId id="513" r:id="rId64"/>
    <p:sldId id="503" r:id="rId65"/>
    <p:sldId id="504" r:id="rId66"/>
    <p:sldId id="505" r:id="rId67"/>
    <p:sldId id="506" r:id="rId68"/>
    <p:sldId id="507" r:id="rId69"/>
    <p:sldId id="508" r:id="rId70"/>
    <p:sldId id="509" r:id="rId71"/>
    <p:sldId id="510" r:id="rId72"/>
    <p:sldId id="322" r:id="rId7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454"/>
  </p:normalViewPr>
  <p:slideViewPr>
    <p:cSldViewPr snapToGrid="0" snapToObjects="1">
      <p:cViewPr varScale="1">
        <p:scale>
          <a:sx n="122" d="100"/>
          <a:sy n="122" d="100"/>
        </p:scale>
        <p:origin x="888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B2EC9-EA7B-9440-9FFE-92A4AA7C1001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D548A-E2E2-2A4B-BE14-E7090BE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Chunking appropriately, avoiding</a:t>
            </a:r>
            <a:r>
              <a:rPr lang="en-US" baseline="0" dirty="0"/>
              <a:t> jargon or institutional language, avoid URL descriptors</a:t>
            </a:r>
            <a:endParaRPr lang="en-US" dirty="0"/>
          </a:p>
          <a:p>
            <a:r>
              <a:rPr lang="en-US" dirty="0"/>
              <a:t>Different learning modalities, visual versus verbal</a:t>
            </a:r>
          </a:p>
          <a:p>
            <a:r>
              <a:rPr lang="en-US" dirty="0"/>
              <a:t>Don’t change</a:t>
            </a:r>
            <a:r>
              <a:rPr lang="en-US" baseline="0" dirty="0"/>
              <a:t> </a:t>
            </a:r>
            <a:r>
              <a:rPr lang="en-US" baseline="0" dirty="0" err="1"/>
              <a:t>nav</a:t>
            </a:r>
            <a:r>
              <a:rPr lang="en-US" baseline="0" dirty="0"/>
              <a:t> and layout structure</a:t>
            </a:r>
          </a:p>
          <a:p>
            <a:r>
              <a:rPr lang="en-US" baseline="0" dirty="0"/>
              <a:t>Careful with AJAX-</a:t>
            </a:r>
            <a:r>
              <a:rPr lang="en-US" baseline="0" dirty="0" err="1"/>
              <a:t>y</a:t>
            </a:r>
            <a:r>
              <a:rPr lang="en-US" baseline="0" dirty="0"/>
              <a:t> elements, pop-ups</a:t>
            </a:r>
          </a:p>
          <a:p>
            <a:r>
              <a:rPr lang="en-US" baseline="0" dirty="0"/>
              <a:t>Considerate form validation and error correction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E71FE-2C03-5F40-9E7D-451C7D07B7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codepen.io</a:t>
            </a:r>
            <a:r>
              <a:rPr lang="en-US" dirty="0"/>
              <a:t>/</a:t>
            </a:r>
            <a:r>
              <a:rPr lang="en-US" dirty="0" err="1"/>
              <a:t>shayhowe</a:t>
            </a:r>
            <a:r>
              <a:rPr lang="en-US" dirty="0"/>
              <a:t>/pen/</a:t>
            </a:r>
            <a:r>
              <a:rPr lang="en-US" dirty="0" err="1"/>
              <a:t>FrCHn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6729-C6DA-F142-9A72-886131A1D55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3284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can’t I animate the last bullet correctly?!?!?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6729-C6DA-F142-9A72-886131A1D55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3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</a:t>
            </a:r>
            <a:r>
              <a:rPr lang="en-US" baseline="0" dirty="0"/>
              <a:t> are those holds?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E71FE-2C03-5F40-9E7D-451C7D07B755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94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select heading levels for their default size—use CSS to style your headings.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E71FE-2C03-5F40-9E7D-451C7D07B755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2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97" y="1163068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93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255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95" y="1163067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91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217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94017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11361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069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687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81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4757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8099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780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61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62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7370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7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43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85905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03248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35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645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33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820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559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2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62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63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360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8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113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779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666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ColleenEMc/pen/NGwXaR" TargetMode="External"/><Relationship Id="rId2" Type="http://schemas.openxmlformats.org/officeDocument/2006/relationships/hyperlink" Target="https://codepen.io/ColleenEMc/pen/RWjxZX" TargetMode="Externa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ColleenEMc/pen/JYOMNm" TargetMode="External"/><Relationship Id="rId2" Type="http://schemas.openxmlformats.org/officeDocument/2006/relationships/hyperlink" Target="https://codepen.io/ColleenEMc/pen/epeyRy" TargetMode="Externa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ss3generator.com/" TargetMode="External"/><Relationship Id="rId2" Type="http://schemas.openxmlformats.org/officeDocument/2006/relationships/hyperlink" Target="http://chrispederick.com/work/web-developer/" TargetMode="Externa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  <a:br>
              <a:rPr lang="en-US" dirty="0"/>
            </a:br>
            <a:r>
              <a:rPr lang="en-US" dirty="0"/>
              <a:t>Cascading Style Sheets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Style to your Pages</a:t>
            </a:r>
          </a:p>
        </p:txBody>
      </p:sp>
    </p:spTree>
    <p:extLst>
      <p:ext uri="{BB962C8B-B14F-4D97-AF65-F5344CB8AC3E}">
        <p14:creationId xmlns:p14="http://schemas.microsoft.com/office/powerpoint/2010/main" val="382735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172268"/>
            <a:ext cx="8432800" cy="3884208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What if one selector is defined in two external files?</a:t>
            </a:r>
          </a:p>
          <a:p>
            <a:pPr marL="1200150" lvl="1" indent="-45720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The rules from the most recent file have precedence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What if one selector has more than one rule in the same file?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US" sz="2400" dirty="0"/>
          </a:p>
          <a:p>
            <a:pPr>
              <a:lnSpc>
                <a:spcPct val="120000"/>
              </a:lnSpc>
            </a:pPr>
            <a:endParaRPr lang="en-US" sz="2400" dirty="0"/>
          </a:p>
          <a:p>
            <a:pPr marL="1200150" lvl="1" indent="-45720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The most recent rule has precedence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41" y="2684620"/>
            <a:ext cx="5216692" cy="158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8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38" y="1364282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It is possible to override later rules, use </a:t>
            </a:r>
          </a:p>
          <a:p>
            <a:r>
              <a:rPr lang="en-US"/>
              <a:t>						!</a:t>
            </a:r>
            <a:r>
              <a:rPr lang="en-US" dirty="0"/>
              <a:t>important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5-09-12 at 4.4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02" y="2600118"/>
            <a:ext cx="7038126" cy="232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2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38" y="1306110"/>
            <a:ext cx="8432800" cy="356015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Why do we want/need to separate content from formatting?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How does this also tie in to external/internal style sheets?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Understand that this is very powerful.  See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http://www.csszengarden.com/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5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3" y="1895173"/>
            <a:ext cx="8535737" cy="1537285"/>
          </a:xfrm>
        </p:spPr>
        <p:txBody>
          <a:bodyPr/>
          <a:lstStyle/>
          <a:p>
            <a:r>
              <a:rPr lang="en-US" dirty="0"/>
              <a:t>Designing for Accessibility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POUR</a:t>
            </a:r>
          </a:p>
        </p:txBody>
      </p:sp>
    </p:spTree>
    <p:extLst>
      <p:ext uri="{BB962C8B-B14F-4D97-AF65-F5344CB8AC3E}">
        <p14:creationId xmlns:p14="http://schemas.microsoft.com/office/powerpoint/2010/main" val="4706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43647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The content of your page should be in the HTML.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It is tempting to add content via colors, images, etc.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Follow the POUR guidelines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400" u="sng" dirty="0">
                <a:solidFill>
                  <a:srgbClr val="FFFF00"/>
                </a:solidFill>
              </a:rPr>
              <a:t>Perceivable</a:t>
            </a:r>
            <a:r>
              <a:rPr lang="en-US" sz="2400" dirty="0"/>
              <a:t>, Operable, </a:t>
            </a:r>
            <a:r>
              <a:rPr lang="en-US" sz="2400" u="sng" dirty="0">
                <a:solidFill>
                  <a:srgbClr val="FFFF00"/>
                </a:solidFill>
              </a:rPr>
              <a:t>Understandable</a:t>
            </a:r>
            <a:r>
              <a:rPr lang="en-US" sz="2400" dirty="0"/>
              <a:t>, Robust</a:t>
            </a:r>
          </a:p>
        </p:txBody>
      </p:sp>
    </p:spTree>
    <p:extLst>
      <p:ext uri="{BB962C8B-B14F-4D97-AF65-F5344CB8AC3E}">
        <p14:creationId xmlns:p14="http://schemas.microsoft.com/office/powerpoint/2010/main" val="193313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Perceivable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6"/>
            <a:ext cx="8229600" cy="321098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Provide text alternatives for images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/>
              <a:t>Provide captions and transcripts for video and audio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/>
              <a:t>Use correct semantic markup so content can be presented in different ways</a:t>
            </a:r>
          </a:p>
          <a:p>
            <a:pPr marL="45720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FF00"/>
                </a:solidFill>
              </a:rPr>
              <a:t>Make it easier for users to see content by using good color contrast</a:t>
            </a:r>
          </a:p>
        </p:txBody>
      </p:sp>
    </p:spTree>
    <p:extLst>
      <p:ext uri="{BB962C8B-B14F-4D97-AF65-F5344CB8AC3E}">
        <p14:creationId xmlns:p14="http://schemas.microsoft.com/office/powerpoint/2010/main" val="364184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984"/>
            <a:ext cx="8229600" cy="270299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b="1" i="1" dirty="0"/>
              <a:t>All functionality available from the keyboard!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Users have control over timing and limits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Do not cause seizures (don’t flash content)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Provide ways to help users navigate, find content, and determine where they are</a:t>
            </a:r>
          </a:p>
        </p:txBody>
      </p:sp>
    </p:spTree>
    <p:extLst>
      <p:ext uri="{BB962C8B-B14F-4D97-AF65-F5344CB8AC3E}">
        <p14:creationId xmlns:p14="http://schemas.microsoft.com/office/powerpoint/2010/main" val="333494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uth stick votin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86" y="629842"/>
            <a:ext cx="2832100" cy="1628775"/>
          </a:xfrm>
          <a:prstGeom prst="rect">
            <a:avLst/>
          </a:prstGeom>
        </p:spPr>
      </p:pic>
      <p:pic>
        <p:nvPicPr>
          <p:cNvPr id="5" name="Picture 4" descr="braille refreshable displa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922" y="483793"/>
            <a:ext cx="3933825" cy="2264569"/>
          </a:xfrm>
          <a:prstGeom prst="rect">
            <a:avLst/>
          </a:prstGeom>
        </p:spPr>
      </p:pic>
      <p:pic>
        <p:nvPicPr>
          <p:cNvPr id="6" name="Picture 5" descr="keyboard for people who use mouse sticks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8" y="2258617"/>
            <a:ext cx="4638675" cy="2336006"/>
          </a:xfrm>
          <a:prstGeom prst="rect">
            <a:avLst/>
          </a:prstGeom>
        </p:spPr>
      </p:pic>
      <p:pic>
        <p:nvPicPr>
          <p:cNvPr id="7" name="Picture 6" descr="mouse by integra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1" y="2437211"/>
            <a:ext cx="2867025" cy="2157413"/>
          </a:xfrm>
          <a:prstGeom prst="rect">
            <a:avLst/>
          </a:prstGeom>
        </p:spPr>
      </p:pic>
      <p:pic>
        <p:nvPicPr>
          <p:cNvPr id="8" name="Picture 7" descr="joystick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529" y="758428"/>
            <a:ext cx="2190751" cy="15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2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6"/>
            <a:ext cx="8229600" cy="321098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Economical and plain use of language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Text supplemented with illustrations, videos, and other formats where appropriate (i.e., use good Universal Design)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Navigation, information structure are discernable and consistent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Make pages operate in predictable ways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Help users avoid and correct mistakes</a:t>
            </a:r>
          </a:p>
        </p:txBody>
      </p:sp>
    </p:spTree>
    <p:extLst>
      <p:ext uri="{BB962C8B-B14F-4D97-AF65-F5344CB8AC3E}">
        <p14:creationId xmlns:p14="http://schemas.microsoft.com/office/powerpoint/2010/main" val="408418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70" y="243095"/>
            <a:ext cx="8432800" cy="701843"/>
          </a:xfrm>
        </p:spPr>
        <p:txBody>
          <a:bodyPr/>
          <a:lstStyle/>
          <a:p>
            <a:r>
              <a:rPr lang="en-US" dirty="0"/>
              <a:t>Robust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678"/>
            <a:ext cx="8507506" cy="3194264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Is your site functional across various technologies (smart phone, screen reader, laptop, </a:t>
            </a:r>
            <a:r>
              <a:rPr lang="en-US" sz="2600" dirty="0" err="1"/>
              <a:t>pensticks</a:t>
            </a:r>
            <a:r>
              <a:rPr lang="en-US" sz="2600" dirty="0"/>
              <a:t>, etc..)?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Syntax errors that don’t affect visual presentation may hamper assistive technology and accessibility tools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Adhering to W3C standards ensures future compatibility 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Validate your code at </a:t>
            </a:r>
            <a:r>
              <a:rPr lang="en-US" sz="2600" dirty="0">
                <a:solidFill>
                  <a:srgbClr val="FFFF00"/>
                </a:solidFill>
              </a:rPr>
              <a:t>validator.w3c.org</a:t>
            </a:r>
            <a:r>
              <a:rPr lang="en-US" sz="2600" dirty="0"/>
              <a:t> and </a:t>
            </a:r>
            <a:r>
              <a:rPr lang="en-US" sz="2600" dirty="0" err="1">
                <a:solidFill>
                  <a:srgbClr val="FFFF00"/>
                </a:solidFill>
              </a:rPr>
              <a:t>wave.webaim.org</a:t>
            </a:r>
            <a:endParaRPr lang="en-US" sz="2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45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Default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The same html file may look different when viewed on different browsers. </a:t>
            </a:r>
          </a:p>
          <a:p>
            <a:pPr marL="1200150" lvl="1" indent="-457200">
              <a:lnSpc>
                <a:spcPct val="120000"/>
              </a:lnSpc>
              <a:buFont typeface="Arial"/>
              <a:buChar char="•"/>
            </a:pPr>
            <a:r>
              <a:rPr lang="en-US" sz="2600" dirty="0"/>
              <a:t>Some tags are supported, some aren’t</a:t>
            </a:r>
          </a:p>
          <a:p>
            <a:pPr marL="1200150" lvl="1" indent="-457200">
              <a:lnSpc>
                <a:spcPct val="120000"/>
              </a:lnSpc>
              <a:buFont typeface="Arial"/>
              <a:buChar char="•"/>
            </a:pPr>
            <a:r>
              <a:rPr lang="en-US" sz="2600" dirty="0"/>
              <a:t>Browsers may have different </a:t>
            </a:r>
            <a:r>
              <a:rPr lang="en-US" sz="2600" b="0" i="1" dirty="0">
                <a:solidFill>
                  <a:srgbClr val="FF6600"/>
                </a:solidFill>
              </a:rPr>
              <a:t>default styles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In general, default looks are plain.</a:t>
            </a:r>
          </a:p>
        </p:txBody>
      </p:sp>
    </p:spTree>
    <p:extLst>
      <p:ext uri="{BB962C8B-B14F-4D97-AF65-F5344CB8AC3E}">
        <p14:creationId xmlns:p14="http://schemas.microsoft.com/office/powerpoint/2010/main" val="20880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6"/>
            <a:ext cx="8229600" cy="321098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/>
              <a:t>Accessibility starts with proper HTML tags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/>
              <a:t>Styling can actually make it HARDER for some people to access the information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/>
              <a:t>Get into the early habit of utilizing accessibility tools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/>
              <a:t>“Cool” new style should not be at the cost of accessibility</a:t>
            </a:r>
          </a:p>
        </p:txBody>
      </p:sp>
    </p:spTree>
    <p:extLst>
      <p:ext uri="{BB962C8B-B14F-4D97-AF65-F5344CB8AC3E}">
        <p14:creationId xmlns:p14="http://schemas.microsoft.com/office/powerpoint/2010/main" val="250041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Selectors</a:t>
            </a:r>
          </a:p>
        </p:txBody>
      </p:sp>
    </p:spTree>
    <p:extLst>
      <p:ext uri="{BB962C8B-B14F-4D97-AF65-F5344CB8AC3E}">
        <p14:creationId xmlns:p14="http://schemas.microsoft.com/office/powerpoint/2010/main" val="167597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Specific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/>
              <a:t>We have focused on </a:t>
            </a:r>
            <a:r>
              <a:rPr lang="en-US" b="0" i="1" dirty="0"/>
              <a:t>type</a:t>
            </a:r>
            <a:r>
              <a:rPr lang="en-US" dirty="0"/>
              <a:t> selectors.</a:t>
            </a:r>
          </a:p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/>
              <a:t>What if you don</a:t>
            </a:r>
            <a:r>
              <a:rPr lang="fr-FR" dirty="0"/>
              <a:t>’</a:t>
            </a:r>
            <a:r>
              <a:rPr lang="en-US" dirty="0"/>
              <a:t>t want to style </a:t>
            </a:r>
            <a:r>
              <a:rPr lang="en-US" b="0" i="1" dirty="0"/>
              <a:t>all</a:t>
            </a:r>
            <a:r>
              <a:rPr lang="en-US" dirty="0"/>
              <a:t> of the links, just some?  Or just some of the lists?</a:t>
            </a:r>
          </a:p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/>
              <a:t>CSS gives you options</a:t>
            </a:r>
          </a:p>
        </p:txBody>
      </p:sp>
    </p:spTree>
    <p:extLst>
      <p:ext uri="{BB962C8B-B14F-4D97-AF65-F5344CB8AC3E}">
        <p14:creationId xmlns:p14="http://schemas.microsoft.com/office/powerpoint/2010/main" val="2010323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9"/>
            <a:ext cx="8432800" cy="397703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Some selectors follow the DOM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Descendant selectors (</a:t>
            </a:r>
            <a:r>
              <a:rPr lang="en-US" sz="2800" dirty="0" err="1"/>
              <a:t>nav</a:t>
            </a:r>
            <a:r>
              <a:rPr lang="en-US" sz="2800" dirty="0"/>
              <a:t> a)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Style all of the anchor links inside a </a:t>
            </a:r>
            <a:r>
              <a:rPr lang="en-US" sz="2200" dirty="0" err="1"/>
              <a:t>nav</a:t>
            </a:r>
            <a:r>
              <a:rPr lang="en-US" sz="2200" dirty="0"/>
              <a:t> tag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Child selectors  (</a:t>
            </a:r>
            <a:r>
              <a:rPr lang="en-US" sz="2800" dirty="0" err="1"/>
              <a:t>nav</a:t>
            </a:r>
            <a:r>
              <a:rPr lang="en-US" sz="2800" dirty="0"/>
              <a:t> &gt; a)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more constraining  The anchor elements must be a child of the </a:t>
            </a:r>
            <a:r>
              <a:rPr lang="en-US" sz="2200" dirty="0" err="1"/>
              <a:t>nav</a:t>
            </a:r>
            <a:r>
              <a:rPr lang="en-US" sz="2200" dirty="0"/>
              <a:t>, no intermediate tags, e.g. paragraph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Adjacent sibling (h1 + o)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>
                <a:sym typeface="Wingdings"/>
              </a:rPr>
              <a:t>elements must be at same level and follow each other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9524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43090"/>
            <a:ext cx="8432800" cy="4110788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# id selector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Used to identify a single element in the DOM.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Was used extensively for &lt;div id = “header”&gt;, &lt;div id=“footer”&gt;, etc.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There is a small movement to move the use of id OUT of CSS</a:t>
            </a:r>
          </a:p>
          <a:p>
            <a:endParaRPr lang="en-US" dirty="0"/>
          </a:p>
        </p:txBody>
      </p:sp>
      <p:pic>
        <p:nvPicPr>
          <p:cNvPr id="4" name="Picture 3" descr="Screen Shot 2015-09-12 at 11.0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50" y="4076394"/>
            <a:ext cx="5116240" cy="504055"/>
          </a:xfrm>
          <a:prstGeom prst="rect">
            <a:avLst/>
          </a:prstGeom>
        </p:spPr>
      </p:pic>
      <p:pic>
        <p:nvPicPr>
          <p:cNvPr id="5" name="Picture 4" descr="Screen Shot 2015-09-12 at 11.04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0" y="3815132"/>
            <a:ext cx="3636433" cy="9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06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40757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. class selector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Used to identify an element in the DOM that is part of a special class of items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Think of thumbnail images, all of the links that are in the navigation, your social media images, etc….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9-12 at 11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3412984"/>
            <a:ext cx="4502130" cy="1133630"/>
          </a:xfrm>
          <a:prstGeom prst="rect">
            <a:avLst/>
          </a:prstGeom>
        </p:spPr>
      </p:pic>
      <p:pic>
        <p:nvPicPr>
          <p:cNvPr id="5" name="Picture 4" descr="Screen Shot 2015-09-12 at 11.11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82" y="3979798"/>
            <a:ext cx="5666322" cy="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6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Syntax is “.” and “#”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classes can be used multiple times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id should be unique </a:t>
            </a: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ids take precedence over classes in styling (see more later)</a:t>
            </a:r>
          </a:p>
        </p:txBody>
      </p:sp>
    </p:spTree>
    <p:extLst>
      <p:ext uri="{BB962C8B-B14F-4D97-AF65-F5344CB8AC3E}">
        <p14:creationId xmlns:p14="http://schemas.microsoft.com/office/powerpoint/2010/main" val="3287575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As you get more advanced pages, you will want to narrow the scope of the of action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err="1">
                <a:solidFill>
                  <a:srgbClr val="FF6600"/>
                </a:solidFill>
              </a:rPr>
              <a:t>p.main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paragraphs using main class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  <a:sym typeface="Wingdings"/>
              </a:rPr>
              <a:t>header </a:t>
            </a:r>
            <a:r>
              <a:rPr lang="en-US" dirty="0" err="1">
                <a:solidFill>
                  <a:srgbClr val="FF6600"/>
                </a:solidFill>
                <a:sym typeface="Wingdings"/>
              </a:rPr>
              <a:t>img.special</a:t>
            </a:r>
            <a:r>
              <a:rPr lang="en-US" dirty="0">
                <a:solidFill>
                  <a:srgbClr val="FF6600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 paragraphs inside header that use special class</a:t>
            </a:r>
          </a:p>
          <a:p>
            <a:pPr>
              <a:spcBef>
                <a:spcPts val="1968"/>
              </a:spcBef>
            </a:pP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23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38789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You can combine elements with a comma</a:t>
            </a:r>
          </a:p>
          <a:p>
            <a:pPr lvl="1"/>
            <a:r>
              <a:rPr lang="en-US" sz="2400" dirty="0">
                <a:solidFill>
                  <a:srgbClr val="FF6600"/>
                </a:solidFill>
              </a:rPr>
              <a:t>p, h1, #main, .special</a:t>
            </a:r>
            <a:r>
              <a:rPr lang="en-US" sz="2400" dirty="0"/>
              <a:t>{…rules to apply to all of them…}</a:t>
            </a:r>
            <a:endParaRPr lang="en-US" sz="2400" dirty="0">
              <a:solidFill>
                <a:srgbClr val="FF66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50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Attribute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Universal</a:t>
            </a:r>
          </a:p>
          <a:p>
            <a:pPr lvl="1"/>
            <a:r>
              <a:rPr lang="en-US" dirty="0"/>
              <a:t>* applies styling to every element on the page</a:t>
            </a:r>
          </a:p>
          <a:p>
            <a:pPr lvl="1"/>
            <a:r>
              <a:rPr lang="en-US" dirty="0" err="1"/>
              <a:t>Ackk</a:t>
            </a:r>
            <a:r>
              <a:rPr lang="en-US" dirty="0"/>
              <a:t>!!  Try this!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Attribute Selectors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href</a:t>
            </a:r>
            <a:r>
              <a:rPr lang="en-US" dirty="0"/>
              <a:t>=‘</a:t>
            </a:r>
            <a:r>
              <a:rPr lang="en-US" dirty="0" err="1"/>
              <a:t>info.html</a:t>
            </a:r>
            <a:r>
              <a:rPr lang="en-US" dirty="0"/>
              <a:t>’] 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PseudoClasses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Pseudo Elements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6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38" y="1333807"/>
            <a:ext cx="8432800" cy="3560154"/>
          </a:xfrm>
        </p:spPr>
        <p:txBody>
          <a:bodyPr>
            <a:normAutofit fontScale="92500" lnSpcReduction="10000"/>
          </a:bodyPr>
          <a:lstStyle/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r>
              <a:rPr lang="en-US" sz="3200" dirty="0"/>
              <a:t>As styling tags were phased out of html, styling was done with </a:t>
            </a:r>
            <a:r>
              <a:rPr lang="en-US" sz="3200" b="0" dirty="0"/>
              <a:t>style attribute </a:t>
            </a: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endParaRPr lang="en-US" sz="3200" b="0" dirty="0">
              <a:solidFill>
                <a:srgbClr val="FF6600"/>
              </a:solidFill>
            </a:endParaRP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endParaRPr lang="en-US" sz="3200" b="0" dirty="0">
              <a:solidFill>
                <a:srgbClr val="FF6600"/>
              </a:solidFill>
            </a:endParaRP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endParaRPr lang="en-US" sz="3200" b="0" dirty="0">
              <a:solidFill>
                <a:srgbClr val="FF6600"/>
              </a:solidFill>
            </a:endParaRP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r>
              <a:rPr lang="en-US" sz="3200" dirty="0"/>
              <a:t>Violated separation of content/style</a:t>
            </a:r>
          </a:p>
        </p:txBody>
      </p:sp>
      <p:pic>
        <p:nvPicPr>
          <p:cNvPr id="4" name="Picture 3" descr="Screen Shot 2015-07-26 at 12.14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0" y="2420214"/>
            <a:ext cx="8544329" cy="649684"/>
          </a:xfrm>
          <a:prstGeom prst="rect">
            <a:avLst/>
          </a:prstGeom>
        </p:spPr>
      </p:pic>
      <p:pic>
        <p:nvPicPr>
          <p:cNvPr id="5" name="Picture 4" descr="Screen Shot 2015-07-26 at 12.20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17" y="3231540"/>
            <a:ext cx="4064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3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You may want to search the DOM for certain elements that have an attribute you are looking for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All the images that use gif files…..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All of the images that have empty alt text….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All of the links that go to government sites….</a:t>
            </a:r>
          </a:p>
          <a:p>
            <a:pPr marL="1200150" lvl="1" indent="-457200">
              <a:buFont typeface="Arial"/>
              <a:buChar char="•"/>
            </a:pPr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1994"/>
            <a:ext cx="8432800" cy="3831506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/>
              <a:t>Operators can be used to find those attribute values you are looking for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^</a:t>
            </a:r>
            <a:r>
              <a:rPr lang="en-US" sz="2400" dirty="0"/>
              <a:t>  : match the beginning exactly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a [</a:t>
            </a:r>
            <a:r>
              <a:rPr lang="en-US" sz="2400" dirty="0" err="1">
                <a:solidFill>
                  <a:srgbClr val="FF6600"/>
                </a:solidFill>
              </a:rPr>
              <a:t>href</a:t>
            </a:r>
            <a:r>
              <a:rPr lang="en-US" sz="2400" dirty="0">
                <a:solidFill>
                  <a:srgbClr val="FF6600"/>
                </a:solidFill>
              </a:rPr>
              <a:t>^=‘http://</a:t>
            </a:r>
            <a:r>
              <a:rPr lang="en-US" sz="2400" dirty="0" err="1">
                <a:solidFill>
                  <a:srgbClr val="FF6600"/>
                </a:solidFill>
              </a:rPr>
              <a:t>umich</a:t>
            </a:r>
            <a:r>
              <a:rPr lang="en-US" sz="2400" dirty="0">
                <a:solidFill>
                  <a:srgbClr val="FF6600"/>
                </a:solidFill>
              </a:rPr>
              <a:t>’]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$</a:t>
            </a:r>
            <a:r>
              <a:rPr lang="en-US" sz="2400" dirty="0"/>
              <a:t> : match the end exactly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 err="1">
                <a:solidFill>
                  <a:srgbClr val="FF6600"/>
                </a:solidFill>
              </a:rPr>
              <a:t>img</a:t>
            </a:r>
            <a:r>
              <a:rPr lang="en-US" sz="2400" dirty="0">
                <a:solidFill>
                  <a:srgbClr val="FF6600"/>
                </a:solidFill>
              </a:rPr>
              <a:t>[</a:t>
            </a:r>
            <a:r>
              <a:rPr lang="en-US" sz="2400" dirty="0" err="1">
                <a:solidFill>
                  <a:srgbClr val="FF6600"/>
                </a:solidFill>
              </a:rPr>
              <a:t>src</a:t>
            </a:r>
            <a:r>
              <a:rPr lang="en-US" sz="2400" dirty="0">
                <a:solidFill>
                  <a:srgbClr val="FF6600"/>
                </a:solidFill>
              </a:rPr>
              <a:t>$ = ‘.</a:t>
            </a:r>
            <a:r>
              <a:rPr lang="en-US" sz="2400" dirty="0" err="1">
                <a:solidFill>
                  <a:srgbClr val="FF6600"/>
                </a:solidFill>
              </a:rPr>
              <a:t>png</a:t>
            </a:r>
            <a:r>
              <a:rPr lang="en-US" sz="2400" dirty="0">
                <a:solidFill>
                  <a:srgbClr val="FF6600"/>
                </a:solidFill>
              </a:rPr>
              <a:t>’]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 apply to .</a:t>
            </a:r>
            <a:r>
              <a:rPr lang="en-US" sz="2400" dirty="0" err="1">
                <a:sym typeface="Wingdings"/>
              </a:rPr>
              <a:t>png</a:t>
            </a:r>
            <a:r>
              <a:rPr lang="en-US" sz="2400" dirty="0">
                <a:sym typeface="Wingdings"/>
              </a:rPr>
              <a:t> images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  <a:sym typeface="Wingdings"/>
              </a:rPr>
              <a:t>*</a:t>
            </a:r>
            <a:r>
              <a:rPr lang="en-US" sz="2400" dirty="0">
                <a:sym typeface="Wingdings"/>
              </a:rPr>
              <a:t> : wildcard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a [</a:t>
            </a:r>
            <a:r>
              <a:rPr lang="en-US" sz="2400" dirty="0" err="1">
                <a:solidFill>
                  <a:srgbClr val="FF6600"/>
                </a:solidFill>
              </a:rPr>
              <a:t>href</a:t>
            </a:r>
            <a:r>
              <a:rPr lang="en-US" sz="2400" dirty="0">
                <a:solidFill>
                  <a:srgbClr val="FF6600"/>
                </a:solidFill>
              </a:rPr>
              <a:t>*=‘</a:t>
            </a:r>
            <a:r>
              <a:rPr lang="en-US" sz="2400" dirty="0" err="1">
                <a:solidFill>
                  <a:srgbClr val="FF6600"/>
                </a:solidFill>
              </a:rPr>
              <a:t>umich</a:t>
            </a:r>
            <a:r>
              <a:rPr lang="en-US" sz="2400" dirty="0">
                <a:solidFill>
                  <a:srgbClr val="FF6600"/>
                </a:solidFill>
              </a:rPr>
              <a:t>’]</a:t>
            </a:r>
          </a:p>
          <a:p>
            <a:pPr lvl="2"/>
            <a:endParaRPr lang="en-US" dirty="0">
              <a:sym typeface="Wingdings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8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Examples: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 err="1">
                <a:hlinkClick r:id="rId2"/>
              </a:rPr>
              <a:t>AdvancedSelectors.html</a:t>
            </a:r>
            <a:r>
              <a:rPr lang="en-US" sz="3200" dirty="0"/>
              <a:t> 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>
                <a:hlinkClick r:id="rId3"/>
              </a:rPr>
              <a:t>AdvancedSelectors2.html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4561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B159-4DB6-8C4E-8A20-FDF45CBC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7EF2-854A-BC48-A501-57681F000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9" y="1470991"/>
            <a:ext cx="8865704" cy="36005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Each rule has a weight made up of four digits.  Calculate using this formula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dirty="0"/>
              <a:t>For each element and pseudo-element – add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dirty="0"/>
              <a:t>For each attribute, class or pseudo-class - add 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dirty="0"/>
              <a:t>For each id - add 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dirty="0"/>
              <a:t>If the style attribute is used – add 1000.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31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10EB-FD2C-5646-B1CA-9EF352CE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example</a:t>
            </a:r>
            <a:br>
              <a:rPr lang="en-US" dirty="0"/>
            </a:br>
            <a:r>
              <a:rPr lang="en-US" sz="2400" dirty="0"/>
              <a:t>(https://www.w3schools.com/</a:t>
            </a:r>
            <a:r>
              <a:rPr lang="en-US" sz="2400" dirty="0" err="1"/>
              <a:t>css</a:t>
            </a:r>
            <a:r>
              <a:rPr lang="en-US" sz="2400" dirty="0"/>
              <a:t>/</a:t>
            </a:r>
            <a:r>
              <a:rPr lang="en-US" sz="2400" dirty="0" err="1"/>
              <a:t>css_specificity.asp</a:t>
            </a:r>
            <a:r>
              <a:rPr lang="en-US" sz="24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952A-3D4C-AB42-B4DF-D3A910AA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h1 { 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#content h1 { 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.intro {}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&lt;div id="content"&gt;&lt;h1 style="color: #</a:t>
            </a:r>
            <a:r>
              <a:rPr lang="en-US" b="0" dirty="0" err="1"/>
              <a:t>ffffff</a:t>
            </a:r>
            <a:r>
              <a:rPr lang="en-US" b="0" dirty="0"/>
              <a:t>"&gt;Heading&lt;/h1&gt;&lt;/div&gt;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80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Whew!!!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We have actually covered a lot in this short video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Know that each of these ideas can merge.  One element can have many classes and ids associated with it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Browser “starts at the top” and applies each rule, sometimes overriding earlier rules.</a:t>
            </a:r>
          </a:p>
        </p:txBody>
      </p:sp>
      <p:pic>
        <p:nvPicPr>
          <p:cNvPr id="4" name="Picture 3" descr="Screen Shot 2015-09-13 at 12.1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2" y="3155513"/>
            <a:ext cx="6892940" cy="4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19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You can use style sheets from others to style your code, just by adding class!!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You can override style sheets from others just by rewriting the class, or making your own version of it and linking it last.</a:t>
            </a:r>
          </a:p>
        </p:txBody>
      </p:sp>
    </p:spTree>
    <p:extLst>
      <p:ext uri="{BB962C8B-B14F-4D97-AF65-F5344CB8AC3E}">
        <p14:creationId xmlns:p14="http://schemas.microsoft.com/office/powerpoint/2010/main" val="4212613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30997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Type selectors can be combined to narrow the scope of where rules are applied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An id is used to specify a specific element in a page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Classes can be used to associate elements that should treated in a similar manner</a:t>
            </a:r>
          </a:p>
        </p:txBody>
      </p:sp>
    </p:spTree>
    <p:extLst>
      <p:ext uri="{BB962C8B-B14F-4D97-AF65-F5344CB8AC3E}">
        <p14:creationId xmlns:p14="http://schemas.microsoft.com/office/powerpoint/2010/main" val="314250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Styling Links and Lists</a:t>
            </a:r>
          </a:p>
        </p:txBody>
      </p:sp>
    </p:spTree>
    <p:extLst>
      <p:ext uri="{BB962C8B-B14F-4D97-AF65-F5344CB8AC3E}">
        <p14:creationId xmlns:p14="http://schemas.microsoft.com/office/powerpoint/2010/main" val="3288093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Anchor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21" y="1222583"/>
            <a:ext cx="8065282" cy="3634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Links can take on all of the usual styles as well as </a:t>
            </a:r>
            <a:r>
              <a:rPr lang="en-US" b="0" i="1" dirty="0">
                <a:solidFill>
                  <a:srgbClr val="FF6600"/>
                </a:solidFill>
              </a:rPr>
              <a:t>text-decoration</a:t>
            </a: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9-12 at 7.30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95" y="2347400"/>
            <a:ext cx="2667000" cy="482601"/>
          </a:xfrm>
          <a:prstGeom prst="rect">
            <a:avLst/>
          </a:prstGeom>
        </p:spPr>
      </p:pic>
      <p:pic>
        <p:nvPicPr>
          <p:cNvPr id="6" name="Picture 5" descr="Screen Shot 2015-09-12 at 7.32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85" y="2347400"/>
            <a:ext cx="4054623" cy="2228625"/>
          </a:xfrm>
          <a:prstGeom prst="rect">
            <a:avLst/>
          </a:prstGeom>
        </p:spPr>
      </p:pic>
      <p:pic>
        <p:nvPicPr>
          <p:cNvPr id="5" name="Picture 4" descr="Screen Shot 2015-09-12 at 7.29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36" y="4162598"/>
            <a:ext cx="2870200" cy="5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0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162"/>
            <a:ext cx="8229600" cy="3679247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CSS defined generic rules that can apply to multiple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10" y="2219698"/>
            <a:ext cx="407894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/>
              </a:rPr>
              <a:t>selector</a:t>
            </a:r>
            <a:r>
              <a:rPr lang="en-US" sz="3200" dirty="0">
                <a:solidFill>
                  <a:prstClr val="black"/>
                </a:solidFill>
                <a:latin typeface="Times New Roman"/>
              </a:rPr>
              <a:t> {</a:t>
            </a:r>
          </a:p>
          <a:p>
            <a:r>
              <a:rPr lang="en-US" sz="3200" dirty="0">
                <a:solidFill>
                  <a:prstClr val="black"/>
                </a:solidFill>
                <a:latin typeface="Times New Roman"/>
              </a:rPr>
              <a:t>		</a:t>
            </a:r>
            <a:r>
              <a:rPr lang="en-US" sz="3200" dirty="0">
                <a:solidFill>
                  <a:srgbClr val="FF6600"/>
                </a:solidFill>
                <a:latin typeface="Times New Roman"/>
              </a:rPr>
              <a:t>property</a:t>
            </a:r>
            <a:r>
              <a:rPr lang="en-US" sz="3200" dirty="0">
                <a:solidFill>
                  <a:prstClr val="black"/>
                </a:solidFill>
                <a:latin typeface="Times New Roman"/>
              </a:rPr>
              <a:t>: </a:t>
            </a:r>
            <a:r>
              <a:rPr lang="en-US" sz="3200" dirty="0">
                <a:solidFill>
                  <a:srgbClr val="008000"/>
                </a:solidFill>
                <a:latin typeface="Times New Roman"/>
              </a:rPr>
              <a:t>value</a:t>
            </a:r>
            <a:r>
              <a:rPr lang="en-US" sz="3200" dirty="0">
                <a:solidFill>
                  <a:prstClr val="black"/>
                </a:solidFill>
                <a:latin typeface="Times New Roman"/>
              </a:rPr>
              <a:t>;</a:t>
            </a:r>
          </a:p>
          <a:p>
            <a:r>
              <a:rPr lang="en-US" sz="3200" dirty="0">
                <a:solidFill>
                  <a:prstClr val="black"/>
                </a:solidFill>
                <a:latin typeface="Times New Roman"/>
              </a:rPr>
              <a:t>}</a:t>
            </a:r>
          </a:p>
        </p:txBody>
      </p:sp>
      <p:pic>
        <p:nvPicPr>
          <p:cNvPr id="5" name="Picture 4" descr="Screen Shot 2015-07-26 at 12.26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93" y="2219698"/>
            <a:ext cx="4250109" cy="1610828"/>
          </a:xfrm>
          <a:prstGeom prst="rect">
            <a:avLst/>
          </a:prstGeom>
        </p:spPr>
      </p:pic>
      <p:pic>
        <p:nvPicPr>
          <p:cNvPr id="6" name="Picture 5" descr="Screen Shot 2015-07-26 at 12.20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41" y="4006239"/>
            <a:ext cx="4064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6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“Buttons”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394927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Many designers try to make their links look like buttons. 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Be semantic, if you want a button use the &lt;button&gt; element instead.</a:t>
            </a:r>
          </a:p>
        </p:txBody>
      </p:sp>
      <p:pic>
        <p:nvPicPr>
          <p:cNvPr id="5" name="Picture 4" descr="Screen Shot 2015-09-12 at 9.58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1" y="3803388"/>
            <a:ext cx="5553437" cy="621653"/>
          </a:xfrm>
          <a:prstGeom prst="rect">
            <a:avLst/>
          </a:prstGeom>
        </p:spPr>
      </p:pic>
      <p:pic>
        <p:nvPicPr>
          <p:cNvPr id="6" name="Picture 5" descr="Screen Shot 2015-09-12 at 9.58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46" y="3803384"/>
            <a:ext cx="1066800" cy="5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5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032719"/>
            <a:ext cx="8549424" cy="3775667"/>
          </a:xfrm>
        </p:spPr>
        <p:txBody>
          <a:bodyPr>
            <a:noAutofit/>
          </a:bodyPr>
          <a:lstStyle/>
          <a:p>
            <a:pPr marL="571500" indent="-571500">
              <a:lnSpc>
                <a:spcPct val="140000"/>
              </a:lnSpc>
              <a:buFont typeface="Arial"/>
              <a:buChar char="•"/>
            </a:pPr>
            <a:r>
              <a:rPr lang="en-US" sz="2800" dirty="0"/>
              <a:t>Some links are blue, some are purple, etc.  Why???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a:link</a:t>
            </a:r>
            <a:r>
              <a:rPr lang="en-US" sz="2400" dirty="0"/>
              <a:t>: a normal, unvisited link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a:visited</a:t>
            </a:r>
            <a:r>
              <a:rPr lang="en-US" sz="2400" dirty="0"/>
              <a:t>:  has been visited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a:hover</a:t>
            </a:r>
            <a:r>
              <a:rPr lang="en-US" sz="2400" dirty="0"/>
              <a:t>:  activated by  mouse (touchscreens….?)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a:focus</a:t>
            </a:r>
            <a:r>
              <a:rPr lang="en-US" sz="2400" dirty="0"/>
              <a:t>:  activated with the keyboard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a:active</a:t>
            </a:r>
            <a:r>
              <a:rPr lang="en-US" sz="2400" dirty="0"/>
              <a:t>: is being clicked</a:t>
            </a:r>
          </a:p>
        </p:txBody>
      </p:sp>
    </p:spTree>
    <p:extLst>
      <p:ext uri="{BB962C8B-B14F-4D97-AF65-F5344CB8AC3E}">
        <p14:creationId xmlns:p14="http://schemas.microsoft.com/office/powerpoint/2010/main" val="135821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of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768929"/>
            <a:ext cx="8432800" cy="3560154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 err="1"/>
              <a:t>a:hover</a:t>
            </a:r>
            <a:r>
              <a:rPr lang="en-US" dirty="0"/>
              <a:t> MUST come after </a:t>
            </a:r>
            <a:r>
              <a:rPr lang="en-US" dirty="0" err="1"/>
              <a:t>a:link</a:t>
            </a:r>
            <a:r>
              <a:rPr lang="en-US" dirty="0"/>
              <a:t> 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 err="1"/>
              <a:t>a:visited</a:t>
            </a:r>
            <a:r>
              <a:rPr lang="en-US" dirty="0"/>
              <a:t> and  </a:t>
            </a:r>
            <a:r>
              <a:rPr lang="en-US" dirty="0" err="1"/>
              <a:t>a:active</a:t>
            </a:r>
            <a:r>
              <a:rPr lang="en-US" dirty="0"/>
              <a:t> MUST come after </a:t>
            </a:r>
            <a:r>
              <a:rPr lang="en-US" dirty="0" err="1"/>
              <a:t>a:hover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48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Number of properties beyond font, margin, etc.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list-style-type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list-style-image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list-style-position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</a:t>
            </a:r>
          </a:p>
          <a:p>
            <a:pPr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398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11361"/>
            <a:ext cx="8432800" cy="2785472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Examples: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 err="1">
                <a:hlinkClick r:id="rId2"/>
              </a:rPr>
              <a:t>lists.html</a:t>
            </a:r>
            <a:endParaRPr lang="en-US" sz="3200" dirty="0"/>
          </a:p>
          <a:p>
            <a:pPr marL="1200150" lvl="1" indent="-457200">
              <a:buFont typeface="Arial"/>
              <a:buChar char="•"/>
            </a:pPr>
            <a:r>
              <a:rPr lang="en-US" sz="3200" dirty="0" err="1">
                <a:hlinkClick r:id="rId3"/>
              </a:rPr>
              <a:t>links.html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7458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Elements that are dynamically populated or dependent on tree structure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You have seen this before…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4" name="Picture 3" descr="Screen Shot 2015-09-13 at 12.39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03" y="3630211"/>
            <a:ext cx="3149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80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98952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Link 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:link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6600"/>
                </a:solidFill>
              </a:rPr>
              <a:t>:visited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User Action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:hover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6600"/>
                </a:solidFill>
              </a:rPr>
              <a:t> :active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6600"/>
                </a:solidFill>
              </a:rPr>
              <a:t> :focus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Forms (interfaces)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:enabled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6600"/>
                </a:solidFill>
              </a:rPr>
              <a:t> :checked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6600"/>
                </a:solidFill>
              </a:rPr>
              <a:t> :disabled </a:t>
            </a:r>
          </a:p>
        </p:txBody>
      </p:sp>
    </p:spTree>
    <p:extLst>
      <p:ext uri="{BB962C8B-B14F-4D97-AF65-F5344CB8AC3E}">
        <p14:creationId xmlns:p14="http://schemas.microsoft.com/office/powerpoint/2010/main" val="1897783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Structural/Positional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500" dirty="0">
                <a:solidFill>
                  <a:srgbClr val="FF6600"/>
                </a:solidFill>
              </a:rPr>
              <a:t>:first-child</a:t>
            </a:r>
            <a:r>
              <a:rPr lang="en-US" sz="2500" dirty="0"/>
              <a:t>,</a:t>
            </a:r>
            <a:r>
              <a:rPr lang="en-US" sz="2500" dirty="0">
                <a:solidFill>
                  <a:srgbClr val="FF6600"/>
                </a:solidFill>
              </a:rPr>
              <a:t> :last-child</a:t>
            </a:r>
            <a:r>
              <a:rPr lang="en-US" sz="2500" dirty="0"/>
              <a:t>,</a:t>
            </a:r>
            <a:r>
              <a:rPr lang="en-US" sz="2500" dirty="0">
                <a:solidFill>
                  <a:srgbClr val="FF6600"/>
                </a:solidFill>
              </a:rPr>
              <a:t> :nth-child()</a:t>
            </a:r>
            <a:r>
              <a:rPr lang="en-US" sz="2500" dirty="0"/>
              <a:t>,</a:t>
            </a:r>
            <a:r>
              <a:rPr lang="en-US" sz="2500" dirty="0">
                <a:solidFill>
                  <a:srgbClr val="FF6600"/>
                </a:solidFill>
              </a:rPr>
              <a:t> :only-child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500" dirty="0">
                <a:solidFill>
                  <a:srgbClr val="FF6600"/>
                </a:solidFill>
              </a:rPr>
              <a:t>:first-of-type</a:t>
            </a:r>
            <a:r>
              <a:rPr lang="en-US" sz="2500" dirty="0"/>
              <a:t>,</a:t>
            </a:r>
            <a:r>
              <a:rPr lang="en-US" sz="2500" dirty="0">
                <a:solidFill>
                  <a:srgbClr val="FF6600"/>
                </a:solidFill>
              </a:rPr>
              <a:t> :last-of-type</a:t>
            </a:r>
            <a:r>
              <a:rPr lang="en-US" sz="2500" dirty="0"/>
              <a:t>,</a:t>
            </a:r>
            <a:r>
              <a:rPr lang="en-US" sz="2500" dirty="0">
                <a:solidFill>
                  <a:srgbClr val="FF6600"/>
                </a:solidFill>
              </a:rPr>
              <a:t> :only-of-type</a:t>
            </a:r>
          </a:p>
        </p:txBody>
      </p:sp>
      <p:pic>
        <p:nvPicPr>
          <p:cNvPr id="6" name="Picture 5" descr="Screen Shot 2015-09-13 at 1.0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88" y="3098306"/>
            <a:ext cx="4856922" cy="179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47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These elements aren’t part of the DOM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Can be used to style specific (unique) parts of the page</a:t>
            </a:r>
          </a:p>
          <a:p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71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28765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Textual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:first-letter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6600"/>
                </a:solidFill>
              </a:rPr>
              <a:t> :first-line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Positional/Generated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:before</a:t>
            </a:r>
            <a:r>
              <a:rPr lang="en-US" sz="2800" dirty="0">
                <a:solidFill>
                  <a:srgbClr val="FFFFFF"/>
                </a:solidFill>
              </a:rPr>
              <a:t>,</a:t>
            </a:r>
            <a:r>
              <a:rPr lang="en-US" sz="2800" dirty="0">
                <a:solidFill>
                  <a:srgbClr val="FF6600"/>
                </a:solidFill>
              </a:rPr>
              <a:t> :after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Fragments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::selection</a:t>
            </a:r>
          </a:p>
        </p:txBody>
      </p:sp>
    </p:spTree>
    <p:extLst>
      <p:ext uri="{BB962C8B-B14F-4D97-AF65-F5344CB8AC3E}">
        <p14:creationId xmlns:p14="http://schemas.microsoft.com/office/powerpoint/2010/main" val="108059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031"/>
            <a:ext cx="8229600" cy="298528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Brackets and semicolons are very important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This is where a good editor can make a BIG difference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Picture 3" descr="Screen Shot 2015-07-26 at 12.29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30" y="4101265"/>
            <a:ext cx="7186937" cy="6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9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311873"/>
            <a:ext cx="8432800" cy="3560154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Embrace the many tools that are available to help you design your site.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</a:rPr>
              <a:t>Inspect element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hlinkClick r:id="rId2"/>
              </a:rPr>
              <a:t>http://chrispederick.com/work/web-developer/</a:t>
            </a:r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hlinkClick r:id="rId3"/>
              </a:rPr>
              <a:t>http://css3generator.com/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3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89" y="1783123"/>
            <a:ext cx="8535737" cy="1537285"/>
          </a:xfrm>
        </p:spPr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the best colors for your site</a:t>
            </a:r>
          </a:p>
        </p:txBody>
      </p:sp>
    </p:spTree>
    <p:extLst>
      <p:ext uri="{BB962C8B-B14F-4D97-AF65-F5344CB8AC3E}">
        <p14:creationId xmlns:p14="http://schemas.microsoft.com/office/powerpoint/2010/main" val="1207333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9512"/>
            <a:ext cx="8229600" cy="334013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Color names (blue, red, yellow, etc.) work, but should be avoided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Hexadecimal is common convention</a:t>
            </a:r>
          </a:p>
          <a:p>
            <a:pPr marL="1200150" lvl="1" indent="-457200">
              <a:buFont typeface="Wingdings" charset="2"/>
              <a:buChar char="Ø"/>
            </a:pPr>
            <a:r>
              <a:rPr lang="en-US" dirty="0"/>
              <a:t>#0000FF, #FF0000, #FFFF00 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rgb</a:t>
            </a:r>
            <a:endParaRPr lang="en-US" dirty="0"/>
          </a:p>
          <a:p>
            <a:pPr marL="1200150" lvl="1" indent="-457200">
              <a:buFont typeface="Wingdings" charset="2"/>
              <a:buChar char="Ø"/>
            </a:pPr>
            <a:r>
              <a:rPr lang="en-US" dirty="0"/>
              <a:t>(0, 0, 1), (1, 0, 0), (1, 1, 0)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rgba</a:t>
            </a:r>
            <a:endParaRPr lang="en-US" dirty="0"/>
          </a:p>
          <a:p>
            <a:pPr marL="1200150" lvl="1" indent="-457200">
              <a:buFont typeface="Wingdings" charset="2"/>
              <a:buChar char="Ø"/>
            </a:pPr>
            <a:r>
              <a:rPr lang="en-US" dirty="0"/>
              <a:t>(0, 0, 1, .5)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872" y="2901060"/>
            <a:ext cx="1066081" cy="8938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#0000FF</a:t>
            </a:r>
          </a:p>
        </p:txBody>
      </p:sp>
      <p:sp>
        <p:nvSpPr>
          <p:cNvPr id="5" name="Rectangle 4"/>
          <p:cNvSpPr/>
          <p:nvPr/>
        </p:nvSpPr>
        <p:spPr>
          <a:xfrm>
            <a:off x="6335992" y="2888806"/>
            <a:ext cx="1066081" cy="8938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#FF0000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2383" y="2888806"/>
            <a:ext cx="1066081" cy="89384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#FFFF00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14436" y="3920350"/>
            <a:ext cx="1944031" cy="893840"/>
          </a:xfrm>
          <a:prstGeom prst="rect">
            <a:avLst/>
          </a:prstGeom>
          <a:solidFill>
            <a:srgbClr val="0000FF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rgba</a:t>
            </a:r>
            <a:r>
              <a:rPr lang="en-US" dirty="0"/>
              <a:t>(</a:t>
            </a:r>
            <a:r>
              <a:rPr lang="en-US"/>
              <a:t>0, 0, 1</a:t>
            </a:r>
            <a:r>
              <a:rPr lang="en-US" dirty="0"/>
              <a:t>, .5)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2515" y="3920350"/>
            <a:ext cx="1695023" cy="8938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rgb</a:t>
            </a:r>
            <a:r>
              <a:rPr lang="en-US" dirty="0"/>
              <a:t>(0,0,1)</a:t>
            </a:r>
          </a:p>
        </p:txBody>
      </p:sp>
    </p:spTree>
    <p:extLst>
      <p:ext uri="{BB962C8B-B14F-4D97-AF65-F5344CB8AC3E}">
        <p14:creationId xmlns:p14="http://schemas.microsoft.com/office/powerpoint/2010/main" val="245251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0767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Appropriate use of color is critical to web accessibility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Many more people are visually impaired or color blind than are legally blind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122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color contrast?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751"/>
            <a:ext cx="8229600" cy="270299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/>
              <a:t>You intuitively know when something has poor contrast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/>
              <a:t>There are tools that quantify the contrast between text and its background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</a:rPr>
              <a:t>http://wave.webaim.org/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</a:rPr>
              <a:t>http://</a:t>
            </a:r>
            <a:r>
              <a:rPr lang="en-US" dirty="0" err="1">
                <a:solidFill>
                  <a:srgbClr val="FFFF00"/>
                </a:solidFill>
              </a:rPr>
              <a:t>webaim.org</a:t>
            </a:r>
            <a:r>
              <a:rPr lang="en-US" dirty="0">
                <a:solidFill>
                  <a:srgbClr val="FFFF00"/>
                </a:solidFill>
              </a:rPr>
              <a:t>/resources/</a:t>
            </a:r>
            <a:r>
              <a:rPr lang="en-US" dirty="0" err="1">
                <a:solidFill>
                  <a:srgbClr val="FFFF00"/>
                </a:solidFill>
              </a:rPr>
              <a:t>contrastchecker</a:t>
            </a:r>
            <a:r>
              <a:rPr lang="en-US" dirty="0">
                <a:solidFill>
                  <a:srgbClr val="FFFF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4326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use color alone to convey meaning</a:t>
            </a:r>
          </a:p>
        </p:txBody>
      </p:sp>
      <p:pic>
        <p:nvPicPr>
          <p:cNvPr id="6" name="Content Placeholder 5" descr="color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703" r="-7703"/>
          <a:stretch>
            <a:fillRect/>
          </a:stretch>
        </p:blipFill>
        <p:spPr>
          <a:xfrm>
            <a:off x="254017" y="1755076"/>
            <a:ext cx="8563897" cy="2812790"/>
          </a:xfrm>
        </p:spPr>
      </p:pic>
    </p:spTree>
    <p:extLst>
      <p:ext uri="{BB962C8B-B14F-4D97-AF65-F5344CB8AC3E}">
        <p14:creationId xmlns:p14="http://schemas.microsoft.com/office/powerpoint/2010/main" val="251609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gray scale …</a:t>
            </a:r>
          </a:p>
        </p:txBody>
      </p:sp>
      <p:pic>
        <p:nvPicPr>
          <p:cNvPr id="6" name="Content Placeholder 5" descr="color.bw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703" r="-7703"/>
          <a:stretch>
            <a:fillRect/>
          </a:stretch>
        </p:blipFill>
        <p:spPr>
          <a:xfrm>
            <a:off x="457200" y="1816925"/>
            <a:ext cx="8229600" cy="2702991"/>
          </a:xfrm>
        </p:spPr>
      </p:pic>
    </p:spTree>
    <p:extLst>
      <p:ext uri="{BB962C8B-B14F-4D97-AF65-F5344CB8AC3E}">
        <p14:creationId xmlns:p14="http://schemas.microsoft.com/office/powerpoint/2010/main" val="38666924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750"/>
            <a:ext cx="8229600" cy="2702991"/>
          </a:xfrm>
        </p:spPr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Use web safe colors and use an accepted convention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Test your site using a contrast checker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Avoid using color to convey meaning</a:t>
            </a:r>
          </a:p>
        </p:txBody>
      </p:sp>
    </p:spTree>
    <p:extLst>
      <p:ext uri="{BB962C8B-B14F-4D97-AF65-F5344CB8AC3E}">
        <p14:creationId xmlns:p14="http://schemas.microsoft.com/office/powerpoint/2010/main" val="41983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91" y="1820477"/>
            <a:ext cx="8535737" cy="1537285"/>
          </a:xfrm>
        </p:spPr>
        <p:txBody>
          <a:bodyPr/>
          <a:lstStyle/>
          <a:p>
            <a:r>
              <a:rPr lang="en-US" dirty="0"/>
              <a:t>Styling Your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Styling your text</a:t>
            </a:r>
          </a:p>
        </p:txBody>
      </p:sp>
    </p:spTree>
    <p:extLst>
      <p:ext uri="{BB962C8B-B14F-4D97-AF65-F5344CB8AC3E}">
        <p14:creationId xmlns:p14="http://schemas.microsoft.com/office/powerpoint/2010/main" val="19011213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396"/>
            <a:ext cx="8229600" cy="270299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1368"/>
              </a:spcBef>
              <a:buFont typeface="Arial"/>
              <a:buChar char="•"/>
            </a:pPr>
            <a:r>
              <a:rPr lang="en-US" dirty="0"/>
              <a:t>Many options for styling your text:</a:t>
            </a:r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/>
              <a:t>font (family, style, variant, size)</a:t>
            </a:r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/>
              <a:t>color and background</a:t>
            </a:r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/>
              <a:t>alignment</a:t>
            </a:r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/>
              <a:t>line-height</a:t>
            </a:r>
          </a:p>
        </p:txBody>
      </p:sp>
    </p:spTree>
    <p:extLst>
      <p:ext uri="{BB962C8B-B14F-4D97-AF65-F5344CB8AC3E}">
        <p14:creationId xmlns:p14="http://schemas.microsoft.com/office/powerpoint/2010/main" val="205380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Properties</a:t>
            </a:r>
          </a:p>
        </p:txBody>
      </p:sp>
      <p:pic>
        <p:nvPicPr>
          <p:cNvPr id="5" name="Content Placeholder 4" descr="Screen Shot 2015-07-26 at 12.37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54" b="-3854"/>
          <a:stretch>
            <a:fillRect/>
          </a:stretch>
        </p:blipFill>
        <p:spPr>
          <a:xfrm>
            <a:off x="254000" y="1383635"/>
            <a:ext cx="8229600" cy="2702991"/>
          </a:xfrm>
        </p:spPr>
      </p:pic>
      <p:pic>
        <p:nvPicPr>
          <p:cNvPr id="6" name="Picture 5" descr="Screen Shot 2015-07-26 at 12.38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06" y="4086627"/>
            <a:ext cx="6108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29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9481"/>
            <a:ext cx="8229600" cy="2968236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/>
              <a:t>Font families are styles of text</a:t>
            </a:r>
          </a:p>
          <a:p>
            <a:pPr marL="457200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/>
              <a:t>Examples:</a:t>
            </a:r>
          </a:p>
          <a:p>
            <a:pPr marL="1200150" lvl="1" indent="-457200">
              <a:spcBef>
                <a:spcPts val="1872"/>
              </a:spcBef>
              <a:buFont typeface="Arial"/>
              <a:buChar char="•"/>
            </a:pPr>
            <a:r>
              <a:rPr lang="en-US" sz="2800" b="0" dirty="0">
                <a:latin typeface="Helvetica"/>
                <a:cs typeface="Helvetica"/>
              </a:rPr>
              <a:t>Helvetica</a:t>
            </a:r>
            <a:r>
              <a:rPr lang="en-US" sz="2800" b="0" dirty="0"/>
              <a:t>, </a:t>
            </a:r>
            <a:r>
              <a:rPr lang="en-US" sz="2800" b="0" dirty="0">
                <a:latin typeface="Courier"/>
                <a:cs typeface="Courier"/>
              </a:rPr>
              <a:t>Courier</a:t>
            </a:r>
            <a:r>
              <a:rPr lang="en-US" sz="2800" b="0" dirty="0"/>
              <a:t>, “</a:t>
            </a:r>
            <a:r>
              <a:rPr lang="en-US" sz="2800" b="0" dirty="0">
                <a:latin typeface="Courier New"/>
                <a:cs typeface="Courier New"/>
              </a:rPr>
              <a:t>Courier New</a:t>
            </a:r>
            <a:r>
              <a:rPr lang="en-US" sz="2800" b="0" dirty="0"/>
              <a:t>”, “</a:t>
            </a:r>
            <a:r>
              <a:rPr lang="en-US" sz="2800" b="0" dirty="0">
                <a:latin typeface="Comic Sans MS"/>
                <a:cs typeface="Comic Sans MS"/>
              </a:rPr>
              <a:t>Comic Sans MS</a:t>
            </a:r>
            <a:r>
              <a:rPr lang="en-US" sz="2800" b="0" dirty="0"/>
              <a:t>”, </a:t>
            </a:r>
            <a:r>
              <a:rPr lang="en-US" sz="2800" b="0" dirty="0">
                <a:latin typeface="Lucida Calligraphy"/>
                <a:cs typeface="Lucida Calligraphy"/>
              </a:rPr>
              <a:t>cursive</a:t>
            </a:r>
            <a:r>
              <a:rPr lang="en-US" sz="2800" b="0" dirty="0"/>
              <a:t>, </a:t>
            </a:r>
            <a:r>
              <a:rPr lang="en-US" sz="2800" b="0" dirty="0">
                <a:latin typeface="Verdana"/>
                <a:cs typeface="Verdana"/>
              </a:rPr>
              <a:t>Verdana</a:t>
            </a:r>
          </a:p>
        </p:txBody>
      </p:sp>
    </p:spTree>
    <p:extLst>
      <p:ext uri="{BB962C8B-B14F-4D97-AF65-F5344CB8AC3E}">
        <p14:creationId xmlns:p14="http://schemas.microsoft.com/office/powerpoint/2010/main" val="398030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Not all font-families supported by all of the operating systems, so you can provide alternatives.</a:t>
            </a:r>
          </a:p>
        </p:txBody>
      </p:sp>
      <p:pic>
        <p:nvPicPr>
          <p:cNvPr id="5" name="Picture 4" descr="Screen Shot 2015-07-27 at 10.16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3489221"/>
            <a:ext cx="7569200" cy="125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033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033C-9309-DB43-85A6-60026807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B05A-C156-B343-B1BC-419D86FF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139688"/>
            <a:ext cx="8945217" cy="3931828"/>
          </a:xfrm>
        </p:spPr>
        <p:txBody>
          <a:bodyPr>
            <a:normAutofit fontScale="77500" lnSpcReduction="20000"/>
          </a:bodyPr>
          <a:lstStyle/>
          <a:p>
            <a:endParaRPr lang="en-US" sz="2400" dirty="0">
              <a:solidFill>
                <a:srgbClr val="FF834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There are almost 1000 additional fonts available through Google fonts</a:t>
            </a:r>
            <a:endParaRPr lang="en-US" sz="2800" dirty="0">
              <a:solidFill>
                <a:srgbClr val="FF8349"/>
              </a:solidFill>
            </a:endParaRPr>
          </a:p>
          <a:p>
            <a:r>
              <a:rPr lang="en-US" sz="2400" dirty="0">
                <a:solidFill>
                  <a:srgbClr val="FF8349"/>
                </a:solidFill>
              </a:rPr>
              <a:t>	</a:t>
            </a:r>
            <a:r>
              <a:rPr lang="en-US" sz="2800" dirty="0">
                <a:solidFill>
                  <a:srgbClr val="FF8349"/>
                </a:solidFill>
              </a:rPr>
              <a:t>&lt;link </a:t>
            </a:r>
            <a:r>
              <a:rPr lang="en-US" sz="2800" dirty="0" err="1">
                <a:solidFill>
                  <a:srgbClr val="FF8349"/>
                </a:solidFill>
              </a:rPr>
              <a:t>href</a:t>
            </a:r>
            <a:r>
              <a:rPr lang="en-US" sz="2800" dirty="0">
                <a:solidFill>
                  <a:srgbClr val="FF8349"/>
                </a:solidFill>
              </a:rPr>
              <a:t>='https://</a:t>
            </a:r>
            <a:r>
              <a:rPr lang="en-US" sz="2800" dirty="0" err="1">
                <a:solidFill>
                  <a:srgbClr val="FF8349"/>
                </a:solidFill>
              </a:rPr>
              <a:t>fonts.googleapis.com</a:t>
            </a:r>
            <a:r>
              <a:rPr lang="en-US" sz="2800" dirty="0">
                <a:solidFill>
                  <a:srgbClr val="FF8349"/>
                </a:solidFill>
              </a:rPr>
              <a:t>/</a:t>
            </a:r>
            <a:r>
              <a:rPr lang="en-US" sz="2800" dirty="0" err="1">
                <a:solidFill>
                  <a:srgbClr val="FF8349"/>
                </a:solidFill>
              </a:rPr>
              <a:t>css?</a:t>
            </a:r>
            <a:r>
              <a:rPr lang="en-US" sz="2800" dirty="0" err="1">
                <a:solidFill>
                  <a:srgbClr val="FFFF00"/>
                </a:solidFill>
              </a:rPr>
              <a:t>family</a:t>
            </a:r>
            <a:r>
              <a:rPr lang="en-US" sz="2800" dirty="0">
                <a:solidFill>
                  <a:srgbClr val="FFFF00"/>
                </a:solidFill>
              </a:rPr>
              <a:t>=Anton</a:t>
            </a:r>
            <a:r>
              <a:rPr lang="en-US" sz="2800" dirty="0">
                <a:solidFill>
                  <a:srgbClr val="FF8349"/>
                </a:solidFill>
              </a:rPr>
              <a:t>’</a:t>
            </a:r>
          </a:p>
          <a:p>
            <a:r>
              <a:rPr lang="en-US" sz="2800" dirty="0">
                <a:solidFill>
                  <a:srgbClr val="FF8349"/>
                </a:solidFill>
              </a:rPr>
              <a:t>          	 </a:t>
            </a:r>
            <a:r>
              <a:rPr lang="en-US" sz="2800" dirty="0" err="1">
                <a:solidFill>
                  <a:srgbClr val="FF8349"/>
                </a:solidFill>
              </a:rPr>
              <a:t>rel</a:t>
            </a:r>
            <a:r>
              <a:rPr lang="en-US" sz="2800" dirty="0">
                <a:solidFill>
                  <a:srgbClr val="FF8349"/>
                </a:solidFill>
              </a:rPr>
              <a:t>='stylesheet’&gt;</a:t>
            </a:r>
          </a:p>
          <a:p>
            <a:endParaRPr lang="en-US" sz="2800" dirty="0">
              <a:solidFill>
                <a:srgbClr val="FF8349"/>
              </a:solidFill>
            </a:endParaRPr>
          </a:p>
          <a:p>
            <a:r>
              <a:rPr lang="en-US" sz="2800" dirty="0">
                <a:solidFill>
                  <a:srgbClr val="FF8349"/>
                </a:solidFill>
              </a:rPr>
              <a:t>	&lt;style&gt;</a:t>
            </a:r>
          </a:p>
          <a:p>
            <a:r>
              <a:rPr lang="en-US" sz="2800" dirty="0">
                <a:solidFill>
                  <a:srgbClr val="FF8349"/>
                </a:solidFill>
              </a:rPr>
              <a:t>	body {</a:t>
            </a:r>
          </a:p>
          <a:p>
            <a:r>
              <a:rPr lang="en-US" sz="2800" dirty="0">
                <a:solidFill>
                  <a:srgbClr val="FF8349"/>
                </a:solidFill>
              </a:rPr>
              <a:t>   	 	font-family: </a:t>
            </a:r>
            <a:r>
              <a:rPr lang="en-US" sz="2800" dirty="0">
                <a:solidFill>
                  <a:srgbClr val="FFFF00"/>
                </a:solidFill>
              </a:rPr>
              <a:t>'Anton'</a:t>
            </a:r>
            <a:r>
              <a:rPr lang="en-US" sz="2800" dirty="0">
                <a:solidFill>
                  <a:srgbClr val="FF8349"/>
                </a:solidFill>
              </a:rPr>
              <a:t>;</a:t>
            </a:r>
          </a:p>
          <a:p>
            <a:r>
              <a:rPr lang="en-US" sz="2800" dirty="0">
                <a:solidFill>
                  <a:srgbClr val="FF8349"/>
                </a:solidFill>
              </a:rPr>
              <a:t>	}</a:t>
            </a:r>
          </a:p>
          <a:p>
            <a:endParaRPr lang="en-US" sz="2400" dirty="0">
              <a:solidFill>
                <a:srgbClr val="FF834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https://www.w3schools.com/</a:t>
            </a:r>
            <a:r>
              <a:rPr lang="en-US" sz="2600" dirty="0" err="1"/>
              <a:t>howto</a:t>
            </a:r>
            <a:r>
              <a:rPr lang="en-US" sz="2600" dirty="0"/>
              <a:t>/</a:t>
            </a:r>
            <a:r>
              <a:rPr lang="en-US" sz="2600" dirty="0" err="1"/>
              <a:t>howto_google_fonts.asp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409192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5" y="2178228"/>
            <a:ext cx="8535737" cy="1537285"/>
          </a:xfrm>
        </p:spPr>
        <p:txBody>
          <a:bodyPr/>
          <a:lstStyle/>
          <a:p>
            <a:r>
              <a:rPr lang="en-US" dirty="0"/>
              <a:t>Accessible Navigation</a:t>
            </a:r>
          </a:p>
        </p:txBody>
      </p:sp>
    </p:spTree>
    <p:extLst>
      <p:ext uri="{BB962C8B-B14F-4D97-AF65-F5344CB8AC3E}">
        <p14:creationId xmlns:p14="http://schemas.microsoft.com/office/powerpoint/2010/main" val="33081485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Navigation is a critical aspect of accessibility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Sighted users have tried and true visual cues to orient them on a page</a:t>
            </a:r>
          </a:p>
          <a:p>
            <a:pPr lvl="1"/>
            <a:r>
              <a:rPr lang="en-US" sz="1800" dirty="0"/>
              <a:t>Banner</a:t>
            </a:r>
          </a:p>
          <a:p>
            <a:pPr lvl="1"/>
            <a:r>
              <a:rPr lang="en-US" sz="1800" dirty="0"/>
              <a:t>Search box</a:t>
            </a:r>
          </a:p>
          <a:p>
            <a:pPr lvl="1"/>
            <a:r>
              <a:rPr lang="en-US" sz="1800" dirty="0"/>
              <a:t>Main navigation box </a:t>
            </a:r>
          </a:p>
          <a:p>
            <a:pPr lvl="1"/>
            <a:r>
              <a:rPr lang="en-US" sz="1800" dirty="0"/>
              <a:t>Content well</a:t>
            </a:r>
          </a:p>
          <a:p>
            <a:pPr marL="571500" indent="-571500">
              <a:buFont typeface="Arial"/>
              <a:buChar char="•"/>
            </a:pPr>
            <a:r>
              <a:rPr lang="en-US" sz="2400" dirty="0"/>
              <a:t>Blind and low-vision users rely on proper coding of page for orientation</a:t>
            </a:r>
          </a:p>
        </p:txBody>
      </p:sp>
    </p:spTree>
    <p:extLst>
      <p:ext uri="{BB962C8B-B14F-4D97-AF65-F5344CB8AC3E}">
        <p14:creationId xmlns:p14="http://schemas.microsoft.com/office/powerpoint/2010/main" val="136555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can’t see?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47991"/>
            <a:ext cx="8229600" cy="321098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Title of page lets you know what page you’re on when page loads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Proper heading placement and hierarchy conveys organization of page and allows SR users to skip navigation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Link descriptions convey content of page and organization of site</a:t>
            </a:r>
          </a:p>
        </p:txBody>
      </p:sp>
    </p:spTree>
    <p:extLst>
      <p:ext uri="{BB962C8B-B14F-4D97-AF65-F5344CB8AC3E}">
        <p14:creationId xmlns:p14="http://schemas.microsoft.com/office/powerpoint/2010/main" val="249690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&lt;h1&gt;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71" y="1514970"/>
            <a:ext cx="8076333" cy="3283450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Screen readers can find and list headings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&lt;h1&gt; heading uniquely identifies the page in the website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Should be placed directly in front of the main content of the page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The &lt;h1&gt; header should also match at least a subset of the the page &lt;title&gt;</a:t>
            </a:r>
          </a:p>
        </p:txBody>
      </p:sp>
    </p:spTree>
    <p:extLst>
      <p:ext uri="{BB962C8B-B14F-4D97-AF65-F5344CB8AC3E}">
        <p14:creationId xmlns:p14="http://schemas.microsoft.com/office/powerpoint/2010/main" val="16536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heading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6877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Headings need to be properly nested to convey organization of the page</a:t>
            </a:r>
          </a:p>
          <a:p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&lt;h2&gt; tags follow the &lt;h1&gt; tag, the &lt;h3&gt; tags follow the &lt;h2&gt; tags,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60" y="1500975"/>
            <a:ext cx="5282634" cy="328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Off-page 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125734" cy="3664212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Useful when you want to give SR users a navigational aid without cluttering presentation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Use CSS to position headings off-page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Don’t use {display: none} or {visibility: hi</a:t>
            </a:r>
            <a:r>
              <a:rPr lang="en-US" dirty="0"/>
              <a:t>dden}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pic>
        <p:nvPicPr>
          <p:cNvPr id="7" name="Picture 6" descr="Screen Shot 2015-07-27 at 12.08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16" y="2960919"/>
            <a:ext cx="3410510" cy="139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Meaningful link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0979"/>
            <a:ext cx="8229600" cy="3228703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Screen readers can find and list links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Descriptions for the links must be meaningful out of context, via tabbing or presented in a list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Don’t use “here”, “click here”, “read this”, and “more”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Don’t use URL as a link description—will sound like gibberish, unless very short and intuitive</a:t>
            </a:r>
          </a:p>
        </p:txBody>
      </p:sp>
    </p:spTree>
    <p:extLst>
      <p:ext uri="{BB962C8B-B14F-4D97-AF65-F5344CB8AC3E}">
        <p14:creationId xmlns:p14="http://schemas.microsoft.com/office/powerpoint/2010/main" val="190014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81" y="1249777"/>
            <a:ext cx="4348530" cy="3560154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dirty="0"/>
              <a:t>Styling is defined within </a:t>
            </a:r>
            <a:r>
              <a:rPr lang="en-US" dirty="0">
                <a:solidFill>
                  <a:srgbClr val="FF3A70"/>
                </a:solidFill>
              </a:rPr>
              <a:t>&lt;head&gt;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dirty="0"/>
              <a:t>Rules are defined within </a:t>
            </a:r>
            <a:r>
              <a:rPr lang="en-US" dirty="0">
                <a:solidFill>
                  <a:srgbClr val="FF3A70"/>
                </a:solidFill>
              </a:rPr>
              <a:t>&lt;style&gt;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dirty="0"/>
              <a:t>Styles are applied to all elements in that file</a:t>
            </a:r>
          </a:p>
          <a:p>
            <a:pPr marL="457200" indent="-457200" algn="ctr">
              <a:lnSpc>
                <a:spcPct val="130000"/>
              </a:lnSpc>
              <a:buFont typeface="Arial"/>
              <a:buChar char="•"/>
            </a:pP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17" y="1437045"/>
            <a:ext cx="4176485" cy="2503006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16" y="1437044"/>
            <a:ext cx="4216047" cy="241617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810030" y="4167987"/>
            <a:ext cx="4062825" cy="868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Arial"/>
              <a:buChar char="•"/>
            </a:pPr>
            <a:r>
              <a:rPr lang="en-US" dirty="0">
                <a:solidFill>
                  <a:prstClr val="white"/>
                </a:solidFill>
              </a:rPr>
              <a:t>Don</a:t>
            </a:r>
            <a:r>
              <a:rPr lang="fr-FR" dirty="0">
                <a:solidFill>
                  <a:prstClr val="white"/>
                </a:solidFill>
              </a:rPr>
              <a:t>’</a:t>
            </a:r>
            <a:r>
              <a:rPr lang="en-US" dirty="0">
                <a:solidFill>
                  <a:prstClr val="white"/>
                </a:solidFill>
              </a:rPr>
              <a:t>t forget to close the style tag!!</a:t>
            </a:r>
          </a:p>
        </p:txBody>
      </p:sp>
    </p:spTree>
    <p:extLst>
      <p:ext uri="{BB962C8B-B14F-4D97-AF65-F5344CB8AC3E}">
        <p14:creationId xmlns:p14="http://schemas.microsoft.com/office/powerpoint/2010/main" val="70618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807"/>
            <a:ext cx="8229600" cy="2702991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/>
              <a:t>How easy is it to navigate your page?</a:t>
            </a:r>
          </a:p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/>
              <a:t>What would happen if the colors weren’t there?</a:t>
            </a:r>
          </a:p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/>
              <a:t>What would happen if you couldn’t use a mouse?</a:t>
            </a:r>
          </a:p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/>
              <a:t>Plan for everyone</a:t>
            </a:r>
          </a:p>
        </p:txBody>
      </p:sp>
    </p:spTree>
    <p:extLst>
      <p:ext uri="{BB962C8B-B14F-4D97-AF65-F5344CB8AC3E}">
        <p14:creationId xmlns:p14="http://schemas.microsoft.com/office/powerpoint/2010/main" val="20386085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12"/>
            <a:ext cx="9144000" cy="701843"/>
          </a:xfrm>
        </p:spPr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2015-  Colleen van Lent as 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</a:t>
            </a:r>
            <a:r>
              <a:rPr lang="en-US" sz="2000"/>
              <a:t>Commons 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3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955"/>
            <a:ext cx="8229600" cy="367687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/>
              <a:t>You can put rules in an external file (don</a:t>
            </a:r>
            <a:r>
              <a:rPr lang="fr-FR" dirty="0"/>
              <a:t>’</a:t>
            </a:r>
            <a:r>
              <a:rPr lang="en-US" dirty="0"/>
              <a:t>t use the style tag!!)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/>
              <a:t>A link to the style sheet is put in the head section.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/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/>
              <a:t>Styles are applied to all elements in all files that links to the style sheet</a:t>
            </a:r>
          </a:p>
        </p:txBody>
      </p:sp>
      <p:pic>
        <p:nvPicPr>
          <p:cNvPr id="4" name="Picture 3" descr="Screen Shot 2015-07-26 at 12.44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" y="3120499"/>
            <a:ext cx="8068235" cy="70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3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“Cascading” part of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334"/>
            <a:ext cx="8229600" cy="2702991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4400" dirty="0"/>
              <a:t>Browser default  </a:t>
            </a:r>
          </a:p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4400" i="1" dirty="0">
                <a:solidFill>
                  <a:srgbClr val="FF6600"/>
                </a:solidFill>
              </a:rPr>
              <a:t>External</a:t>
            </a:r>
            <a:r>
              <a:rPr lang="en-US" sz="4400" dirty="0">
                <a:solidFill>
                  <a:srgbClr val="FF6600"/>
                </a:solidFill>
              </a:rPr>
              <a:t> </a:t>
            </a:r>
            <a:r>
              <a:rPr lang="en-US" sz="4400" dirty="0">
                <a:solidFill>
                  <a:srgbClr val="FFFFFF"/>
                </a:solidFill>
              </a:rPr>
              <a:t>style sheets</a:t>
            </a:r>
          </a:p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4600" i="1" dirty="0">
                <a:solidFill>
                  <a:srgbClr val="FF6600"/>
                </a:solidFill>
              </a:rPr>
              <a:t>Internal</a:t>
            </a:r>
            <a:r>
              <a:rPr lang="en-US" sz="4600" dirty="0">
                <a:solidFill>
                  <a:srgbClr val="FF6600"/>
                </a:solidFill>
              </a:rPr>
              <a:t> </a:t>
            </a:r>
            <a:r>
              <a:rPr lang="en-US" sz="4600" dirty="0">
                <a:solidFill>
                  <a:srgbClr val="FFFFFF"/>
                </a:solidFill>
              </a:rPr>
              <a:t>style (in the head section)</a:t>
            </a:r>
          </a:p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4400" i="1" dirty="0">
                <a:solidFill>
                  <a:srgbClr val="FF6600"/>
                </a:solidFill>
              </a:rPr>
              <a:t>Inline </a:t>
            </a:r>
            <a:r>
              <a:rPr lang="en-US" sz="4400" dirty="0">
                <a:solidFill>
                  <a:srgbClr val="FFFFFF"/>
                </a:solidFill>
              </a:rPr>
              <a:t>style (inside an HTML element)</a:t>
            </a:r>
          </a:p>
        </p:txBody>
      </p:sp>
    </p:spTree>
    <p:extLst>
      <p:ext uri="{BB962C8B-B14F-4D97-AF65-F5344CB8AC3E}">
        <p14:creationId xmlns:p14="http://schemas.microsoft.com/office/powerpoint/2010/main" val="21027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41415 Powerpoint A">
  <a:themeElements>
    <a:clrScheme name="Custom 9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041415 Powerpoint A">
  <a:themeElements>
    <a:clrScheme name="Custom 12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</TotalTime>
  <Words>2292</Words>
  <Application>Microsoft Macintosh PowerPoint</Application>
  <PresentationFormat>On-screen Show (16:9)</PresentationFormat>
  <Paragraphs>341</Paragraphs>
  <Slides>71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86" baseType="lpstr">
      <vt:lpstr>Arial</vt:lpstr>
      <vt:lpstr>Calibri</vt:lpstr>
      <vt:lpstr>Comic Sans MS</vt:lpstr>
      <vt:lpstr>Courier</vt:lpstr>
      <vt:lpstr>Courier New</vt:lpstr>
      <vt:lpstr>Georgia</vt:lpstr>
      <vt:lpstr>Gill Sans SemiBold</vt:lpstr>
      <vt:lpstr>Helvetica</vt:lpstr>
      <vt:lpstr>Lucida Calligraphy</vt:lpstr>
      <vt:lpstr>Lucida Grande</vt:lpstr>
      <vt:lpstr>Times New Roman</vt:lpstr>
      <vt:lpstr>Verdana</vt:lpstr>
      <vt:lpstr>Wingdings</vt:lpstr>
      <vt:lpstr>041415 Powerpoint A</vt:lpstr>
      <vt:lpstr>1_041415 Powerpoint A</vt:lpstr>
      <vt:lpstr>CSS3 Cascading Style Sheets</vt:lpstr>
      <vt:lpstr>Browser Default Styling</vt:lpstr>
      <vt:lpstr>Adding Style</vt:lpstr>
      <vt:lpstr>Cascading Style Sheet</vt:lpstr>
      <vt:lpstr>Rule Syntax</vt:lpstr>
      <vt:lpstr>Multiple Properties</vt:lpstr>
      <vt:lpstr>Internal Style Sheet</vt:lpstr>
      <vt:lpstr>External Style Sheet</vt:lpstr>
      <vt:lpstr>The “Cascading” part of CSS</vt:lpstr>
      <vt:lpstr>Rule precedence</vt:lpstr>
      <vt:lpstr>!important</vt:lpstr>
      <vt:lpstr>Review</vt:lpstr>
      <vt:lpstr>Designing for Accessibility </vt:lpstr>
      <vt:lpstr>Overview</vt:lpstr>
      <vt:lpstr>Perceivable</vt:lpstr>
      <vt:lpstr>Operable</vt:lpstr>
      <vt:lpstr>PowerPoint Presentation</vt:lpstr>
      <vt:lpstr>Understandable</vt:lpstr>
      <vt:lpstr>Robust</vt:lpstr>
      <vt:lpstr>Review</vt:lpstr>
      <vt:lpstr>Advanced Selectors</vt:lpstr>
      <vt:lpstr>Styling Specific Objects</vt:lpstr>
      <vt:lpstr>CSS Selectors</vt:lpstr>
      <vt:lpstr>id Selectors</vt:lpstr>
      <vt:lpstr>class Selector</vt:lpstr>
      <vt:lpstr>classes vs. ids</vt:lpstr>
      <vt:lpstr>Narrowing the Scope</vt:lpstr>
      <vt:lpstr>Expanding the scope</vt:lpstr>
      <vt:lpstr>More Attribute Selectors</vt:lpstr>
      <vt:lpstr>Attribute selectors</vt:lpstr>
      <vt:lpstr>Using Operators</vt:lpstr>
      <vt:lpstr>Example</vt:lpstr>
      <vt:lpstr>Rule Specificity</vt:lpstr>
      <vt:lpstr>Specificity example (https://www.w3schools.com/css/css_specificity.asp)</vt:lpstr>
      <vt:lpstr>Whew!!!</vt:lpstr>
      <vt:lpstr>The Good News</vt:lpstr>
      <vt:lpstr>Review</vt:lpstr>
      <vt:lpstr>Styling Links and Lists</vt:lpstr>
      <vt:lpstr>Anchor Links</vt:lpstr>
      <vt:lpstr>“Buttons”</vt:lpstr>
      <vt:lpstr>States</vt:lpstr>
      <vt:lpstr>Precedence of Rules</vt:lpstr>
      <vt:lpstr>Styling Lists</vt:lpstr>
      <vt:lpstr>Example</vt:lpstr>
      <vt:lpstr>Pseudo-Classes</vt:lpstr>
      <vt:lpstr>Types of Pseudo-Classes</vt:lpstr>
      <vt:lpstr>Types of Pseudo-Classes</vt:lpstr>
      <vt:lpstr>Pseudo-Elements</vt:lpstr>
      <vt:lpstr>Types of Pseudo-Elements</vt:lpstr>
      <vt:lpstr>Review</vt:lpstr>
      <vt:lpstr>Colors</vt:lpstr>
      <vt:lpstr>Color Conventions</vt:lpstr>
      <vt:lpstr>Accessibility</vt:lpstr>
      <vt:lpstr>What is color contrast?</vt:lpstr>
      <vt:lpstr>Don’t use color alone to convey meaning</vt:lpstr>
      <vt:lpstr>Test in gray scale …</vt:lpstr>
      <vt:lpstr>Review</vt:lpstr>
      <vt:lpstr>Styling Your Text</vt:lpstr>
      <vt:lpstr>Options</vt:lpstr>
      <vt:lpstr>font-family</vt:lpstr>
      <vt:lpstr>font-family</vt:lpstr>
      <vt:lpstr>Google Fonts</vt:lpstr>
      <vt:lpstr>Accessible Navigation</vt:lpstr>
      <vt:lpstr>Navigation</vt:lpstr>
      <vt:lpstr>What if you can’t see?</vt:lpstr>
      <vt:lpstr>Proper &lt;h1&gt; heading</vt:lpstr>
      <vt:lpstr>Proper heading hierarchy</vt:lpstr>
      <vt:lpstr>Off-page headings</vt:lpstr>
      <vt:lpstr>Meaningful link text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School of Michigan</dc:creator>
  <cp:lastModifiedBy>Colleen van Lent</cp:lastModifiedBy>
  <cp:revision>19</cp:revision>
  <dcterms:created xsi:type="dcterms:W3CDTF">2016-02-09T01:44:09Z</dcterms:created>
  <dcterms:modified xsi:type="dcterms:W3CDTF">2019-01-18T17:06:01Z</dcterms:modified>
</cp:coreProperties>
</file>