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0" r:id="rId2"/>
  </p:sldMasterIdLst>
  <p:notesMasterIdLst>
    <p:notesMasterId r:id="rId112"/>
  </p:notesMasterIdLst>
  <p:sldIdLst>
    <p:sldId id="395" r:id="rId3"/>
    <p:sldId id="461" r:id="rId4"/>
    <p:sldId id="462" r:id="rId5"/>
    <p:sldId id="463" r:id="rId6"/>
    <p:sldId id="464" r:id="rId7"/>
    <p:sldId id="465" r:id="rId8"/>
    <p:sldId id="466" r:id="rId9"/>
    <p:sldId id="467" r:id="rId10"/>
    <p:sldId id="468" r:id="rId11"/>
    <p:sldId id="469" r:id="rId12"/>
    <p:sldId id="470" r:id="rId13"/>
    <p:sldId id="471" r:id="rId14"/>
    <p:sldId id="472" r:id="rId15"/>
    <p:sldId id="511" r:id="rId16"/>
    <p:sldId id="512" r:id="rId17"/>
    <p:sldId id="473" r:id="rId18"/>
    <p:sldId id="474" r:id="rId19"/>
    <p:sldId id="475" r:id="rId20"/>
    <p:sldId id="476" r:id="rId21"/>
    <p:sldId id="477" r:id="rId22"/>
    <p:sldId id="478" r:id="rId23"/>
    <p:sldId id="479" r:id="rId24"/>
    <p:sldId id="480" r:id="rId25"/>
    <p:sldId id="481" r:id="rId26"/>
    <p:sldId id="484" r:id="rId27"/>
    <p:sldId id="487" r:id="rId28"/>
    <p:sldId id="488" r:id="rId29"/>
    <p:sldId id="489" r:id="rId30"/>
    <p:sldId id="490" r:id="rId31"/>
    <p:sldId id="491" r:id="rId32"/>
    <p:sldId id="4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70" r:id="rId41"/>
    <p:sldId id="271" r:id="rId42"/>
    <p:sldId id="272" r:id="rId43"/>
    <p:sldId id="274" r:id="rId44"/>
    <p:sldId id="513" r:id="rId45"/>
    <p:sldId id="279" r:id="rId46"/>
    <p:sldId id="280" r:id="rId47"/>
    <p:sldId id="281" r:id="rId48"/>
    <p:sldId id="284" r:id="rId49"/>
    <p:sldId id="285" r:id="rId50"/>
    <p:sldId id="379" r:id="rId51"/>
    <p:sldId id="380" r:id="rId52"/>
    <p:sldId id="381" r:id="rId53"/>
    <p:sldId id="382" r:id="rId54"/>
    <p:sldId id="383" r:id="rId55"/>
    <p:sldId id="384" r:id="rId56"/>
    <p:sldId id="386" r:id="rId57"/>
    <p:sldId id="387" r:id="rId58"/>
    <p:sldId id="392" r:id="rId59"/>
    <p:sldId id="393" r:id="rId60"/>
    <p:sldId id="361" r:id="rId61"/>
    <p:sldId id="362" r:id="rId62"/>
    <p:sldId id="363" r:id="rId63"/>
    <p:sldId id="366" r:id="rId64"/>
    <p:sldId id="367" r:id="rId65"/>
    <p:sldId id="368" r:id="rId66"/>
    <p:sldId id="369" r:id="rId67"/>
    <p:sldId id="370" r:id="rId68"/>
    <p:sldId id="371" r:id="rId69"/>
    <p:sldId id="372" r:id="rId70"/>
    <p:sldId id="374" r:id="rId71"/>
    <p:sldId id="375" r:id="rId72"/>
    <p:sldId id="376" r:id="rId73"/>
    <p:sldId id="377" r:id="rId74"/>
    <p:sldId id="373" r:id="rId75"/>
    <p:sldId id="442" r:id="rId76"/>
    <p:sldId id="443" r:id="rId77"/>
    <p:sldId id="444" r:id="rId78"/>
    <p:sldId id="445" r:id="rId79"/>
    <p:sldId id="446" r:id="rId80"/>
    <p:sldId id="447" r:id="rId81"/>
    <p:sldId id="448" r:id="rId82"/>
    <p:sldId id="449" r:id="rId83"/>
    <p:sldId id="450" r:id="rId84"/>
    <p:sldId id="452" r:id="rId85"/>
    <p:sldId id="257" r:id="rId86"/>
    <p:sldId id="258" r:id="rId87"/>
    <p:sldId id="259" r:id="rId88"/>
    <p:sldId id="260" r:id="rId89"/>
    <p:sldId id="261" r:id="rId90"/>
    <p:sldId id="262" r:id="rId91"/>
    <p:sldId id="263" r:id="rId92"/>
    <p:sldId id="264" r:id="rId93"/>
    <p:sldId id="265" r:id="rId94"/>
    <p:sldId id="266" r:id="rId95"/>
    <p:sldId id="267" r:id="rId96"/>
    <p:sldId id="315" r:id="rId97"/>
    <p:sldId id="316" r:id="rId98"/>
    <p:sldId id="317" r:id="rId99"/>
    <p:sldId id="318" r:id="rId100"/>
    <p:sldId id="319" r:id="rId101"/>
    <p:sldId id="320" r:id="rId102"/>
    <p:sldId id="453" r:id="rId103"/>
    <p:sldId id="454" r:id="rId104"/>
    <p:sldId id="455" r:id="rId105"/>
    <p:sldId id="456" r:id="rId106"/>
    <p:sldId id="457" r:id="rId107"/>
    <p:sldId id="458" r:id="rId108"/>
    <p:sldId id="459" r:id="rId109"/>
    <p:sldId id="460" r:id="rId110"/>
    <p:sldId id="322" r:id="rId1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0"/>
    <p:restoredTop sz="86691"/>
  </p:normalViewPr>
  <p:slideViewPr>
    <p:cSldViewPr snapToGrid="0" snapToObjects="1">
      <p:cViewPr varScale="1">
        <p:scale>
          <a:sx n="105" d="100"/>
          <a:sy n="105" d="100"/>
        </p:scale>
        <p:origin x="1104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99.xml"/><Relationship Id="rId102" Type="http://schemas.openxmlformats.org/officeDocument/2006/relationships/slide" Target="slides/slide100.xml"/><Relationship Id="rId103" Type="http://schemas.openxmlformats.org/officeDocument/2006/relationships/slide" Target="slides/slide101.xml"/><Relationship Id="rId104" Type="http://schemas.openxmlformats.org/officeDocument/2006/relationships/slide" Target="slides/slide102.xml"/><Relationship Id="rId105" Type="http://schemas.openxmlformats.org/officeDocument/2006/relationships/slide" Target="slides/slide103.xml"/><Relationship Id="rId106" Type="http://schemas.openxmlformats.org/officeDocument/2006/relationships/slide" Target="slides/slide104.xml"/><Relationship Id="rId107" Type="http://schemas.openxmlformats.org/officeDocument/2006/relationships/slide" Target="slides/slide10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8" Type="http://schemas.openxmlformats.org/officeDocument/2006/relationships/slide" Target="slides/slide106.xml"/><Relationship Id="rId109" Type="http://schemas.openxmlformats.org/officeDocument/2006/relationships/slide" Target="slides/slide10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110" Type="http://schemas.openxmlformats.org/officeDocument/2006/relationships/slide" Target="slides/slide108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slide" Target="slides/slide92.xml"/><Relationship Id="rId95" Type="http://schemas.openxmlformats.org/officeDocument/2006/relationships/slide" Target="slides/slide93.xml"/><Relationship Id="rId96" Type="http://schemas.openxmlformats.org/officeDocument/2006/relationships/slide" Target="slides/slide94.xml"/><Relationship Id="rId97" Type="http://schemas.openxmlformats.org/officeDocument/2006/relationships/slide" Target="slides/slide95.xml"/><Relationship Id="rId98" Type="http://schemas.openxmlformats.org/officeDocument/2006/relationships/slide" Target="slides/slide96.xml"/><Relationship Id="rId99" Type="http://schemas.openxmlformats.org/officeDocument/2006/relationships/slide" Target="slides/slide97.xml"/><Relationship Id="rId111" Type="http://schemas.openxmlformats.org/officeDocument/2006/relationships/slide" Target="slides/slide109.xml"/><Relationship Id="rId112" Type="http://schemas.openxmlformats.org/officeDocument/2006/relationships/notesMaster" Target="notesMasters/notesMaster1.xml"/><Relationship Id="rId113" Type="http://schemas.openxmlformats.org/officeDocument/2006/relationships/presProps" Target="presProps.xml"/><Relationship Id="rId114" Type="http://schemas.openxmlformats.org/officeDocument/2006/relationships/viewProps" Target="viewProps.xml"/><Relationship Id="rId115" Type="http://schemas.openxmlformats.org/officeDocument/2006/relationships/theme" Target="theme/theme1.xml"/><Relationship Id="rId116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100" Type="http://schemas.openxmlformats.org/officeDocument/2006/relationships/slide" Target="slides/slide98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B2EC9-EA7B-9440-9FFE-92A4AA7C1001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D548A-E2E2-2A4B-BE14-E7090BE2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09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codepen.io</a:t>
            </a:r>
            <a:r>
              <a:rPr lang="en-US" dirty="0"/>
              <a:t>/</a:t>
            </a:r>
            <a:r>
              <a:rPr lang="en-US" dirty="0" err="1"/>
              <a:t>shayhowe</a:t>
            </a:r>
            <a:r>
              <a:rPr lang="en-US" dirty="0"/>
              <a:t>/pen/</a:t>
            </a:r>
            <a:r>
              <a:rPr lang="en-US" dirty="0" err="1"/>
              <a:t>FrCHn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E6729-C6DA-F142-9A72-886131A1D55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4241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h1</a:t>
            </a:r>
            <a:r>
              <a:rPr lang="en-US" baseline="0" dirty="0" smtClean="0"/>
              <a:t> is block</a:t>
            </a:r>
          </a:p>
          <a:p>
            <a:r>
              <a:rPr lang="en-US" baseline="0" dirty="0" smtClean="0"/>
              <a:t>span is inline; only takes as much space that it needs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D548A-E2E2-2A4B-BE14-E7090BE25E1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0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E6729-C6DA-F142-9A72-886131A1D55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6504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E6729-C6DA-F142-9A72-886131A1D55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6299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D548A-E2E2-2A4B-BE14-E7090BE25E1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18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  <a:r>
              <a:rPr lang="en-US" baseline="0" dirty="0" smtClean="0"/>
              <a:t> – put it in the first spot that it fits</a:t>
            </a:r>
          </a:p>
          <a:p>
            <a:r>
              <a:rPr lang="en-US" baseline="0" dirty="0" smtClean="0"/>
              <a:t>	block vs inline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D548A-E2E2-2A4B-BE14-E7090BE25E1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95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 the</a:t>
            </a:r>
            <a:r>
              <a:rPr lang="en-US" baseline="0" dirty="0" smtClean="0"/>
              <a:t> parent and put the exact position requested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D548A-E2E2-2A4B-BE14-E7090BE25E1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85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CBAA-71DB-C04A-AD95-D1AA4F06D5A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3105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97" y="1163068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93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8255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95" y="1163067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91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217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594017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511361"/>
            <a:ext cx="8432800" cy="35601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0069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687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381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4757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8099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780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61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62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73704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7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043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585905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503248"/>
            <a:ext cx="8432800" cy="35601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335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645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833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820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559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23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62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63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360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8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113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jp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10883"/>
            <a:ext cx="8229600" cy="4247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779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10883"/>
            <a:ext cx="8229600" cy="4247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666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aniuse.com/" TargetMode="Externa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codepen.io/ColleenEMc/pen/RWjxZX" TargetMode="External"/><Relationship Id="rId3" Type="http://schemas.openxmlformats.org/officeDocument/2006/relationships/hyperlink" Target="https://codepen.io/ColleenEMc/pen/NGwXaR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codepen.io/ColleenEMc/pen/epeyRy" TargetMode="External"/><Relationship Id="rId3" Type="http://schemas.openxmlformats.org/officeDocument/2006/relationships/hyperlink" Target="https://codepen.io/ColleenEMc/pen/JYOMNm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://chrispederick.com/work/web-developer/" TargetMode="External"/><Relationship Id="rId3" Type="http://schemas.openxmlformats.org/officeDocument/2006/relationships/hyperlink" Target="http://css3generator.com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4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5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://codepen.io/ColleenEMc/pen/GpOyZV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://codepen.io/ColleenEMc/pen/XmzVNZ" TargetMode="External"/><Relationship Id="rId3" Type="http://schemas.openxmlformats.org/officeDocument/2006/relationships/hyperlink" Target="http://codepen.io/ColleenEMc/pen/RWjxoz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codepen.io/ColleenEMc/pen/ZbaveX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codepen.io/ColleenEMc/pen/zKwjra" TargetMode="Externa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CSS3</a:t>
            </a:r>
            <a:br>
              <a:rPr lang="en-US" dirty="0"/>
            </a:br>
            <a:r>
              <a:rPr lang="en-US" dirty="0"/>
              <a:t>Cascading Style Sheets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Style to your Pages</a:t>
            </a:r>
          </a:p>
        </p:txBody>
      </p:sp>
    </p:spTree>
    <p:extLst>
      <p:ext uri="{BB962C8B-B14F-4D97-AF65-F5344CB8AC3E}">
        <p14:creationId xmlns:p14="http://schemas.microsoft.com/office/powerpoint/2010/main" val="3827358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Attribute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13538"/>
            <a:ext cx="8432800" cy="356015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Universal</a:t>
            </a:r>
          </a:p>
          <a:p>
            <a:pPr lvl="1"/>
            <a:r>
              <a:rPr lang="en-US" dirty="0"/>
              <a:t>* applies styling to every element on the page</a:t>
            </a:r>
          </a:p>
          <a:p>
            <a:pPr lvl="1"/>
            <a:r>
              <a:rPr lang="en-US" dirty="0" err="1"/>
              <a:t>Ackk</a:t>
            </a:r>
            <a:r>
              <a:rPr lang="en-US" dirty="0"/>
              <a:t>!!  Try this!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Attribute Selectors</a:t>
            </a:r>
          </a:p>
          <a:p>
            <a:pPr lvl="1"/>
            <a:r>
              <a:rPr lang="en-US" dirty="0"/>
              <a:t>a[</a:t>
            </a:r>
            <a:r>
              <a:rPr lang="en-US" dirty="0" err="1"/>
              <a:t>href</a:t>
            </a:r>
            <a:r>
              <a:rPr lang="en-US" dirty="0"/>
              <a:t>=‘</a:t>
            </a:r>
            <a:r>
              <a:rPr lang="en-US" dirty="0" err="1"/>
              <a:t>info.html</a:t>
            </a:r>
            <a:r>
              <a:rPr lang="en-US" dirty="0"/>
              <a:t>’] 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PseudoClasses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Pseudo Elements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928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Shorthands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If you have multiple properties transitioning, you can use shorthand:</a:t>
            </a:r>
          </a:p>
          <a:p>
            <a:endParaRPr lang="en-US" dirty="0"/>
          </a:p>
        </p:txBody>
      </p:sp>
      <p:pic>
        <p:nvPicPr>
          <p:cNvPr id="4" name="Picture 3" descr="Screen Shot 2015-09-13 at 2.49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050" y="2725421"/>
            <a:ext cx="5777511" cy="96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4965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Browser Capabilities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Designing for consistent appearance</a:t>
            </a:r>
          </a:p>
        </p:txBody>
      </p:sp>
    </p:spTree>
    <p:extLst>
      <p:ext uri="{BB962C8B-B14F-4D97-AF65-F5344CB8AC3E}">
        <p14:creationId xmlns:p14="http://schemas.microsoft.com/office/powerpoint/2010/main" val="102810141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Browsers Differ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Even though browsers are moving to a consistent implementation of HTML, they differ in display and adherence.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It is your responsibility to make sure your page works for a wide audience.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2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Stylistic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“Easiest” way to eliminate browser differences is to use a default style sheet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Default style sheets reset all of the values for the page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Will make your page look worse!</a:t>
            </a:r>
          </a:p>
        </p:txBody>
      </p:sp>
    </p:spTree>
    <p:extLst>
      <p:ext uri="{BB962C8B-B14F-4D97-AF65-F5344CB8AC3E}">
        <p14:creationId xmlns:p14="http://schemas.microsoft.com/office/powerpoint/2010/main" val="173265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Unsupported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Not all browsers support all HTML5 tags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Not all browsers support all CSS3 properties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Browser prefixes (or vendor prefixes) provide a quick fix for handling unsupported CSS3 options.</a:t>
            </a:r>
          </a:p>
        </p:txBody>
      </p:sp>
    </p:spTree>
    <p:extLst>
      <p:ext uri="{BB962C8B-B14F-4D97-AF65-F5344CB8AC3E}">
        <p14:creationId xmlns:p14="http://schemas.microsoft.com/office/powerpoint/2010/main" val="415145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Prefixes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20795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-</a:t>
            </a:r>
            <a:r>
              <a:rPr lang="en-US" dirty="0" err="1"/>
              <a:t>webkit</a:t>
            </a:r>
            <a:r>
              <a:rPr lang="en-US" dirty="0"/>
              <a:t>-: Android, Chrome, </a:t>
            </a:r>
            <a:r>
              <a:rPr lang="en-US" dirty="0" err="1"/>
              <a:t>iOS</a:t>
            </a:r>
            <a:r>
              <a:rPr lang="en-US" dirty="0"/>
              <a:t>, Safari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-</a:t>
            </a:r>
            <a:r>
              <a:rPr lang="en-US" dirty="0" err="1"/>
              <a:t>moz</a:t>
            </a:r>
            <a:r>
              <a:rPr lang="en-US" dirty="0"/>
              <a:t>-: Firefox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-</a:t>
            </a:r>
            <a:r>
              <a:rPr lang="en-US" dirty="0" err="1"/>
              <a:t>ms</a:t>
            </a:r>
            <a:r>
              <a:rPr lang="en-US" dirty="0"/>
              <a:t>-: Internet Explorer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-o-: Opera</a:t>
            </a:r>
          </a:p>
        </p:txBody>
      </p:sp>
    </p:spTree>
    <p:extLst>
      <p:ext uri="{BB962C8B-B14F-4D97-AF65-F5344CB8AC3E}">
        <p14:creationId xmlns:p14="http://schemas.microsoft.com/office/powerpoint/2010/main" val="1183828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Often Unsupported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column-count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border-radius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gradient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Sites such as </a:t>
            </a:r>
            <a:r>
              <a:rPr lang="en-US" dirty="0">
                <a:solidFill>
                  <a:srgbClr val="FFFF00"/>
                </a:solidFill>
                <a:hlinkClick r:id="rId2"/>
              </a:rPr>
              <a:t>http://</a:t>
            </a:r>
            <a:r>
              <a:rPr lang="en-US" dirty="0" err="1">
                <a:solidFill>
                  <a:srgbClr val="FFFF00"/>
                </a:solidFill>
                <a:hlinkClick r:id="rId2"/>
              </a:rPr>
              <a:t>caniuse.com</a:t>
            </a:r>
            <a:r>
              <a:rPr lang="en-US" dirty="0">
                <a:solidFill>
                  <a:srgbClr val="FFFF00"/>
                </a:solidFill>
                <a:hlinkClick r:id="rId2"/>
              </a:rPr>
              <a:t>/ </a:t>
            </a:r>
            <a:r>
              <a:rPr lang="en-US" dirty="0"/>
              <a:t>will tell you when you need to use prefixes</a:t>
            </a:r>
          </a:p>
        </p:txBody>
      </p:sp>
    </p:spTree>
    <p:extLst>
      <p:ext uri="{BB962C8B-B14F-4D97-AF65-F5344CB8AC3E}">
        <p14:creationId xmlns:p14="http://schemas.microsoft.com/office/powerpoint/2010/main" val="417983672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Ways to include Prefixes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42"/>
            <a:ext cx="8229600" cy="3394741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For now, add the prefixes by hand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There are ways to automate the addition of prefixes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Editor add-ons (You have most of the control)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Use outside programs to dynamically add appropriate prefix based </a:t>
            </a:r>
            <a:r>
              <a:rPr lang="en-US" sz="2600"/>
              <a:t>on browser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7488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795"/>
            <a:ext cx="8229600" cy="3442366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Default style sheets remove stylistic differences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Should default style sheet be internal or external?  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Where should it go in relation to other style sheets?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Browser prefixes can help remove some differences caused by unsupported options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Shouldn’t be overused</a:t>
            </a:r>
          </a:p>
          <a:p>
            <a:pPr marL="1200150" lvl="1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1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12"/>
            <a:ext cx="9144000" cy="701843"/>
          </a:xfrm>
        </p:spPr>
        <p:txBody>
          <a:bodyPr/>
          <a:lstStyle/>
          <a:p>
            <a:r>
              <a:rPr lang="en-US" dirty="0"/>
              <a:t>Acknowledgements/Contributions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2015-  Colleen van Lent as 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</a:t>
            </a:r>
            <a:r>
              <a:rPr lang="en-US" sz="2000"/>
              <a:t>Commons Attribution Non-Commercial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Colleen van Lent , University of Michigan School of Information</a:t>
            </a: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6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32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You may want to search the DOM for certain elements that have an attribute you are looking for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All the images that use gif files…..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All of the images that have empty alt text….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All of the links that go to government sites….</a:t>
            </a:r>
          </a:p>
          <a:p>
            <a:pPr marL="1200150" lvl="1" indent="-457200">
              <a:buFont typeface="Arial"/>
              <a:buChar char="•"/>
            </a:pPr>
            <a:endParaRPr lang="en-US" dirty="0"/>
          </a:p>
          <a:p>
            <a:pPr marL="1200150" lvl="1" indent="-457200">
              <a:buFont typeface="Arial"/>
              <a:buChar char="•"/>
            </a:pPr>
            <a:endParaRPr lang="en-US" dirty="0"/>
          </a:p>
          <a:p>
            <a:pPr marL="1200150" lvl="1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5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11994"/>
            <a:ext cx="8432800" cy="3831506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/>
              <a:t>Operators can be used to find those attribute values you are looking for</a:t>
            </a:r>
          </a:p>
          <a:p>
            <a:pPr marL="857250" lvl="2" indent="0">
              <a:buClr>
                <a:schemeClr val="bg1"/>
              </a:buClr>
              <a:buNone/>
            </a:pPr>
            <a:r>
              <a:rPr lang="en-US" sz="2400" dirty="0">
                <a:solidFill>
                  <a:srgbClr val="FF6600"/>
                </a:solidFill>
              </a:rPr>
              <a:t>^</a:t>
            </a:r>
            <a:r>
              <a:rPr lang="en-US" sz="2400" dirty="0"/>
              <a:t>  : match the beginning exactly</a:t>
            </a:r>
          </a:p>
          <a:p>
            <a:pPr marL="1371600" lvl="3" indent="0">
              <a:buClr>
                <a:schemeClr val="bg1"/>
              </a:buClr>
              <a:buNone/>
            </a:pPr>
            <a:r>
              <a:rPr lang="en-US" sz="2400" dirty="0">
                <a:solidFill>
                  <a:srgbClr val="FF6600"/>
                </a:solidFill>
              </a:rPr>
              <a:t>a [</a:t>
            </a:r>
            <a:r>
              <a:rPr lang="en-US" sz="2400" dirty="0" err="1">
                <a:solidFill>
                  <a:srgbClr val="FF6600"/>
                </a:solidFill>
              </a:rPr>
              <a:t>href</a:t>
            </a:r>
            <a:r>
              <a:rPr lang="en-US" sz="2400" dirty="0">
                <a:solidFill>
                  <a:srgbClr val="FF6600"/>
                </a:solidFill>
              </a:rPr>
              <a:t>^=‘http://</a:t>
            </a:r>
            <a:r>
              <a:rPr lang="en-US" sz="2400" dirty="0" err="1">
                <a:solidFill>
                  <a:srgbClr val="FF6600"/>
                </a:solidFill>
              </a:rPr>
              <a:t>umich</a:t>
            </a:r>
            <a:r>
              <a:rPr lang="en-US" sz="2400" dirty="0">
                <a:solidFill>
                  <a:srgbClr val="FF6600"/>
                </a:solidFill>
              </a:rPr>
              <a:t>’]</a:t>
            </a:r>
          </a:p>
          <a:p>
            <a:pPr marL="857250" lvl="2" indent="0">
              <a:buClr>
                <a:schemeClr val="bg1"/>
              </a:buClr>
              <a:buNone/>
            </a:pPr>
            <a:r>
              <a:rPr lang="en-US" sz="2400" dirty="0">
                <a:solidFill>
                  <a:srgbClr val="FF6600"/>
                </a:solidFill>
              </a:rPr>
              <a:t>$</a:t>
            </a:r>
            <a:r>
              <a:rPr lang="en-US" sz="2400" dirty="0"/>
              <a:t> : match the end exactly</a:t>
            </a:r>
          </a:p>
          <a:p>
            <a:pPr marL="1371600" lvl="3" indent="0">
              <a:buClr>
                <a:schemeClr val="bg1"/>
              </a:buClr>
              <a:buNone/>
            </a:pPr>
            <a:r>
              <a:rPr lang="en-US" sz="2400" dirty="0" err="1">
                <a:solidFill>
                  <a:srgbClr val="FF6600"/>
                </a:solidFill>
              </a:rPr>
              <a:t>img</a:t>
            </a:r>
            <a:r>
              <a:rPr lang="en-US" sz="2400" dirty="0">
                <a:solidFill>
                  <a:srgbClr val="FF6600"/>
                </a:solidFill>
              </a:rPr>
              <a:t>[</a:t>
            </a:r>
            <a:r>
              <a:rPr lang="en-US" sz="2400" dirty="0" err="1">
                <a:solidFill>
                  <a:srgbClr val="FF6600"/>
                </a:solidFill>
              </a:rPr>
              <a:t>src</a:t>
            </a:r>
            <a:r>
              <a:rPr lang="en-US" sz="2400" dirty="0">
                <a:solidFill>
                  <a:srgbClr val="FF6600"/>
                </a:solidFill>
              </a:rPr>
              <a:t>$ = ‘.</a:t>
            </a:r>
            <a:r>
              <a:rPr lang="en-US" sz="2400" dirty="0" err="1">
                <a:solidFill>
                  <a:srgbClr val="FF6600"/>
                </a:solidFill>
              </a:rPr>
              <a:t>png</a:t>
            </a:r>
            <a:r>
              <a:rPr lang="en-US" sz="2400" dirty="0">
                <a:solidFill>
                  <a:srgbClr val="FF6600"/>
                </a:solidFill>
              </a:rPr>
              <a:t>’]</a:t>
            </a:r>
            <a:r>
              <a:rPr lang="en-US" sz="2400" dirty="0"/>
              <a:t> </a:t>
            </a:r>
            <a:r>
              <a:rPr lang="en-US" sz="2400" dirty="0">
                <a:sym typeface="Wingdings"/>
              </a:rPr>
              <a:t> apply to .</a:t>
            </a:r>
            <a:r>
              <a:rPr lang="en-US" sz="2400" dirty="0" err="1">
                <a:sym typeface="Wingdings"/>
              </a:rPr>
              <a:t>png</a:t>
            </a:r>
            <a:r>
              <a:rPr lang="en-US" sz="2400" dirty="0">
                <a:sym typeface="Wingdings"/>
              </a:rPr>
              <a:t> images</a:t>
            </a:r>
          </a:p>
          <a:p>
            <a:pPr marL="857250" lvl="2" indent="0">
              <a:buClr>
                <a:schemeClr val="bg1"/>
              </a:buClr>
              <a:buNone/>
            </a:pPr>
            <a:r>
              <a:rPr lang="en-US" sz="2400" dirty="0">
                <a:solidFill>
                  <a:srgbClr val="FF6600"/>
                </a:solidFill>
                <a:sym typeface="Wingdings"/>
              </a:rPr>
              <a:t>*</a:t>
            </a:r>
            <a:r>
              <a:rPr lang="en-US" sz="2400" dirty="0">
                <a:sym typeface="Wingdings"/>
              </a:rPr>
              <a:t> : wildcard</a:t>
            </a:r>
          </a:p>
          <a:p>
            <a:pPr marL="1371600" lvl="3" indent="0">
              <a:buClr>
                <a:schemeClr val="bg1"/>
              </a:buClr>
              <a:buNone/>
            </a:pPr>
            <a:r>
              <a:rPr lang="en-US" sz="2400" dirty="0">
                <a:solidFill>
                  <a:srgbClr val="FF6600"/>
                </a:solidFill>
              </a:rPr>
              <a:t>a [</a:t>
            </a:r>
            <a:r>
              <a:rPr lang="en-US" sz="2400" dirty="0" err="1">
                <a:solidFill>
                  <a:srgbClr val="FF6600"/>
                </a:solidFill>
              </a:rPr>
              <a:t>href</a:t>
            </a:r>
            <a:r>
              <a:rPr lang="en-US" sz="2400" dirty="0">
                <a:solidFill>
                  <a:srgbClr val="FF6600"/>
                </a:solidFill>
              </a:rPr>
              <a:t>*=‘</a:t>
            </a:r>
            <a:r>
              <a:rPr lang="en-US" sz="2400" dirty="0" err="1">
                <a:solidFill>
                  <a:srgbClr val="FF6600"/>
                </a:solidFill>
              </a:rPr>
              <a:t>umich</a:t>
            </a:r>
            <a:r>
              <a:rPr lang="en-US" sz="2400" dirty="0">
                <a:solidFill>
                  <a:srgbClr val="FF6600"/>
                </a:solidFill>
              </a:rPr>
              <a:t>’]</a:t>
            </a:r>
          </a:p>
          <a:p>
            <a:pPr lvl="2"/>
            <a:endParaRPr lang="en-US" dirty="0">
              <a:sym typeface="Wingdings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451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Examples:</a:t>
            </a:r>
          </a:p>
          <a:p>
            <a:pPr marL="1200150" lvl="1" indent="-457200">
              <a:buFont typeface="Arial"/>
              <a:buChar char="•"/>
            </a:pPr>
            <a:r>
              <a:rPr lang="en-US" sz="3200" dirty="0" err="1">
                <a:hlinkClick r:id="rId2"/>
              </a:rPr>
              <a:t>AdvancedSelectors.html</a:t>
            </a:r>
            <a:r>
              <a:rPr lang="en-US" sz="3200" dirty="0"/>
              <a:t> </a:t>
            </a:r>
          </a:p>
          <a:p>
            <a:pPr marL="1200150" lvl="1" indent="-457200">
              <a:buFont typeface="Arial"/>
              <a:buChar char="•"/>
            </a:pPr>
            <a:r>
              <a:rPr lang="en-US" sz="3200" dirty="0">
                <a:hlinkClick r:id="rId3"/>
              </a:rPr>
              <a:t>AdvancedSelectors2.html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47604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36B159-4DB6-8C4E-8A20-FDF45CBC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Specificity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AE7EF2-854A-BC48-A501-57681F000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9" y="1470991"/>
            <a:ext cx="8865704" cy="360052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Each rule has a weight made up of four digits.  Calculate using this formula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0" dirty="0"/>
              <a:t>For each element and pseudo-element – add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0" dirty="0"/>
              <a:t>For each attribute, class or pseudo-class - add 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0" dirty="0"/>
              <a:t>For each id - add 100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0" dirty="0"/>
              <a:t>If the style attribute is used – add 1000.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24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F410EB-FD2C-5646-B1CA-9EF352CE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 example</a:t>
            </a:r>
            <a:br>
              <a:rPr lang="en-US" dirty="0"/>
            </a:br>
            <a:r>
              <a:rPr lang="en-US" sz="2400" dirty="0"/>
              <a:t>(https://www.w3schools.com/</a:t>
            </a:r>
            <a:r>
              <a:rPr lang="en-US" sz="2400" dirty="0" err="1"/>
              <a:t>css</a:t>
            </a:r>
            <a:r>
              <a:rPr lang="en-US" sz="2400" dirty="0"/>
              <a:t>/</a:t>
            </a:r>
            <a:r>
              <a:rPr lang="en-US" sz="2400" dirty="0" err="1"/>
              <a:t>css_specificity.asp</a:t>
            </a:r>
            <a:r>
              <a:rPr lang="en-US" sz="24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33952A-3D4C-AB42-B4DF-D3A910AA8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h1 { 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#content h1 { 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.intro {}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&lt;div id="content"&gt;&lt;h1 style="color: #</a:t>
            </a:r>
            <a:r>
              <a:rPr lang="en-US" b="0" dirty="0" err="1"/>
              <a:t>ffffff</a:t>
            </a:r>
            <a:r>
              <a:rPr lang="en-US" b="0" dirty="0"/>
              <a:t>"&gt;Heading&lt;/h1&gt;&lt;/div&gt;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86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Whew!!!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13538"/>
            <a:ext cx="8432800" cy="356015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We have actually covered a lot in this short video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Know that each of these ideas can merge.  One element can have many classes and ids associated with it</a:t>
            </a:r>
          </a:p>
          <a:p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Browser “starts at the top” and applies each rule, sometimes overriding earlier rules.</a:t>
            </a:r>
          </a:p>
        </p:txBody>
      </p:sp>
      <p:pic>
        <p:nvPicPr>
          <p:cNvPr id="4" name="Picture 3" descr="Screen Shot 2015-09-13 at 12.15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22" y="3155513"/>
            <a:ext cx="6892940" cy="46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15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/>
              <a:t>You can use style sheets from others to style your code, just by adding class!!</a:t>
            </a:r>
          </a:p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/>
              <a:t>You can override style sheets from others just by rewriting the class, or making your own version of it and linking it last.</a:t>
            </a:r>
          </a:p>
        </p:txBody>
      </p:sp>
    </p:spTree>
    <p:extLst>
      <p:ext uri="{BB962C8B-B14F-4D97-AF65-F5344CB8AC3E}">
        <p14:creationId xmlns:p14="http://schemas.microsoft.com/office/powerpoint/2010/main" val="1030569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30997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Type selectors can be combined to narrow the scope of where rules are applied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An id is used to specify a specific element in a page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Classes can be used to associate elements that should treated in a similar manner</a:t>
            </a:r>
          </a:p>
        </p:txBody>
      </p:sp>
    </p:spTree>
    <p:extLst>
      <p:ext uri="{BB962C8B-B14F-4D97-AF65-F5344CB8AC3E}">
        <p14:creationId xmlns:p14="http://schemas.microsoft.com/office/powerpoint/2010/main" val="1411282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Styling Links and Lists</a:t>
            </a:r>
          </a:p>
        </p:txBody>
      </p:sp>
    </p:spTree>
    <p:extLst>
      <p:ext uri="{BB962C8B-B14F-4D97-AF65-F5344CB8AC3E}">
        <p14:creationId xmlns:p14="http://schemas.microsoft.com/office/powerpoint/2010/main" val="242766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Selectors</a:t>
            </a:r>
          </a:p>
        </p:txBody>
      </p:sp>
    </p:spTree>
    <p:extLst>
      <p:ext uri="{BB962C8B-B14F-4D97-AF65-F5344CB8AC3E}">
        <p14:creationId xmlns:p14="http://schemas.microsoft.com/office/powerpoint/2010/main" val="2191126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Anchor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21" y="1222583"/>
            <a:ext cx="8065282" cy="36345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Links can take on all of the usual styles as well as </a:t>
            </a:r>
            <a:r>
              <a:rPr lang="en-US" b="0" i="1" dirty="0">
                <a:solidFill>
                  <a:srgbClr val="FF6600"/>
                </a:solidFill>
              </a:rPr>
              <a:t>text-decoration</a:t>
            </a: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5-09-12 at 7.30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95" y="2347400"/>
            <a:ext cx="2667000" cy="482601"/>
          </a:xfrm>
          <a:prstGeom prst="rect">
            <a:avLst/>
          </a:prstGeom>
        </p:spPr>
      </p:pic>
      <p:pic>
        <p:nvPicPr>
          <p:cNvPr id="6" name="Picture 5" descr="Screen Shot 2015-09-12 at 7.32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785" y="2347400"/>
            <a:ext cx="4054623" cy="2228625"/>
          </a:xfrm>
          <a:prstGeom prst="rect">
            <a:avLst/>
          </a:prstGeom>
        </p:spPr>
      </p:pic>
      <p:pic>
        <p:nvPicPr>
          <p:cNvPr id="5" name="Picture 4" descr="Screen Shot 2015-09-12 at 7.29.5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736" y="4162598"/>
            <a:ext cx="2870200" cy="59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6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“Buttons”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1394927"/>
            <a:ext cx="8432800" cy="356015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Many designers try to make their links look like buttons.  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Be semantic, if you want a button use the &lt;button&gt; element instead.</a:t>
            </a:r>
          </a:p>
        </p:txBody>
      </p:sp>
      <p:pic>
        <p:nvPicPr>
          <p:cNvPr id="5" name="Picture 4" descr="Screen Shot 2015-09-12 at 9.58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01" y="3803388"/>
            <a:ext cx="5553437" cy="621653"/>
          </a:xfrm>
          <a:prstGeom prst="rect">
            <a:avLst/>
          </a:prstGeom>
        </p:spPr>
      </p:pic>
      <p:pic>
        <p:nvPicPr>
          <p:cNvPr id="6" name="Picture 5" descr="Screen Shot 2015-09-12 at 9.58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46" y="3803384"/>
            <a:ext cx="1066800" cy="59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032719"/>
            <a:ext cx="8549424" cy="3775667"/>
          </a:xfrm>
        </p:spPr>
        <p:txBody>
          <a:bodyPr>
            <a:noAutofit/>
          </a:bodyPr>
          <a:lstStyle/>
          <a:p>
            <a:pPr marL="571500" indent="-571500">
              <a:lnSpc>
                <a:spcPct val="140000"/>
              </a:lnSpc>
              <a:buFont typeface="Arial"/>
              <a:buChar char="•"/>
            </a:pPr>
            <a:r>
              <a:rPr lang="en-US" sz="2800" dirty="0"/>
              <a:t>Some links are blue, some are purple, etc.  Why???</a:t>
            </a:r>
          </a:p>
          <a:p>
            <a:pPr lvl="1">
              <a:lnSpc>
                <a:spcPct val="140000"/>
              </a:lnSpc>
            </a:pPr>
            <a:r>
              <a:rPr lang="en-US" sz="2400" dirty="0" err="1"/>
              <a:t>a:link</a:t>
            </a:r>
            <a:r>
              <a:rPr lang="en-US" sz="2400" dirty="0"/>
              <a:t>: a normal, unvisited link</a:t>
            </a:r>
          </a:p>
          <a:p>
            <a:pPr lvl="1">
              <a:lnSpc>
                <a:spcPct val="140000"/>
              </a:lnSpc>
            </a:pPr>
            <a:r>
              <a:rPr lang="en-US" sz="2400" dirty="0" err="1"/>
              <a:t>a:visited</a:t>
            </a:r>
            <a:r>
              <a:rPr lang="en-US" sz="2400" dirty="0"/>
              <a:t>:  has been visited</a:t>
            </a:r>
          </a:p>
          <a:p>
            <a:pPr lvl="1">
              <a:lnSpc>
                <a:spcPct val="140000"/>
              </a:lnSpc>
            </a:pPr>
            <a:r>
              <a:rPr lang="en-US" sz="2400" dirty="0" err="1"/>
              <a:t>a:hover</a:t>
            </a:r>
            <a:r>
              <a:rPr lang="en-US" sz="2400" dirty="0"/>
              <a:t>:  activated by  mouse (touchscreens….?)</a:t>
            </a:r>
          </a:p>
          <a:p>
            <a:pPr lvl="1">
              <a:lnSpc>
                <a:spcPct val="140000"/>
              </a:lnSpc>
            </a:pPr>
            <a:r>
              <a:rPr lang="en-US" sz="2400" dirty="0" err="1"/>
              <a:t>a:focus</a:t>
            </a:r>
            <a:r>
              <a:rPr lang="en-US" sz="2400" dirty="0"/>
              <a:t>:  activated with the keyboard</a:t>
            </a:r>
          </a:p>
          <a:p>
            <a:pPr lvl="1">
              <a:lnSpc>
                <a:spcPct val="140000"/>
              </a:lnSpc>
            </a:pPr>
            <a:r>
              <a:rPr lang="en-US" sz="2400" dirty="0" err="1"/>
              <a:t>a:active</a:t>
            </a:r>
            <a:r>
              <a:rPr lang="en-US" sz="2400" dirty="0"/>
              <a:t>: is being clicked</a:t>
            </a:r>
          </a:p>
        </p:txBody>
      </p:sp>
    </p:spTree>
    <p:extLst>
      <p:ext uri="{BB962C8B-B14F-4D97-AF65-F5344CB8AC3E}">
        <p14:creationId xmlns:p14="http://schemas.microsoft.com/office/powerpoint/2010/main" val="409424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of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1768929"/>
            <a:ext cx="8432800" cy="3560154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dirty="0" err="1"/>
              <a:t>a:hover</a:t>
            </a:r>
            <a:r>
              <a:rPr lang="en-US" dirty="0"/>
              <a:t> MUST come after </a:t>
            </a:r>
            <a:r>
              <a:rPr lang="en-US" dirty="0" err="1"/>
              <a:t>a:link</a:t>
            </a:r>
            <a:r>
              <a:rPr lang="en-US" dirty="0"/>
              <a:t> 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dirty="0" err="1"/>
              <a:t>a:visited</a:t>
            </a:r>
            <a:r>
              <a:rPr lang="en-US" dirty="0"/>
              <a:t> and  </a:t>
            </a:r>
            <a:r>
              <a:rPr lang="en-US" dirty="0" err="1"/>
              <a:t>a:active</a:t>
            </a:r>
            <a:r>
              <a:rPr lang="en-US" dirty="0"/>
              <a:t> MUST come after </a:t>
            </a:r>
            <a:r>
              <a:rPr lang="en-US" dirty="0" err="1"/>
              <a:t>a:hover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70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Number of properties beyond font, margin, etc.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list-style-type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list-style-image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list-style-position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list-style</a:t>
            </a:r>
          </a:p>
          <a:p>
            <a:pPr lvl="1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5618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511361"/>
            <a:ext cx="8432800" cy="2785472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Examples:</a:t>
            </a:r>
          </a:p>
          <a:p>
            <a:pPr marL="1200150" lvl="1" indent="-457200">
              <a:buFont typeface="Arial"/>
              <a:buChar char="•"/>
            </a:pPr>
            <a:r>
              <a:rPr lang="en-US" sz="3200" dirty="0" err="1">
                <a:hlinkClick r:id="rId2"/>
              </a:rPr>
              <a:t>lists.html</a:t>
            </a:r>
            <a:endParaRPr lang="en-US" sz="3200" dirty="0"/>
          </a:p>
          <a:p>
            <a:pPr marL="1200150" lvl="1" indent="-457200">
              <a:buFont typeface="Arial"/>
              <a:buChar char="•"/>
            </a:pPr>
            <a:r>
              <a:rPr lang="en-US" sz="3200" dirty="0" err="1">
                <a:hlinkClick r:id="rId3"/>
              </a:rPr>
              <a:t>links.html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36822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Elements that are dynamically populated or dependent on tree structure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You have seen this before…</a:t>
            </a:r>
          </a:p>
          <a:p>
            <a:pPr lvl="1" indent="0">
              <a:buNone/>
            </a:pPr>
            <a:endParaRPr lang="en-US" dirty="0"/>
          </a:p>
        </p:txBody>
      </p:sp>
      <p:pic>
        <p:nvPicPr>
          <p:cNvPr id="4" name="Picture 3" descr="Screen Shot 2015-09-13 at 12.39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603" y="3630211"/>
            <a:ext cx="31496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1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Pseudo-Classes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98952"/>
            <a:ext cx="8432800" cy="356015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Link </a:t>
            </a:r>
          </a:p>
          <a:p>
            <a:pPr marL="1200150" lvl="1" indent="-457200">
              <a:buClr>
                <a:schemeClr val="bg1"/>
              </a:buClr>
              <a:buFont typeface="Arial"/>
              <a:buChar char="•"/>
            </a:pPr>
            <a:r>
              <a:rPr lang="en-US" sz="2800" dirty="0">
                <a:solidFill>
                  <a:srgbClr val="FF6600"/>
                </a:solidFill>
              </a:rPr>
              <a:t>:link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6600"/>
                </a:solidFill>
              </a:rPr>
              <a:t>:visited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User Action</a:t>
            </a:r>
          </a:p>
          <a:p>
            <a:pPr marL="1200150" lvl="1" indent="-457200">
              <a:buClr>
                <a:schemeClr val="bg1"/>
              </a:buClr>
              <a:buFont typeface="Arial"/>
              <a:buChar char="•"/>
            </a:pPr>
            <a:r>
              <a:rPr lang="en-US" sz="2800" dirty="0">
                <a:solidFill>
                  <a:srgbClr val="FF6600"/>
                </a:solidFill>
              </a:rPr>
              <a:t>:hover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6600"/>
                </a:solidFill>
              </a:rPr>
              <a:t> :active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6600"/>
                </a:solidFill>
              </a:rPr>
              <a:t> :focus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Forms (interfaces)</a:t>
            </a:r>
          </a:p>
          <a:p>
            <a:pPr marL="1200150" lvl="1" indent="-457200">
              <a:buClr>
                <a:schemeClr val="bg1"/>
              </a:buClr>
              <a:buFont typeface="Arial"/>
              <a:buChar char="•"/>
            </a:pPr>
            <a:r>
              <a:rPr lang="en-US" sz="2800" dirty="0">
                <a:solidFill>
                  <a:srgbClr val="FF6600"/>
                </a:solidFill>
              </a:rPr>
              <a:t>:enabled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6600"/>
                </a:solidFill>
              </a:rPr>
              <a:t> :checked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6600"/>
                </a:solidFill>
              </a:rPr>
              <a:t> :disabled </a:t>
            </a:r>
          </a:p>
        </p:txBody>
      </p:sp>
    </p:spTree>
    <p:extLst>
      <p:ext uri="{BB962C8B-B14F-4D97-AF65-F5344CB8AC3E}">
        <p14:creationId xmlns:p14="http://schemas.microsoft.com/office/powerpoint/2010/main" val="4194999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Pseudo-Classes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Structural/Positional</a:t>
            </a:r>
          </a:p>
          <a:p>
            <a:pPr marL="1200150" lvl="1" indent="-457200">
              <a:buClr>
                <a:schemeClr val="bg1"/>
              </a:buClr>
              <a:buFont typeface="Arial"/>
              <a:buChar char="•"/>
            </a:pPr>
            <a:r>
              <a:rPr lang="en-US" sz="2500" dirty="0">
                <a:solidFill>
                  <a:srgbClr val="FF6600"/>
                </a:solidFill>
              </a:rPr>
              <a:t>:first-child</a:t>
            </a:r>
            <a:r>
              <a:rPr lang="en-US" sz="2500" dirty="0"/>
              <a:t>,</a:t>
            </a:r>
            <a:r>
              <a:rPr lang="en-US" sz="2500" dirty="0">
                <a:solidFill>
                  <a:srgbClr val="FF6600"/>
                </a:solidFill>
              </a:rPr>
              <a:t> :last-child</a:t>
            </a:r>
            <a:r>
              <a:rPr lang="en-US" sz="2500" dirty="0"/>
              <a:t>,</a:t>
            </a:r>
            <a:r>
              <a:rPr lang="en-US" sz="2500" dirty="0">
                <a:solidFill>
                  <a:srgbClr val="FF6600"/>
                </a:solidFill>
              </a:rPr>
              <a:t> :nth-child()</a:t>
            </a:r>
            <a:r>
              <a:rPr lang="en-US" sz="2500" dirty="0"/>
              <a:t>,</a:t>
            </a:r>
            <a:r>
              <a:rPr lang="en-US" sz="2500" dirty="0">
                <a:solidFill>
                  <a:srgbClr val="FF6600"/>
                </a:solidFill>
              </a:rPr>
              <a:t> :only-child</a:t>
            </a:r>
          </a:p>
          <a:p>
            <a:pPr marL="1200150" lvl="1" indent="-457200">
              <a:buClr>
                <a:schemeClr val="bg1"/>
              </a:buClr>
              <a:buFont typeface="Arial"/>
              <a:buChar char="•"/>
            </a:pPr>
            <a:r>
              <a:rPr lang="en-US" sz="2500" dirty="0">
                <a:solidFill>
                  <a:srgbClr val="FF6600"/>
                </a:solidFill>
              </a:rPr>
              <a:t>:first-of-type</a:t>
            </a:r>
            <a:r>
              <a:rPr lang="en-US" sz="2500" dirty="0"/>
              <a:t>,</a:t>
            </a:r>
            <a:r>
              <a:rPr lang="en-US" sz="2500" dirty="0">
                <a:solidFill>
                  <a:srgbClr val="FF6600"/>
                </a:solidFill>
              </a:rPr>
              <a:t> :last-of-type</a:t>
            </a:r>
            <a:r>
              <a:rPr lang="en-US" sz="2500" dirty="0"/>
              <a:t>,</a:t>
            </a:r>
            <a:r>
              <a:rPr lang="en-US" sz="2500" dirty="0">
                <a:solidFill>
                  <a:srgbClr val="FF6600"/>
                </a:solidFill>
              </a:rPr>
              <a:t> :only-of-type</a:t>
            </a:r>
          </a:p>
        </p:txBody>
      </p:sp>
      <p:pic>
        <p:nvPicPr>
          <p:cNvPr id="6" name="Picture 5" descr="Screen Shot 2015-09-13 at 1.03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988" y="3098306"/>
            <a:ext cx="4856922" cy="179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13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/>
              <a:t>These elements aren’t part of the DOM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/>
              <a:t>Can be used to style specific (unique) parts of the page</a:t>
            </a:r>
          </a:p>
          <a:p>
            <a:endParaRPr lang="en-US" dirty="0"/>
          </a:p>
          <a:p>
            <a:pPr marL="1200150" lvl="1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6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Specific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spcBef>
                <a:spcPts val="1968"/>
              </a:spcBef>
              <a:buFont typeface="Arial"/>
              <a:buChar char="•"/>
            </a:pPr>
            <a:r>
              <a:rPr lang="en-US" dirty="0"/>
              <a:t>We have focused on </a:t>
            </a:r>
            <a:r>
              <a:rPr lang="en-US" b="0" i="1" dirty="0"/>
              <a:t>type</a:t>
            </a:r>
            <a:r>
              <a:rPr lang="en-US" dirty="0"/>
              <a:t> selectors.</a:t>
            </a:r>
          </a:p>
          <a:p>
            <a:pPr marL="457200" indent="-457200">
              <a:lnSpc>
                <a:spcPct val="120000"/>
              </a:lnSpc>
              <a:spcBef>
                <a:spcPts val="1968"/>
              </a:spcBef>
              <a:buFont typeface="Arial"/>
              <a:buChar char="•"/>
            </a:pPr>
            <a:r>
              <a:rPr lang="en-US" dirty="0"/>
              <a:t>What if you don</a:t>
            </a:r>
            <a:r>
              <a:rPr lang="fr-FR" dirty="0"/>
              <a:t>’</a:t>
            </a:r>
            <a:r>
              <a:rPr lang="en-US" dirty="0"/>
              <a:t>t want to style </a:t>
            </a:r>
            <a:r>
              <a:rPr lang="en-US" b="0" i="1" dirty="0"/>
              <a:t>all</a:t>
            </a:r>
            <a:r>
              <a:rPr lang="en-US" dirty="0"/>
              <a:t> of the links, just some?  Or just some of the lists?</a:t>
            </a:r>
          </a:p>
          <a:p>
            <a:pPr marL="457200" indent="-457200">
              <a:lnSpc>
                <a:spcPct val="120000"/>
              </a:lnSpc>
              <a:spcBef>
                <a:spcPts val="1968"/>
              </a:spcBef>
              <a:buFont typeface="Arial"/>
              <a:buChar char="•"/>
            </a:pPr>
            <a:r>
              <a:rPr lang="en-US" dirty="0"/>
              <a:t>CSS gives you options</a:t>
            </a:r>
          </a:p>
        </p:txBody>
      </p:sp>
    </p:spTree>
    <p:extLst>
      <p:ext uri="{BB962C8B-B14F-4D97-AF65-F5344CB8AC3E}">
        <p14:creationId xmlns:p14="http://schemas.microsoft.com/office/powerpoint/2010/main" val="1355532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Pseudo-Elements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428765"/>
            <a:ext cx="8432800" cy="356015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Textual</a:t>
            </a:r>
          </a:p>
          <a:p>
            <a:pPr marL="1200150" lvl="1" indent="-457200">
              <a:buClr>
                <a:schemeClr val="bg1"/>
              </a:buClr>
              <a:buFont typeface="Arial"/>
              <a:buChar char="•"/>
            </a:pPr>
            <a:r>
              <a:rPr lang="en-US" sz="2800" dirty="0">
                <a:solidFill>
                  <a:srgbClr val="FF6600"/>
                </a:solidFill>
              </a:rPr>
              <a:t>:first-letter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6600"/>
                </a:solidFill>
              </a:rPr>
              <a:t> :first-line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Positional/Generated</a:t>
            </a:r>
          </a:p>
          <a:p>
            <a:pPr marL="1200150" lvl="1" indent="-457200">
              <a:buClr>
                <a:schemeClr val="bg1"/>
              </a:buClr>
              <a:buFont typeface="Arial"/>
              <a:buChar char="•"/>
            </a:pPr>
            <a:r>
              <a:rPr lang="en-US" sz="2800" dirty="0">
                <a:solidFill>
                  <a:srgbClr val="FF6600"/>
                </a:solidFill>
              </a:rPr>
              <a:t>:before</a:t>
            </a:r>
            <a:r>
              <a:rPr lang="en-US" sz="2800" dirty="0">
                <a:solidFill>
                  <a:srgbClr val="FFFFFF"/>
                </a:solidFill>
              </a:rPr>
              <a:t>,</a:t>
            </a:r>
            <a:r>
              <a:rPr lang="en-US" sz="2800" dirty="0">
                <a:solidFill>
                  <a:srgbClr val="FF6600"/>
                </a:solidFill>
              </a:rPr>
              <a:t> :after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Fragments</a:t>
            </a:r>
          </a:p>
          <a:p>
            <a:pPr marL="1200150" lvl="1" indent="-457200">
              <a:buClr>
                <a:schemeClr val="bg1"/>
              </a:buClr>
              <a:buFont typeface="Arial"/>
              <a:buChar char="•"/>
            </a:pPr>
            <a:r>
              <a:rPr lang="en-US" sz="2800" dirty="0">
                <a:solidFill>
                  <a:srgbClr val="FF6600"/>
                </a:solidFill>
              </a:rPr>
              <a:t>::selection</a:t>
            </a:r>
          </a:p>
        </p:txBody>
      </p:sp>
    </p:spTree>
    <p:extLst>
      <p:ext uri="{BB962C8B-B14F-4D97-AF65-F5344CB8AC3E}">
        <p14:creationId xmlns:p14="http://schemas.microsoft.com/office/powerpoint/2010/main" val="387694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1311873"/>
            <a:ext cx="8432800" cy="3560154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/>
              <a:t>Embrace the many tools that are available to help you design your site.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</a:rPr>
              <a:t>Inspect element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  <a:hlinkClick r:id="rId2"/>
              </a:rPr>
              <a:t>http://chrispederick.com/work/web-developer/</a:t>
            </a:r>
            <a:endParaRPr lang="en-US" dirty="0">
              <a:solidFill>
                <a:srgbClr val="FFFF00"/>
              </a:solidFill>
            </a:endParaRP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  <a:hlinkClick r:id="rId3"/>
              </a:rPr>
              <a:t>http://css3generator.com/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05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89" y="1783123"/>
            <a:ext cx="8535737" cy="1537285"/>
          </a:xfrm>
        </p:spPr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the best colors for your site</a:t>
            </a:r>
          </a:p>
        </p:txBody>
      </p:sp>
    </p:spTree>
    <p:extLst>
      <p:ext uri="{BB962C8B-B14F-4D97-AF65-F5344CB8AC3E}">
        <p14:creationId xmlns:p14="http://schemas.microsoft.com/office/powerpoint/2010/main" val="2328494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9512"/>
            <a:ext cx="8229600" cy="3340139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Color names (blue, red, yellow, etc.) work, but should be avoided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Hexadecimal is common convention</a:t>
            </a:r>
          </a:p>
          <a:p>
            <a:pPr marL="1200150" lvl="1" indent="-457200">
              <a:buFont typeface="Wingdings" charset="2"/>
              <a:buChar char="Ø"/>
            </a:pPr>
            <a:r>
              <a:rPr lang="en-US" dirty="0"/>
              <a:t>#0000FF, #FF0000, #FFFF00 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rgb</a:t>
            </a:r>
            <a:endParaRPr lang="en-US" dirty="0"/>
          </a:p>
          <a:p>
            <a:pPr marL="1200150" lvl="1" indent="-457200">
              <a:buFont typeface="Wingdings" charset="2"/>
              <a:buChar char="Ø"/>
            </a:pPr>
            <a:r>
              <a:rPr lang="en-US" dirty="0"/>
              <a:t>(0, 0, 1), (1, 0, 0), (1, 1, 0)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rgba</a:t>
            </a:r>
            <a:endParaRPr lang="en-US" dirty="0"/>
          </a:p>
          <a:p>
            <a:pPr marL="1200150" lvl="1" indent="-457200">
              <a:buFont typeface="Wingdings" charset="2"/>
              <a:buChar char="Ø"/>
            </a:pPr>
            <a:r>
              <a:rPr lang="en-US" dirty="0"/>
              <a:t>(0, 0, 1, .5)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16872" y="2901060"/>
            <a:ext cx="1066081" cy="89384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#0000FF</a:t>
            </a:r>
          </a:p>
        </p:txBody>
      </p:sp>
      <p:sp>
        <p:nvSpPr>
          <p:cNvPr id="5" name="Rectangle 4"/>
          <p:cNvSpPr/>
          <p:nvPr/>
        </p:nvSpPr>
        <p:spPr>
          <a:xfrm>
            <a:off x="6335992" y="2888806"/>
            <a:ext cx="1066081" cy="8938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#FF0000</a:t>
            </a:r>
          </a:p>
        </p:txBody>
      </p:sp>
      <p:sp>
        <p:nvSpPr>
          <p:cNvPr id="6" name="Rectangle 5"/>
          <p:cNvSpPr/>
          <p:nvPr/>
        </p:nvSpPr>
        <p:spPr>
          <a:xfrm>
            <a:off x="7692383" y="2888806"/>
            <a:ext cx="1066081" cy="89384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#FFFF00</a:t>
            </a:r>
          </a:p>
        </p:txBody>
      </p:sp>
      <p:sp>
        <p:nvSpPr>
          <p:cNvPr id="7" name="Rectangle 6"/>
          <p:cNvSpPr/>
          <p:nvPr/>
        </p:nvSpPr>
        <p:spPr>
          <a:xfrm>
            <a:off x="6814436" y="3920350"/>
            <a:ext cx="1944031" cy="893840"/>
          </a:xfrm>
          <a:prstGeom prst="rect">
            <a:avLst/>
          </a:prstGeom>
          <a:solidFill>
            <a:srgbClr val="0000FF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rgba</a:t>
            </a:r>
            <a:r>
              <a:rPr lang="en-US" dirty="0"/>
              <a:t>(</a:t>
            </a:r>
            <a:r>
              <a:rPr lang="en-US"/>
              <a:t>0, 0, 1</a:t>
            </a:r>
            <a:r>
              <a:rPr lang="en-US" dirty="0"/>
              <a:t>, .5)</a:t>
            </a:r>
          </a:p>
        </p:txBody>
      </p:sp>
      <p:sp>
        <p:nvSpPr>
          <p:cNvPr id="8" name="Rectangle 7"/>
          <p:cNvSpPr/>
          <p:nvPr/>
        </p:nvSpPr>
        <p:spPr>
          <a:xfrm>
            <a:off x="4822515" y="3920350"/>
            <a:ext cx="1695023" cy="89384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rgb</a:t>
            </a:r>
            <a:r>
              <a:rPr lang="en-US" dirty="0"/>
              <a:t>(0,0,1)</a:t>
            </a:r>
          </a:p>
        </p:txBody>
      </p:sp>
    </p:spTree>
    <p:extLst>
      <p:ext uri="{BB962C8B-B14F-4D97-AF65-F5344CB8AC3E}">
        <p14:creationId xmlns:p14="http://schemas.microsoft.com/office/powerpoint/2010/main" val="235848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0767"/>
            <a:ext cx="8229600" cy="2702991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Appropriate use of color is critical to web accessibility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Many more people are visually impaired or color blind than are legally blind</a:t>
            </a:r>
          </a:p>
          <a:p>
            <a:pPr marL="457200" indent="-457200">
              <a:buFont typeface="Arial"/>
              <a:buChar char="•"/>
            </a:pPr>
            <a:endParaRPr lang="en-US" sz="2600" dirty="0"/>
          </a:p>
          <a:p>
            <a:pPr marL="457200" indent="-457200">
              <a:buFont typeface="Arial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7607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color contrast?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0751"/>
            <a:ext cx="8229600" cy="2702991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spcBef>
                <a:spcPts val="2520"/>
              </a:spcBef>
              <a:buFont typeface="Arial"/>
              <a:buChar char="•"/>
            </a:pPr>
            <a:r>
              <a:rPr lang="en-US" dirty="0"/>
              <a:t>You intuitively know when something has poor contrast</a:t>
            </a:r>
          </a:p>
          <a:p>
            <a:pPr marL="457200" indent="-457200">
              <a:spcBef>
                <a:spcPts val="2520"/>
              </a:spcBef>
              <a:buFont typeface="Arial"/>
              <a:buChar char="•"/>
            </a:pPr>
            <a:r>
              <a:rPr lang="en-US" dirty="0"/>
              <a:t>There are tools that quantify the contrast between text and its background</a:t>
            </a:r>
          </a:p>
          <a:p>
            <a:pPr marL="457200" indent="-457200">
              <a:spcBef>
                <a:spcPts val="2520"/>
              </a:spcBef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</a:rPr>
              <a:t>http://wave.webaim.org/</a:t>
            </a:r>
          </a:p>
          <a:p>
            <a:pPr marL="457200" indent="-457200">
              <a:spcBef>
                <a:spcPts val="2520"/>
              </a:spcBef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</a:rPr>
              <a:t>http://</a:t>
            </a:r>
            <a:r>
              <a:rPr lang="en-US" dirty="0" err="1">
                <a:solidFill>
                  <a:srgbClr val="FFFF00"/>
                </a:solidFill>
              </a:rPr>
              <a:t>webaim.org</a:t>
            </a:r>
            <a:r>
              <a:rPr lang="en-US" dirty="0">
                <a:solidFill>
                  <a:srgbClr val="FFFF00"/>
                </a:solidFill>
              </a:rPr>
              <a:t>/resources/</a:t>
            </a:r>
            <a:r>
              <a:rPr lang="en-US" dirty="0" err="1">
                <a:solidFill>
                  <a:srgbClr val="FFFF00"/>
                </a:solidFill>
              </a:rPr>
              <a:t>contrastchecker</a:t>
            </a:r>
            <a:r>
              <a:rPr lang="en-US" dirty="0">
                <a:solidFill>
                  <a:srgbClr val="FFFF0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8239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Don’t use color alone to convey meaning</a:t>
            </a:r>
          </a:p>
        </p:txBody>
      </p:sp>
      <p:pic>
        <p:nvPicPr>
          <p:cNvPr id="6" name="Content Placeholder 5" descr="color.jpg"/>
          <p:cNvPicPr>
            <a:picLocks noGrp="1" noChangeAspect="1"/>
          </p:cNvPicPr>
          <p:nvPr>
            <p:ph idx="1"/>
          </p:nvPr>
        </p:nvPicPr>
        <p:blipFill>
          <a:blip r:embed="rId2"/>
          <a:srcRect l="-7703" r="-7703"/>
          <a:stretch>
            <a:fillRect/>
          </a:stretch>
        </p:blipFill>
        <p:spPr>
          <a:xfrm>
            <a:off x="254017" y="1755076"/>
            <a:ext cx="8563897" cy="2812790"/>
          </a:xfrm>
        </p:spPr>
      </p:pic>
    </p:spTree>
    <p:extLst>
      <p:ext uri="{BB962C8B-B14F-4D97-AF65-F5344CB8AC3E}">
        <p14:creationId xmlns:p14="http://schemas.microsoft.com/office/powerpoint/2010/main" val="32613564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 gray scale …</a:t>
            </a:r>
          </a:p>
        </p:txBody>
      </p:sp>
      <p:pic>
        <p:nvPicPr>
          <p:cNvPr id="6" name="Content Placeholder 5" descr="color.bw.jpg"/>
          <p:cNvPicPr>
            <a:picLocks noGrp="1" noChangeAspect="1"/>
          </p:cNvPicPr>
          <p:nvPr>
            <p:ph idx="1"/>
          </p:nvPr>
        </p:nvPicPr>
        <p:blipFill>
          <a:blip r:embed="rId2"/>
          <a:srcRect l="-7703" r="-7703"/>
          <a:stretch>
            <a:fillRect/>
          </a:stretch>
        </p:blipFill>
        <p:spPr>
          <a:xfrm>
            <a:off x="457200" y="1816925"/>
            <a:ext cx="8229600" cy="2702991"/>
          </a:xfrm>
        </p:spPr>
      </p:pic>
    </p:spTree>
    <p:extLst>
      <p:ext uri="{BB962C8B-B14F-4D97-AF65-F5344CB8AC3E}">
        <p14:creationId xmlns:p14="http://schemas.microsoft.com/office/powerpoint/2010/main" val="38524379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7750"/>
            <a:ext cx="8229600" cy="2702991"/>
          </a:xfrm>
        </p:spPr>
        <p:txBody>
          <a:bodyPr/>
          <a:lstStyle/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/>
              <a:t>Use web safe colors and use an accepted convention</a:t>
            </a:r>
          </a:p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/>
              <a:t>Test your site using a contrast checker</a:t>
            </a:r>
          </a:p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/>
              <a:t>Avoid using color to convey meaning</a:t>
            </a:r>
          </a:p>
        </p:txBody>
      </p:sp>
    </p:spTree>
    <p:extLst>
      <p:ext uri="{BB962C8B-B14F-4D97-AF65-F5344CB8AC3E}">
        <p14:creationId xmlns:p14="http://schemas.microsoft.com/office/powerpoint/2010/main" val="35685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91" y="1820477"/>
            <a:ext cx="8535737" cy="1537285"/>
          </a:xfrm>
        </p:spPr>
        <p:txBody>
          <a:bodyPr/>
          <a:lstStyle/>
          <a:p>
            <a:r>
              <a:rPr lang="en-US" dirty="0"/>
              <a:t>Styling Your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Styling your text</a:t>
            </a:r>
          </a:p>
        </p:txBody>
      </p:sp>
    </p:spTree>
    <p:extLst>
      <p:ext uri="{BB962C8B-B14F-4D97-AF65-F5344CB8AC3E}">
        <p14:creationId xmlns:p14="http://schemas.microsoft.com/office/powerpoint/2010/main" val="180220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13539"/>
            <a:ext cx="8432800" cy="397703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Some selectors follow the DOM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Descendant selectors (</a:t>
            </a:r>
            <a:r>
              <a:rPr lang="en-US" sz="2800" dirty="0" err="1"/>
              <a:t>nav</a:t>
            </a:r>
            <a:r>
              <a:rPr lang="en-US" sz="2800" dirty="0"/>
              <a:t> a)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/>
              <a:t>Style all of the anchor links inside a </a:t>
            </a:r>
            <a:r>
              <a:rPr lang="en-US" sz="2200" dirty="0" err="1"/>
              <a:t>nav</a:t>
            </a:r>
            <a:r>
              <a:rPr lang="en-US" sz="2200" dirty="0"/>
              <a:t> tag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Child selectors  (</a:t>
            </a:r>
            <a:r>
              <a:rPr lang="en-US" sz="2800" dirty="0" err="1"/>
              <a:t>nav</a:t>
            </a:r>
            <a:r>
              <a:rPr lang="en-US" sz="2800" dirty="0"/>
              <a:t> &gt; a)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/>
              <a:t>more constraining  The anchor elements must be a child of the </a:t>
            </a:r>
            <a:r>
              <a:rPr lang="en-US" sz="2200" dirty="0" err="1"/>
              <a:t>nav</a:t>
            </a:r>
            <a:r>
              <a:rPr lang="en-US" sz="2200" dirty="0"/>
              <a:t>, no intermediate tags, e.g. paragraph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Adjacent sibling (h1 + o)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>
                <a:sym typeface="Wingdings"/>
              </a:rPr>
              <a:t>elements must be at same level and follow each other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190530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396"/>
            <a:ext cx="8229600" cy="270299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spcBef>
                <a:spcPts val="1368"/>
              </a:spcBef>
              <a:buFont typeface="Arial"/>
              <a:buChar char="•"/>
            </a:pPr>
            <a:r>
              <a:rPr lang="en-US" dirty="0"/>
              <a:t>Many options for styling your text:</a:t>
            </a:r>
          </a:p>
          <a:p>
            <a:pPr marL="1200150" lvl="1" indent="-457200">
              <a:spcBef>
                <a:spcPts val="1368"/>
              </a:spcBef>
              <a:buFont typeface="Arial"/>
              <a:buChar char="•"/>
            </a:pPr>
            <a:r>
              <a:rPr lang="en-US" sz="3200" dirty="0"/>
              <a:t>font (family, style, variant, size)</a:t>
            </a:r>
          </a:p>
          <a:p>
            <a:pPr marL="1200150" lvl="1" indent="-457200">
              <a:spcBef>
                <a:spcPts val="1368"/>
              </a:spcBef>
              <a:buFont typeface="Arial"/>
              <a:buChar char="•"/>
            </a:pPr>
            <a:r>
              <a:rPr lang="en-US" sz="3200" dirty="0"/>
              <a:t>color and background</a:t>
            </a:r>
          </a:p>
          <a:p>
            <a:pPr marL="1200150" lvl="1" indent="-457200">
              <a:spcBef>
                <a:spcPts val="1368"/>
              </a:spcBef>
              <a:buFont typeface="Arial"/>
              <a:buChar char="•"/>
            </a:pPr>
            <a:r>
              <a:rPr lang="en-US" sz="3200" dirty="0"/>
              <a:t>alignment</a:t>
            </a:r>
          </a:p>
          <a:p>
            <a:pPr marL="1200150" lvl="1" indent="-457200">
              <a:spcBef>
                <a:spcPts val="1368"/>
              </a:spcBef>
              <a:buFont typeface="Arial"/>
              <a:buChar char="•"/>
            </a:pPr>
            <a:r>
              <a:rPr lang="en-US" sz="3200" dirty="0"/>
              <a:t>line-height</a:t>
            </a:r>
          </a:p>
        </p:txBody>
      </p:sp>
    </p:spTree>
    <p:extLst>
      <p:ext uri="{BB962C8B-B14F-4D97-AF65-F5344CB8AC3E}">
        <p14:creationId xmlns:p14="http://schemas.microsoft.com/office/powerpoint/2010/main" val="325023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font-family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9481"/>
            <a:ext cx="8229600" cy="2968236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872"/>
              </a:spcBef>
              <a:buFont typeface="Arial"/>
              <a:buChar char="•"/>
            </a:pPr>
            <a:r>
              <a:rPr lang="en-US" sz="2800" dirty="0"/>
              <a:t>Font families are styles of text</a:t>
            </a:r>
          </a:p>
          <a:p>
            <a:pPr marL="457200" indent="-457200">
              <a:spcBef>
                <a:spcPts val="1872"/>
              </a:spcBef>
              <a:buFont typeface="Arial"/>
              <a:buChar char="•"/>
            </a:pPr>
            <a:r>
              <a:rPr lang="en-US" sz="2800" dirty="0"/>
              <a:t>Examples:</a:t>
            </a:r>
          </a:p>
          <a:p>
            <a:pPr marL="1200150" lvl="1" indent="-457200">
              <a:spcBef>
                <a:spcPts val="1872"/>
              </a:spcBef>
              <a:buFont typeface="Arial"/>
              <a:buChar char="•"/>
            </a:pPr>
            <a:r>
              <a:rPr lang="en-US" sz="2800" b="0" dirty="0">
                <a:latin typeface="Helvetica"/>
                <a:cs typeface="Helvetica"/>
              </a:rPr>
              <a:t>Helvetica</a:t>
            </a:r>
            <a:r>
              <a:rPr lang="en-US" sz="2800" b="0" dirty="0"/>
              <a:t>, </a:t>
            </a:r>
            <a:r>
              <a:rPr lang="en-US" sz="2800" b="0" dirty="0">
                <a:latin typeface="Courier"/>
                <a:cs typeface="Courier"/>
              </a:rPr>
              <a:t>Courier</a:t>
            </a:r>
            <a:r>
              <a:rPr lang="en-US" sz="2800" b="0" dirty="0"/>
              <a:t>, “</a:t>
            </a:r>
            <a:r>
              <a:rPr lang="en-US" sz="2800" b="0" dirty="0">
                <a:latin typeface="Courier New"/>
                <a:cs typeface="Courier New"/>
              </a:rPr>
              <a:t>Courier New</a:t>
            </a:r>
            <a:r>
              <a:rPr lang="en-US" sz="2800" b="0" dirty="0"/>
              <a:t>”, “</a:t>
            </a:r>
            <a:r>
              <a:rPr lang="en-US" sz="2800" b="0" dirty="0">
                <a:latin typeface="Comic Sans MS"/>
                <a:cs typeface="Comic Sans MS"/>
              </a:rPr>
              <a:t>Comic Sans MS</a:t>
            </a:r>
            <a:r>
              <a:rPr lang="en-US" sz="2800" b="0" dirty="0"/>
              <a:t>”, </a:t>
            </a:r>
            <a:r>
              <a:rPr lang="en-US" sz="2800" b="0" dirty="0">
                <a:latin typeface="Lucida Calligraphy"/>
                <a:cs typeface="Lucida Calligraphy"/>
              </a:rPr>
              <a:t>cursive</a:t>
            </a:r>
            <a:r>
              <a:rPr lang="en-US" sz="2800" b="0" dirty="0"/>
              <a:t>, </a:t>
            </a:r>
            <a:r>
              <a:rPr lang="en-US" sz="2800" b="0" dirty="0">
                <a:latin typeface="Verdana"/>
                <a:cs typeface="Verdana"/>
              </a:rPr>
              <a:t>Verdana</a:t>
            </a:r>
          </a:p>
        </p:txBody>
      </p:sp>
    </p:spTree>
    <p:extLst>
      <p:ext uri="{BB962C8B-B14F-4D97-AF65-F5344CB8AC3E}">
        <p14:creationId xmlns:p14="http://schemas.microsoft.com/office/powerpoint/2010/main" val="221545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font-family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5"/>
            <a:ext cx="8229600" cy="2702991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Not all font-families supported by all of the operating systems, so you can provide alternatives.</a:t>
            </a:r>
          </a:p>
        </p:txBody>
      </p:sp>
      <p:pic>
        <p:nvPicPr>
          <p:cNvPr id="5" name="Picture 4" descr="Screen Shot 2015-07-27 at 10.16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3" y="3489221"/>
            <a:ext cx="7569200" cy="125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756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0F033C-9309-DB43-85A6-60026807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F9B05A-C156-B343-B1BC-419D86FF0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3" y="1139688"/>
            <a:ext cx="8945217" cy="3931828"/>
          </a:xfrm>
        </p:spPr>
        <p:txBody>
          <a:bodyPr>
            <a:normAutofit fontScale="77500" lnSpcReduction="20000"/>
          </a:bodyPr>
          <a:lstStyle/>
          <a:p>
            <a:endParaRPr lang="en-US" sz="2400" dirty="0">
              <a:solidFill>
                <a:srgbClr val="FF834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There are almost 1000 additional fonts available through Google fonts</a:t>
            </a:r>
            <a:endParaRPr lang="en-US" sz="2800" dirty="0">
              <a:solidFill>
                <a:srgbClr val="FF8349"/>
              </a:solidFill>
            </a:endParaRPr>
          </a:p>
          <a:p>
            <a:r>
              <a:rPr lang="en-US" sz="2400" dirty="0">
                <a:solidFill>
                  <a:srgbClr val="FF8349"/>
                </a:solidFill>
              </a:rPr>
              <a:t>	</a:t>
            </a:r>
            <a:r>
              <a:rPr lang="en-US" sz="2800" dirty="0">
                <a:solidFill>
                  <a:srgbClr val="FF8349"/>
                </a:solidFill>
              </a:rPr>
              <a:t>&lt;link </a:t>
            </a:r>
            <a:r>
              <a:rPr lang="en-US" sz="2800" dirty="0" err="1">
                <a:solidFill>
                  <a:srgbClr val="FF8349"/>
                </a:solidFill>
              </a:rPr>
              <a:t>href</a:t>
            </a:r>
            <a:r>
              <a:rPr lang="en-US" sz="2800" dirty="0">
                <a:solidFill>
                  <a:srgbClr val="FF8349"/>
                </a:solidFill>
              </a:rPr>
              <a:t>='https://</a:t>
            </a:r>
            <a:r>
              <a:rPr lang="en-US" sz="2800" dirty="0" err="1">
                <a:solidFill>
                  <a:srgbClr val="FF8349"/>
                </a:solidFill>
              </a:rPr>
              <a:t>fonts.googleapis.com</a:t>
            </a:r>
            <a:r>
              <a:rPr lang="en-US" sz="2800" dirty="0">
                <a:solidFill>
                  <a:srgbClr val="FF8349"/>
                </a:solidFill>
              </a:rPr>
              <a:t>/</a:t>
            </a:r>
            <a:r>
              <a:rPr lang="en-US" sz="2800" dirty="0" err="1">
                <a:solidFill>
                  <a:srgbClr val="FF8349"/>
                </a:solidFill>
              </a:rPr>
              <a:t>css?</a:t>
            </a:r>
            <a:r>
              <a:rPr lang="en-US" sz="2800" dirty="0" err="1">
                <a:solidFill>
                  <a:srgbClr val="FFFF00"/>
                </a:solidFill>
              </a:rPr>
              <a:t>family</a:t>
            </a:r>
            <a:r>
              <a:rPr lang="en-US" sz="2800" dirty="0">
                <a:solidFill>
                  <a:srgbClr val="FFFF00"/>
                </a:solidFill>
              </a:rPr>
              <a:t>=Anton</a:t>
            </a:r>
            <a:r>
              <a:rPr lang="en-US" sz="2800" dirty="0">
                <a:solidFill>
                  <a:srgbClr val="FF8349"/>
                </a:solidFill>
              </a:rPr>
              <a:t>’</a:t>
            </a:r>
          </a:p>
          <a:p>
            <a:r>
              <a:rPr lang="en-US" sz="2800" dirty="0">
                <a:solidFill>
                  <a:srgbClr val="FF8349"/>
                </a:solidFill>
              </a:rPr>
              <a:t>          	 </a:t>
            </a:r>
            <a:r>
              <a:rPr lang="en-US" sz="2800" dirty="0" err="1">
                <a:solidFill>
                  <a:srgbClr val="FF8349"/>
                </a:solidFill>
              </a:rPr>
              <a:t>rel</a:t>
            </a:r>
            <a:r>
              <a:rPr lang="en-US" sz="2800" dirty="0">
                <a:solidFill>
                  <a:srgbClr val="FF8349"/>
                </a:solidFill>
              </a:rPr>
              <a:t>='stylesheet’&gt;</a:t>
            </a:r>
          </a:p>
          <a:p>
            <a:endParaRPr lang="en-US" sz="2800" dirty="0">
              <a:solidFill>
                <a:srgbClr val="FF8349"/>
              </a:solidFill>
            </a:endParaRPr>
          </a:p>
          <a:p>
            <a:r>
              <a:rPr lang="en-US" sz="2800" dirty="0">
                <a:solidFill>
                  <a:srgbClr val="FF8349"/>
                </a:solidFill>
              </a:rPr>
              <a:t>	&lt;style&gt;</a:t>
            </a:r>
          </a:p>
          <a:p>
            <a:r>
              <a:rPr lang="en-US" sz="2800" dirty="0">
                <a:solidFill>
                  <a:srgbClr val="FF8349"/>
                </a:solidFill>
              </a:rPr>
              <a:t>	body {</a:t>
            </a:r>
          </a:p>
          <a:p>
            <a:r>
              <a:rPr lang="en-US" sz="2800" dirty="0">
                <a:solidFill>
                  <a:srgbClr val="FF8349"/>
                </a:solidFill>
              </a:rPr>
              <a:t>   	 	font-family: </a:t>
            </a:r>
            <a:r>
              <a:rPr lang="en-US" sz="2800" dirty="0">
                <a:solidFill>
                  <a:srgbClr val="FFFF00"/>
                </a:solidFill>
              </a:rPr>
              <a:t>'Anton'</a:t>
            </a:r>
            <a:r>
              <a:rPr lang="en-US" sz="2800" dirty="0">
                <a:solidFill>
                  <a:srgbClr val="FF8349"/>
                </a:solidFill>
              </a:rPr>
              <a:t>;</a:t>
            </a:r>
          </a:p>
          <a:p>
            <a:r>
              <a:rPr lang="en-US" sz="2800" dirty="0">
                <a:solidFill>
                  <a:srgbClr val="FF8349"/>
                </a:solidFill>
              </a:rPr>
              <a:t>	}</a:t>
            </a:r>
          </a:p>
          <a:p>
            <a:endParaRPr lang="en-US" sz="2400" dirty="0">
              <a:solidFill>
                <a:srgbClr val="FF834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https://www.w3schools.com/</a:t>
            </a:r>
            <a:r>
              <a:rPr lang="en-US" sz="2600" dirty="0" err="1"/>
              <a:t>howto</a:t>
            </a:r>
            <a:r>
              <a:rPr lang="en-US" sz="2600" dirty="0"/>
              <a:t>/</a:t>
            </a:r>
            <a:r>
              <a:rPr lang="en-US" sz="2600" dirty="0" err="1"/>
              <a:t>howto_google_fonts.asp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461302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15" y="1383636"/>
            <a:ext cx="8514977" cy="2874604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This is only the beginning of our discussion on sizes…</a:t>
            </a:r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Options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xx-small, x-small, small, smaller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medium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larger, x-large, xx-large, larger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Use pixel 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Use %</a:t>
            </a:r>
          </a:p>
        </p:txBody>
      </p:sp>
    </p:spTree>
    <p:extLst>
      <p:ext uri="{BB962C8B-B14F-4D97-AF65-F5344CB8AC3E}">
        <p14:creationId xmlns:p14="http://schemas.microsoft.com/office/powerpoint/2010/main" val="344127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and background-color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9926"/>
            <a:ext cx="8229600" cy="270299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The color attribute is the color of the foreground.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The background-color is the color of the background</a:t>
            </a:r>
          </a:p>
        </p:txBody>
      </p:sp>
    </p:spTree>
    <p:extLst>
      <p:ext uri="{BB962C8B-B14F-4D97-AF65-F5344CB8AC3E}">
        <p14:creationId xmlns:p14="http://schemas.microsoft.com/office/powerpoint/2010/main" val="97012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pic>
        <p:nvPicPr>
          <p:cNvPr id="4" name="Content Placeholder 3" descr="Screen Shot 2015-07-27 at 12.04.15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130"/>
          <a:stretch/>
        </p:blipFill>
        <p:spPr>
          <a:xfrm>
            <a:off x="457200" y="1494118"/>
            <a:ext cx="8229600" cy="1598706"/>
          </a:xfrm>
        </p:spPr>
      </p:pic>
      <p:pic>
        <p:nvPicPr>
          <p:cNvPr id="5" name="Picture 4" descr="Screen Shot 2015-07-27 at 12.04.3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26" y="3198159"/>
            <a:ext cx="6484471" cy="158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364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line-height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5"/>
            <a:ext cx="8229600" cy="2702991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As you can guess, doesn’t affect font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Adjusts the space between the lines of text</a:t>
            </a:r>
          </a:p>
        </p:txBody>
      </p:sp>
      <p:pic>
        <p:nvPicPr>
          <p:cNvPr id="4" name="Picture 3" descr="Screen Shot 2015-07-27 at 11.51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703" y="2646085"/>
            <a:ext cx="3901888" cy="23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8016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7513"/>
            <a:ext cx="8229600" cy="270299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The number of options for styling text can seem overwhelming.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Practice on toy problems!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Design larger projects on paper first!!!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Example – </a:t>
            </a:r>
            <a:r>
              <a:rPr lang="en-US" dirty="0">
                <a:hlinkClick r:id="rId2"/>
              </a:rPr>
              <a:t>fonts</a:t>
            </a:r>
            <a:r>
              <a:rPr lang="en-US" dirty="0"/>
              <a:t> (to view on your own time)</a:t>
            </a:r>
          </a:p>
        </p:txBody>
      </p:sp>
    </p:spTree>
    <p:extLst>
      <p:ext uri="{BB962C8B-B14F-4D97-AF65-F5344CB8AC3E}">
        <p14:creationId xmlns:p14="http://schemas.microsoft.com/office/powerpoint/2010/main" val="347365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Display and Visibility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7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243090"/>
            <a:ext cx="8432800" cy="4110788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# id selector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Used to identify a single element in the DOM.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Was used extensively for &lt;div id = “header”&gt;, &lt;div id=“footer”&gt;, etc.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There is a small movement to move the use of id OUT of CSS</a:t>
            </a:r>
          </a:p>
          <a:p>
            <a:endParaRPr lang="en-US" dirty="0"/>
          </a:p>
        </p:txBody>
      </p:sp>
      <p:pic>
        <p:nvPicPr>
          <p:cNvPr id="4" name="Picture 3" descr="Screen Shot 2015-09-12 at 11.05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850" y="4076394"/>
            <a:ext cx="5116240" cy="504055"/>
          </a:xfrm>
          <a:prstGeom prst="rect">
            <a:avLst/>
          </a:prstGeom>
        </p:spPr>
      </p:pic>
      <p:pic>
        <p:nvPicPr>
          <p:cNvPr id="5" name="Picture 4" descr="Screen Shot 2015-09-12 at 11.04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10" y="3815132"/>
            <a:ext cx="3636433" cy="97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302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is Key to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/>
              <a:t>Every element is a box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/>
              <a:t>Display affects the layout of neighboring elements 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002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840"/>
            <a:ext cx="8383718" cy="3564021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inline: sits next to other elements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takes up “just enough” width and height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block: forces line break</a:t>
            </a:r>
          </a:p>
          <a:p>
            <a:pPr marL="1200150" lvl="1" indent="-457200">
              <a:buFont typeface="Arial"/>
              <a:buChar char="•"/>
            </a:pPr>
            <a:r>
              <a:rPr lang="en-US" sz="3100" dirty="0"/>
              <a:t>default: take up all horizontal width and “just enough” height</a:t>
            </a:r>
          </a:p>
          <a:p>
            <a:pPr marL="1200150" lvl="1" indent="-457200">
              <a:buFont typeface="Arial"/>
              <a:buChar char="•"/>
            </a:pPr>
            <a:r>
              <a:rPr lang="en-US" sz="3100" dirty="0"/>
              <a:t>rules can set height and width</a:t>
            </a:r>
          </a:p>
          <a:p>
            <a:endParaRPr lang="en-US" dirty="0"/>
          </a:p>
          <a:p>
            <a:pPr marL="1200150" lvl="1" indent="-457200">
              <a:buFont typeface="Arial"/>
              <a:buChar char="•"/>
            </a:pPr>
            <a:endParaRPr lang="en-US" dirty="0"/>
          </a:p>
          <a:p>
            <a:pPr marL="1200150" lvl="1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0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79" y="1286586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inline-block:</a:t>
            </a:r>
          </a:p>
          <a:p>
            <a:pPr marL="1200150" lvl="1" indent="-457200">
              <a:buFont typeface="Arial"/>
              <a:buChar char="•"/>
            </a:pPr>
            <a:r>
              <a:rPr lang="en-US" sz="3400" dirty="0"/>
              <a:t>same as inline, but accepts height and width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none: removed from page</a:t>
            </a:r>
          </a:p>
          <a:p>
            <a:pPr marL="1200150" lvl="1" indent="-457200">
              <a:buFont typeface="Arial"/>
              <a:buChar char="•"/>
            </a:pPr>
            <a:r>
              <a:rPr lang="en-US" sz="3400" dirty="0"/>
              <a:t>Still in DOM, but not visual (even to  SRs)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8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(Code Pen – Week One)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>
                <a:hlinkClick r:id="rId2"/>
              </a:rPr>
              <a:t>Display Example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>
                <a:hlinkClick r:id="rId3"/>
              </a:rPr>
              <a:t>Display Example 2</a:t>
            </a: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694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87879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float – USE AS A LAST RESORT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/>
              <a:t>Reposition elements to the right or left. 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/>
              <a:t>Elements are aware of one another and will not overlap.  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/>
              <a:t>Values: left, right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clear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/>
              <a:t>Used to keep floating elements away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/>
              <a:t>Values: left, right, both</a:t>
            </a:r>
          </a:p>
        </p:txBody>
      </p:sp>
    </p:spTree>
    <p:extLst>
      <p:ext uri="{BB962C8B-B14F-4D97-AF65-F5344CB8AC3E}">
        <p14:creationId xmlns:p14="http://schemas.microsoft.com/office/powerpoint/2010/main" val="9178841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228" y="625776"/>
            <a:ext cx="6965245" cy="901864"/>
          </a:xfrm>
        </p:spPr>
        <p:txBody>
          <a:bodyPr/>
          <a:lstStyle/>
          <a:p>
            <a:r>
              <a:rPr lang="en-US" dirty="0"/>
              <a:t>Element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47" y="1911334"/>
            <a:ext cx="8184686" cy="3733820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2472"/>
              </a:spcBef>
              <a:buFont typeface="Arial"/>
              <a:buChar char="•"/>
            </a:pPr>
            <a:r>
              <a:rPr lang="en-US" sz="2800" dirty="0"/>
              <a:t>What happens when you set a height/width and the content doesn’t fit any longer?</a:t>
            </a:r>
          </a:p>
          <a:p>
            <a:pPr marL="457200" indent="-457200">
              <a:spcBef>
                <a:spcPts val="2472"/>
              </a:spcBef>
              <a:buFont typeface="Arial"/>
              <a:buChar char="•"/>
            </a:pPr>
            <a:r>
              <a:rPr lang="en-US" sz="2800" dirty="0"/>
              <a:t>Use overflow to determine access</a:t>
            </a:r>
          </a:p>
        </p:txBody>
      </p:sp>
    </p:spTree>
    <p:extLst>
      <p:ext uri="{BB962C8B-B14F-4D97-AF65-F5344CB8AC3E}">
        <p14:creationId xmlns:p14="http://schemas.microsoft.com/office/powerpoint/2010/main" val="28793098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403462"/>
            <a:ext cx="8432800" cy="3560154"/>
          </a:xfrm>
        </p:spPr>
        <p:txBody>
          <a:bodyPr>
            <a:normAutofit fontScale="77500" lnSpcReduction="20000"/>
          </a:bodyPr>
          <a:lstStyle/>
          <a:p>
            <a:pPr marL="571500" indent="-571500">
              <a:spcBef>
                <a:spcPts val="1272"/>
              </a:spcBef>
              <a:buFont typeface="Arial"/>
              <a:buChar char="•"/>
            </a:pPr>
            <a:r>
              <a:rPr lang="en-US" sz="3600" dirty="0">
                <a:solidFill>
                  <a:srgbClr val="FF6600"/>
                </a:solidFill>
              </a:rPr>
              <a:t>visible</a:t>
            </a:r>
            <a:r>
              <a:rPr lang="en-US" sz="3600" dirty="0"/>
              <a:t>: Can cause text to show up “on top” of other text</a:t>
            </a:r>
          </a:p>
          <a:p>
            <a:pPr marL="571500" indent="-571500">
              <a:spcBef>
                <a:spcPts val="1272"/>
              </a:spcBef>
              <a:buFont typeface="Arial"/>
              <a:buChar char="•"/>
            </a:pPr>
            <a:r>
              <a:rPr lang="en-US" sz="3600" dirty="0">
                <a:solidFill>
                  <a:srgbClr val="FF6600"/>
                </a:solidFill>
              </a:rPr>
              <a:t>hidden</a:t>
            </a:r>
            <a:r>
              <a:rPr lang="en-US" sz="3600" dirty="0"/>
              <a:t>: Hides anything that goes beyond bounding box</a:t>
            </a:r>
          </a:p>
          <a:p>
            <a:pPr lvl="1">
              <a:spcBef>
                <a:spcPts val="1272"/>
              </a:spcBef>
            </a:pPr>
            <a:r>
              <a:rPr lang="en-US" sz="2600" dirty="0"/>
              <a:t>This can cause problems since if the user increases font size, they may not be able to see content</a:t>
            </a:r>
          </a:p>
          <a:p>
            <a:pPr marL="571500" indent="-571500">
              <a:spcBef>
                <a:spcPts val="1272"/>
              </a:spcBef>
              <a:buFont typeface="Arial"/>
              <a:buChar char="•"/>
            </a:pPr>
            <a:r>
              <a:rPr lang="en-US" sz="3600" dirty="0">
                <a:solidFill>
                  <a:srgbClr val="FF6600"/>
                </a:solidFill>
              </a:rPr>
              <a:t>scroll</a:t>
            </a:r>
            <a:r>
              <a:rPr lang="en-US" sz="3600" dirty="0"/>
              <a:t>: Gives horizontal and vertical scrollbars</a:t>
            </a:r>
          </a:p>
          <a:p>
            <a:pPr marL="571500" indent="-571500">
              <a:spcBef>
                <a:spcPts val="1272"/>
              </a:spcBef>
              <a:buFont typeface="Arial"/>
              <a:buChar char="•"/>
            </a:pPr>
            <a:r>
              <a:rPr lang="en-US" sz="3600" dirty="0">
                <a:solidFill>
                  <a:srgbClr val="FF6600"/>
                </a:solidFill>
              </a:rPr>
              <a:t>auto</a:t>
            </a:r>
            <a:r>
              <a:rPr lang="en-US" sz="3600" dirty="0"/>
              <a:t>: Adds scrollbars as needed</a:t>
            </a:r>
          </a:p>
        </p:txBody>
      </p:sp>
    </p:spTree>
    <p:extLst>
      <p:ext uri="{BB962C8B-B14F-4D97-AF65-F5344CB8AC3E}">
        <p14:creationId xmlns:p14="http://schemas.microsoft.com/office/powerpoint/2010/main" val="17455474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286587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Specifies whether or not element is visible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Options include: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visible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hidden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collapse (only for table elements)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Unlike </a:t>
            </a:r>
            <a:r>
              <a:rPr lang="en-US" dirty="0" err="1"/>
              <a:t>display:none</a:t>
            </a:r>
            <a:r>
              <a:rPr lang="en-US" dirty="0"/>
              <a:t> a hidden element is still part of the DOM and still takes up space</a:t>
            </a:r>
          </a:p>
        </p:txBody>
      </p:sp>
    </p:spTree>
    <p:extLst>
      <p:ext uri="{BB962C8B-B14F-4D97-AF65-F5344CB8AC3E}">
        <p14:creationId xmlns:p14="http://schemas.microsoft.com/office/powerpoint/2010/main" val="329162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/>
              <a:t>Display is just one tool for positioning our elements on the page</a:t>
            </a:r>
          </a:p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/>
              <a:t>Early design will make the coding easier</a:t>
            </a:r>
          </a:p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/>
              <a:t>Utilize tools to see the different options</a:t>
            </a:r>
          </a:p>
          <a:p>
            <a:pPr>
              <a:spcBef>
                <a:spcPts val="2568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350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Box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Sizing your elements</a:t>
            </a:r>
          </a:p>
        </p:txBody>
      </p:sp>
    </p:spTree>
    <p:extLst>
      <p:ext uri="{BB962C8B-B14F-4D97-AF65-F5344CB8AC3E}">
        <p14:creationId xmlns:p14="http://schemas.microsoft.com/office/powerpoint/2010/main" val="356784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240757"/>
            <a:ext cx="8432800" cy="356015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. class selector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Used to identify an element in the DOM that is part of a special class of items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Think of thumbnail images, all of the links that are in the navigation, your social media images, etc….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5-09-12 at 11.11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3412984"/>
            <a:ext cx="4502130" cy="1133630"/>
          </a:xfrm>
          <a:prstGeom prst="rect">
            <a:avLst/>
          </a:prstGeom>
        </p:spPr>
      </p:pic>
      <p:pic>
        <p:nvPicPr>
          <p:cNvPr id="5" name="Picture 4" descr="Screen Shot 2015-09-12 at 11.11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82" y="3979798"/>
            <a:ext cx="5666322" cy="90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281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and 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333748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en-US" dirty="0"/>
              <a:t>The default width of inline elements is the content </a:t>
            </a: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en-US" dirty="0"/>
              <a:t>Elements that are not inline can take width and height properties – we saw this in the Display lecture.</a:t>
            </a:r>
          </a:p>
        </p:txBody>
      </p:sp>
    </p:spTree>
    <p:extLst>
      <p:ext uri="{BB962C8B-B14F-4D97-AF65-F5344CB8AC3E}">
        <p14:creationId xmlns:p14="http://schemas.microsoft.com/office/powerpoint/2010/main" val="366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274552"/>
            <a:ext cx="8229600" cy="2702991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Any element can have a border around it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border property specifies </a:t>
            </a:r>
            <a:r>
              <a:rPr lang="en-US" sz="2800" i="1" dirty="0"/>
              <a:t>style</a:t>
            </a:r>
            <a:r>
              <a:rPr lang="en-US" sz="2800" dirty="0"/>
              <a:t>, </a:t>
            </a:r>
            <a:r>
              <a:rPr lang="en-US" sz="2800" i="1" dirty="0"/>
              <a:t>width</a:t>
            </a:r>
            <a:r>
              <a:rPr lang="en-US" sz="2800" dirty="0"/>
              <a:t>, and </a:t>
            </a:r>
            <a:r>
              <a:rPr lang="en-US" sz="2800" i="1" dirty="0"/>
              <a:t>color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The border style MUST be specified</a:t>
            </a:r>
          </a:p>
          <a:p>
            <a:endParaRPr lang="en-US" sz="2800" dirty="0"/>
          </a:p>
          <a:p>
            <a:pPr marL="457200" indent="-457200">
              <a:buFont typeface="Arial"/>
              <a:buChar char="•"/>
            </a:pPr>
            <a:endParaRPr lang="en-US" sz="2800" dirty="0"/>
          </a:p>
        </p:txBody>
      </p:sp>
      <p:pic>
        <p:nvPicPr>
          <p:cNvPr id="5" name="Picture 4" descr="Screen Shot 2015-07-28 at 1.43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3031437"/>
            <a:ext cx="79883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6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Individual Sides</a:t>
            </a:r>
          </a:p>
        </p:txBody>
      </p:sp>
      <p:pic>
        <p:nvPicPr>
          <p:cNvPr id="5" name="Content Placeholder 4" descr="Screen Shot 2015-09-12 at 4.52.2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547" b="-19547"/>
          <a:stretch>
            <a:fillRect/>
          </a:stretch>
        </p:blipFill>
        <p:spPr>
          <a:xfrm>
            <a:off x="5937808" y="1429700"/>
            <a:ext cx="1754188" cy="739775"/>
          </a:xfrm>
        </p:spPr>
      </p:pic>
      <p:pic>
        <p:nvPicPr>
          <p:cNvPr id="6" name="Picture 5" descr="Screen Shot 2015-09-12 at 4.54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48" y="3979419"/>
            <a:ext cx="4602530" cy="558732"/>
          </a:xfrm>
          <a:prstGeom prst="rect">
            <a:avLst/>
          </a:prstGeom>
        </p:spPr>
      </p:pic>
      <p:pic>
        <p:nvPicPr>
          <p:cNvPr id="7" name="Picture 6" descr="Screen Shot 2015-09-12 at 4.54.3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808" y="3909292"/>
            <a:ext cx="1888774" cy="769140"/>
          </a:xfrm>
          <a:prstGeom prst="rect">
            <a:avLst/>
          </a:prstGeom>
        </p:spPr>
      </p:pic>
      <p:pic>
        <p:nvPicPr>
          <p:cNvPr id="8" name="Picture 7" descr="Screen Shot 2015-09-12 at 4.54.1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94" y="3026687"/>
            <a:ext cx="4396284" cy="596082"/>
          </a:xfrm>
          <a:prstGeom prst="rect">
            <a:avLst/>
          </a:prstGeom>
        </p:spPr>
      </p:pic>
      <p:pic>
        <p:nvPicPr>
          <p:cNvPr id="9" name="Picture 8" descr="Screen Shot 2015-09-12 at 4.53.5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808" y="2948776"/>
            <a:ext cx="1888774" cy="755509"/>
          </a:xfrm>
          <a:prstGeom prst="rect">
            <a:avLst/>
          </a:prstGeom>
        </p:spPr>
      </p:pic>
      <p:pic>
        <p:nvPicPr>
          <p:cNvPr id="10" name="Picture 9" descr="Screen Shot 2015-09-12 at 4.53.37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04" y="2300524"/>
            <a:ext cx="4120574" cy="459770"/>
          </a:xfrm>
          <a:prstGeom prst="rect">
            <a:avLst/>
          </a:prstGeom>
        </p:spPr>
      </p:pic>
      <p:pic>
        <p:nvPicPr>
          <p:cNvPr id="11" name="Picture 10" descr="Screen Shot 2015-09-12 at 4.53.09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808" y="2234164"/>
            <a:ext cx="1888774" cy="588462"/>
          </a:xfrm>
          <a:prstGeom prst="rect">
            <a:avLst/>
          </a:prstGeom>
        </p:spPr>
      </p:pic>
      <p:pic>
        <p:nvPicPr>
          <p:cNvPr id="12" name="Picture 11" descr="Screen Shot 2015-09-12 at 4.52.41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046" y="1508186"/>
            <a:ext cx="3419332" cy="56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3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387000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Margin is additional space </a:t>
            </a:r>
            <a:r>
              <a:rPr lang="en-US" b="0" i="1" u="sng" dirty="0"/>
              <a:t>outside</a:t>
            </a:r>
            <a:r>
              <a:rPr lang="en-US" dirty="0"/>
              <a:t> your border – between you and neighbor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Positive margin 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element moves right/bottom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Negative margin 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element moves left/upward</a:t>
            </a:r>
          </a:p>
        </p:txBody>
      </p:sp>
    </p:spTree>
    <p:extLst>
      <p:ext uri="{BB962C8B-B14F-4D97-AF65-F5344CB8AC3E}">
        <p14:creationId xmlns:p14="http://schemas.microsoft.com/office/powerpoint/2010/main" val="252146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386997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Padding is additional space </a:t>
            </a:r>
            <a:r>
              <a:rPr lang="en-US" b="0" i="1" u="sng" dirty="0"/>
              <a:t>between</a:t>
            </a:r>
            <a:r>
              <a:rPr lang="en-US" dirty="0"/>
              <a:t> the element and its border.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Positive padding 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border moves outward from element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Negative padding 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border moves over the element</a:t>
            </a:r>
          </a:p>
        </p:txBody>
      </p:sp>
    </p:spTree>
    <p:extLst>
      <p:ext uri="{BB962C8B-B14F-4D97-AF65-F5344CB8AC3E}">
        <p14:creationId xmlns:p14="http://schemas.microsoft.com/office/powerpoint/2010/main" val="244300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287" y="631909"/>
            <a:ext cx="8432800" cy="701843"/>
          </a:xfrm>
        </p:spPr>
        <p:txBody>
          <a:bodyPr/>
          <a:lstStyle/>
          <a:p>
            <a:r>
              <a:rPr lang="en-US" dirty="0"/>
              <a:t>Margin and 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736260"/>
            <a:ext cx="8432800" cy="3560154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ts val="2568"/>
              </a:spcBef>
              <a:buFont typeface="Arial"/>
              <a:buChar char="•"/>
            </a:pPr>
            <a:r>
              <a:rPr lang="en-US" dirty="0"/>
              <a:t>Neither takes a color (transparent)</a:t>
            </a:r>
          </a:p>
          <a:p>
            <a:pPr marL="457200" indent="-457200">
              <a:lnSpc>
                <a:spcPct val="120000"/>
              </a:lnSpc>
              <a:spcBef>
                <a:spcPts val="2568"/>
              </a:spcBef>
              <a:buFont typeface="Arial"/>
              <a:buChar char="•"/>
            </a:pPr>
            <a:r>
              <a:rPr lang="en-US" dirty="0"/>
              <a:t>Can also be defined in 1 - 4 values like border</a:t>
            </a:r>
          </a:p>
          <a:p>
            <a:pPr>
              <a:spcBef>
                <a:spcPts val="2568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5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57212" y="659475"/>
            <a:ext cx="8009875" cy="3802782"/>
            <a:chOff x="113405" y="3169067"/>
            <a:chExt cx="6168117" cy="2711203"/>
          </a:xfrm>
        </p:grpSpPr>
        <p:sp>
          <p:nvSpPr>
            <p:cNvPr id="4" name="Rectangle 3"/>
            <p:cNvSpPr/>
            <p:nvPr/>
          </p:nvSpPr>
          <p:spPr>
            <a:xfrm>
              <a:off x="3152419" y="4400007"/>
              <a:ext cx="2641499" cy="1480263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60010" y="4677149"/>
              <a:ext cx="1968747" cy="908275"/>
            </a:xfrm>
            <a:prstGeom prst="rect">
              <a:avLst/>
            </a:prstGeom>
            <a:solidFill>
              <a:srgbClr val="FFFF00"/>
            </a:solidFill>
            <a:ln w="730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  <a:latin typeface="Gill Sans SemiBold"/>
                </a:rPr>
                <a:t>Here is my text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846249" y="5125781"/>
              <a:ext cx="578322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13405" y="4682455"/>
              <a:ext cx="2923016" cy="1040647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prstClr val="black"/>
                  </a:solidFill>
                  <a:latin typeface="Gill Sans SemiBold"/>
                </a:rPr>
                <a:t>margin</a:t>
              </a:r>
            </a:p>
            <a:p>
              <a:pPr algn="ctr"/>
              <a:r>
                <a:rPr lang="en-US" sz="2200" dirty="0">
                  <a:solidFill>
                    <a:prstClr val="black"/>
                  </a:solidFill>
                  <a:latin typeface="Gill Sans SemiBold"/>
                </a:rPr>
                <a:t>The space between the edge of the screen and the element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46249" y="3169067"/>
              <a:ext cx="3435273" cy="105063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prstClr val="black"/>
                  </a:solidFill>
                  <a:latin typeface="Gill Sans SemiBold"/>
                </a:rPr>
                <a:t>padding</a:t>
              </a:r>
            </a:p>
            <a:p>
              <a:pPr algn="ctr"/>
              <a:r>
                <a:rPr lang="en-US" sz="2200" dirty="0">
                  <a:solidFill>
                    <a:prstClr val="black"/>
                  </a:solidFill>
                  <a:latin typeface="Gill Sans SemiBold"/>
                </a:rPr>
                <a:t>The empty space between the start of the element and the start of the text</a:t>
              </a:r>
            </a:p>
          </p:txBody>
        </p:sp>
        <p:cxnSp>
          <p:nvCxnSpPr>
            <p:cNvPr id="16" name="Straight Arrow Connector 15"/>
            <p:cNvCxnSpPr>
              <a:stCxn id="9" idx="2"/>
            </p:cNvCxnSpPr>
            <p:nvPr/>
          </p:nvCxnSpPr>
          <p:spPr>
            <a:xfrm>
              <a:off x="4563886" y="4219704"/>
              <a:ext cx="4" cy="719327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7220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832" y="1383636"/>
            <a:ext cx="8139968" cy="2990435"/>
            <a:chOff x="3152419" y="4400007"/>
            <a:chExt cx="2641499" cy="1480263"/>
          </a:xfrm>
        </p:grpSpPr>
        <p:sp>
          <p:nvSpPr>
            <p:cNvPr id="4" name="Rectangle 3"/>
            <p:cNvSpPr/>
            <p:nvPr/>
          </p:nvSpPr>
          <p:spPr>
            <a:xfrm>
              <a:off x="3152419" y="4400007"/>
              <a:ext cx="2641499" cy="1480263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  <a:p>
              <a:pPr algn="ctr"/>
              <a:endParaRPr lang="en-US" dirty="0">
                <a:solidFill>
                  <a:prstClr val="white"/>
                </a:solidFill>
                <a:latin typeface="Gill Sans SemiBold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388546" y="4579844"/>
              <a:ext cx="2140212" cy="908275"/>
            </a:xfrm>
            <a:prstGeom prst="rect">
              <a:avLst/>
            </a:prstGeom>
            <a:solidFill>
              <a:srgbClr val="FFFF00"/>
            </a:solidFill>
            <a:ln w="190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  <a:latin typeface="Gill Sans SemiBold"/>
                </a:rPr>
                <a:t>Here is my text</a:t>
              </a: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286" y="588297"/>
            <a:ext cx="8432800" cy="701843"/>
          </a:xfrm>
        </p:spPr>
        <p:txBody>
          <a:bodyPr/>
          <a:lstStyle/>
          <a:p>
            <a:r>
              <a:rPr lang="en-US" dirty="0"/>
              <a:t>Additive Height and Width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9910" y="2751438"/>
            <a:ext cx="694564" cy="11161"/>
          </a:xfrm>
          <a:prstGeom prst="straightConnector1">
            <a:avLst/>
          </a:prstGeom>
          <a:ln w="63500">
            <a:prstDash val="lgDash"/>
            <a:round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992236" y="2727465"/>
            <a:ext cx="694564" cy="11161"/>
          </a:xfrm>
          <a:prstGeom prst="straightConnector1">
            <a:avLst/>
          </a:prstGeom>
          <a:ln w="63500">
            <a:prstDash val="lgDash"/>
            <a:round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86786" y="4459174"/>
            <a:ext cx="1271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Gill Sans SemiBold"/>
              </a:rPr>
              <a:t>margin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804731" y="3897861"/>
            <a:ext cx="3333911" cy="0"/>
          </a:xfrm>
          <a:prstGeom prst="straightConnector1">
            <a:avLst/>
          </a:prstGeom>
          <a:ln w="63500">
            <a:prstDash val="lgDash"/>
            <a:round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422474" y="2127787"/>
            <a:ext cx="1382257" cy="0"/>
          </a:xfrm>
          <a:prstGeom prst="straightConnector1">
            <a:avLst/>
          </a:prstGeom>
          <a:ln w="63500">
            <a:prstDash val="lgDash"/>
            <a:round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138630" y="2127787"/>
            <a:ext cx="1587576" cy="0"/>
          </a:xfrm>
          <a:prstGeom prst="straightConnector1">
            <a:avLst/>
          </a:prstGeom>
          <a:ln w="63500">
            <a:prstDash val="lgDash"/>
            <a:round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784110" y="4459174"/>
            <a:ext cx="16722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Gill Sans SemiBold"/>
              </a:rPr>
              <a:t> + border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328110" y="4459174"/>
            <a:ext cx="1723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Gill Sans SemiBold"/>
              </a:rPr>
              <a:t>+ padding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968044" y="4459174"/>
            <a:ext cx="1377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Gill Sans SemiBold"/>
              </a:rPr>
              <a:t>+ width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0327" y="4446673"/>
            <a:ext cx="25051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Gill Sans SemiBold"/>
              </a:rPr>
              <a:t>=  actual width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274474" y="1746942"/>
            <a:ext cx="6595216" cy="1834902"/>
          </a:xfrm>
          <a:prstGeom prst="rect">
            <a:avLst/>
          </a:prstGeom>
          <a:solidFill>
            <a:srgbClr val="FFFF00"/>
          </a:solidFill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Gill Sans SemiBold"/>
              </a:rPr>
              <a:t>Here is my text</a:t>
            </a:r>
          </a:p>
        </p:txBody>
      </p:sp>
    </p:spTree>
    <p:extLst>
      <p:ext uri="{BB962C8B-B14F-4D97-AF65-F5344CB8AC3E}">
        <p14:creationId xmlns:p14="http://schemas.microsoft.com/office/powerpoint/2010/main" val="93093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1" grpId="0"/>
      <p:bldP spid="32" grpId="0"/>
      <p:bldP spid="33" grpId="0"/>
      <p:bldP spid="34" grpId="0"/>
      <p:bldP spid="3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width and height?</a:t>
            </a:r>
          </a:p>
        </p:txBody>
      </p:sp>
      <p:pic>
        <p:nvPicPr>
          <p:cNvPr id="10" name="Content Placeholder 9" descr="Screen Shot 2015-07-28 at 1.29.50 A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6" r="388"/>
          <a:stretch/>
        </p:blipFill>
        <p:spPr>
          <a:xfrm>
            <a:off x="779132" y="1337673"/>
            <a:ext cx="7279715" cy="3507838"/>
          </a:xfrm>
        </p:spPr>
      </p:pic>
      <p:sp>
        <p:nvSpPr>
          <p:cNvPr id="11" name="TextBox 10"/>
          <p:cNvSpPr txBox="1"/>
          <p:nvPr/>
        </p:nvSpPr>
        <p:spPr>
          <a:xfrm>
            <a:off x="5173660" y="1734721"/>
            <a:ext cx="3188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Gill Sans SemiBold"/>
              </a:rPr>
              <a:t>width = 132px</a:t>
            </a:r>
            <a:r>
              <a:rPr lang="en-US" sz="3600" dirty="0">
                <a:solidFill>
                  <a:prstClr val="black"/>
                </a:solidFill>
                <a:latin typeface="Gill Sans SemiBold"/>
              </a:rPr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73653" y="2445265"/>
            <a:ext cx="2504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Gill Sans SemiBold"/>
              </a:rPr>
              <a:t>height = 82</a:t>
            </a:r>
            <a:r>
              <a:rPr lang="en-US" dirty="0">
                <a:solidFill>
                  <a:prstClr val="black"/>
                </a:solidFill>
                <a:latin typeface="Gill Sans SemiBold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5808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435340"/>
            <a:ext cx="8229600" cy="2702991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box-sizing takes some of the “math” out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Options: 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content-box: default additive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border-box: width takes content, padding, and border into consideration</a:t>
            </a:r>
          </a:p>
        </p:txBody>
      </p:sp>
    </p:spTree>
    <p:extLst>
      <p:ext uri="{BB962C8B-B14F-4D97-AF65-F5344CB8AC3E}">
        <p14:creationId xmlns:p14="http://schemas.microsoft.com/office/powerpoint/2010/main" val="1745872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13538"/>
            <a:ext cx="8432800" cy="356015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Syntax is “.” and “#”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classes can be used multiple times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id should be unique </a:t>
            </a: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ids take precedence over classes in styling (see more later)</a:t>
            </a:r>
          </a:p>
        </p:txBody>
      </p:sp>
    </p:spTree>
    <p:extLst>
      <p:ext uri="{BB962C8B-B14F-4D97-AF65-F5344CB8AC3E}">
        <p14:creationId xmlns:p14="http://schemas.microsoft.com/office/powerpoint/2010/main" val="22745115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8" y="1248225"/>
            <a:ext cx="8187469" cy="356015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Absolute – set to a specific size</a:t>
            </a:r>
          </a:p>
          <a:p>
            <a:pPr marL="1200150" lvl="1" indent="-457200"/>
            <a:r>
              <a:rPr lang="en-US" sz="2600" dirty="0" err="1"/>
              <a:t>px</a:t>
            </a:r>
            <a:r>
              <a:rPr lang="en-US" sz="2600" dirty="0"/>
              <a:t>, mm, cm, </a:t>
            </a:r>
            <a:r>
              <a:rPr lang="en-US" sz="2600" dirty="0" err="1"/>
              <a:t>pt</a:t>
            </a:r>
            <a:r>
              <a:rPr lang="en-US" sz="2600" dirty="0"/>
              <a:t>, ….</a:t>
            </a:r>
          </a:p>
          <a:p>
            <a:pPr lvl="1" indent="0">
              <a:buNone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Fluid – sets size relative to surrounding elements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%, </a:t>
            </a:r>
            <a:r>
              <a:rPr lang="en-US" sz="2400" dirty="0" err="1"/>
              <a:t>vw</a:t>
            </a:r>
            <a:r>
              <a:rPr lang="en-US" sz="2400" dirty="0"/>
              <a:t>, </a:t>
            </a:r>
            <a:r>
              <a:rPr lang="en-US" sz="2400" dirty="0" err="1"/>
              <a:t>vh</a:t>
            </a:r>
            <a:endParaRPr lang="en-US" sz="2400" dirty="0"/>
          </a:p>
          <a:p>
            <a:pPr marL="1200150" lvl="1" indent="-457200">
              <a:buFont typeface="Arial"/>
              <a:buChar char="•"/>
            </a:pPr>
            <a:r>
              <a:rPr lang="en-US" sz="2400" dirty="0" err="1"/>
              <a:t>em</a:t>
            </a:r>
            <a:r>
              <a:rPr lang="en-US" sz="2400" dirty="0"/>
              <a:t> (for font): 1em is current size, .75 is 75% of the current size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rem (for font): 1rem is current size of root element</a:t>
            </a:r>
          </a:p>
        </p:txBody>
      </p:sp>
    </p:spTree>
    <p:extLst>
      <p:ext uri="{BB962C8B-B14F-4D97-AF65-F5344CB8AC3E}">
        <p14:creationId xmlns:p14="http://schemas.microsoft.com/office/powerpoint/2010/main" val="41155472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783" y="1152939"/>
            <a:ext cx="8589617" cy="3750365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Examples</a:t>
            </a:r>
          </a:p>
          <a:p>
            <a:pPr marL="1200150" lvl="1" indent="-457200" algn="just">
              <a:buFont typeface="Arial"/>
              <a:buChar char="•"/>
            </a:pPr>
            <a:r>
              <a:rPr lang="en-US" sz="3200" dirty="0">
                <a:hlinkClick r:id="rId2"/>
              </a:rPr>
              <a:t>boxModel.html</a:t>
            </a:r>
            <a:endParaRPr lang="en-US" sz="3200" dirty="0"/>
          </a:p>
          <a:p>
            <a:pPr marL="1200150" lvl="1" indent="-457200" algn="just">
              <a:buFont typeface="Arial"/>
              <a:buChar char="•"/>
            </a:pPr>
            <a:endParaRPr lang="en-US" sz="3200" dirty="0"/>
          </a:p>
          <a:p>
            <a:r>
              <a:rPr lang="en-US" b="0" dirty="0"/>
              <a:t>Can you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/>
              <a:t>Put these </a:t>
            </a:r>
            <a:r>
              <a:rPr lang="en-US" b="0" dirty="0" err="1"/>
              <a:t>divs</a:t>
            </a:r>
            <a:r>
              <a:rPr lang="en-US" b="0" dirty="0"/>
              <a:t> next to each other? - Make the screen smaller, still working?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/>
              <a:t>Make them taller?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/>
              <a:t>After you do that, can you now center them under each other?</a:t>
            </a:r>
          </a:p>
          <a:p>
            <a:pPr marL="1200150" lvl="1" indent="-457200" algn="just">
              <a:buFont typeface="Arial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88853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27024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Design sketches should be done with box model (margin, border, padding, content) in mind.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Use box-model to reduce complexity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Margin must always be considered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Use fluid sizes for best viewing</a:t>
            </a:r>
          </a:p>
        </p:txBody>
      </p:sp>
    </p:spTree>
    <p:extLst>
      <p:ext uri="{BB962C8B-B14F-4D97-AF65-F5344CB8AC3E}">
        <p14:creationId xmlns:p14="http://schemas.microsoft.com/office/powerpoint/2010/main" val="91116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Centering an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441244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To horizontally center an element use:</a:t>
            </a:r>
          </a:p>
          <a:p>
            <a:pPr lvl="1"/>
            <a:r>
              <a:rPr lang="en-US" sz="2400" dirty="0"/>
              <a:t>margin: 0 auto;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But…</a:t>
            </a:r>
          </a:p>
          <a:p>
            <a:pPr lvl="1"/>
            <a:r>
              <a:rPr lang="en-US" sz="2400" dirty="0"/>
              <a:t>The element must display: block</a:t>
            </a:r>
          </a:p>
          <a:p>
            <a:pPr lvl="1"/>
            <a:r>
              <a:rPr lang="en-US" sz="2400" dirty="0"/>
              <a:t>The element must not float</a:t>
            </a:r>
          </a:p>
          <a:p>
            <a:pPr lvl="1">
              <a:buClr>
                <a:schemeClr val="bg1"/>
              </a:buClr>
            </a:pPr>
            <a:r>
              <a:rPr lang="en-US" sz="2400" b="0" i="1" dirty="0">
                <a:solidFill>
                  <a:srgbClr val="FF6600"/>
                </a:solidFill>
              </a:rPr>
              <a:t>The element must not have a fixed or absolute position</a:t>
            </a:r>
          </a:p>
          <a:p>
            <a:pPr lvl="1"/>
            <a:r>
              <a:rPr lang="en-US" sz="2400" dirty="0"/>
              <a:t>The element must have a width that is not auto</a:t>
            </a:r>
          </a:p>
        </p:txBody>
      </p:sp>
    </p:spTree>
    <p:extLst>
      <p:ext uri="{BB962C8B-B14F-4D97-AF65-F5344CB8AC3E}">
        <p14:creationId xmlns:p14="http://schemas.microsoft.com/office/powerpoint/2010/main" val="21697411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Positioning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8036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Putting elements where you want them can be time-consuming and frustrating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Why not tables?</a:t>
            </a:r>
          </a:p>
        </p:txBody>
      </p:sp>
    </p:spTree>
    <p:extLst>
      <p:ext uri="{BB962C8B-B14F-4D97-AF65-F5344CB8AC3E}">
        <p14:creationId xmlns:p14="http://schemas.microsoft.com/office/powerpoint/2010/main" val="28095675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83006"/>
            <a:ext cx="8432800" cy="356015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/>
              <a:t>The four position properties are: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static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relative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absolute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fixed</a:t>
            </a:r>
          </a:p>
          <a:p>
            <a:pPr marL="692150" lvl="1" indent="-342900"/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sz="3000" dirty="0"/>
              <a:t>Position properties are modified by the properties: top, right, bottom, left</a:t>
            </a:r>
          </a:p>
        </p:txBody>
      </p:sp>
    </p:spTree>
    <p:extLst>
      <p:ext uri="{BB962C8B-B14F-4D97-AF65-F5344CB8AC3E}">
        <p14:creationId xmlns:p14="http://schemas.microsoft.com/office/powerpoint/2010/main" val="112817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741549"/>
            <a:ext cx="8432800" cy="3560154"/>
          </a:xfrm>
        </p:spPr>
        <p:txBody>
          <a:bodyPr/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Default value for elements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Place in the next available position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Not affected by the top, bottom, left, and right properties.</a:t>
            </a:r>
          </a:p>
        </p:txBody>
      </p:sp>
    </p:spTree>
    <p:extLst>
      <p:ext uri="{BB962C8B-B14F-4D97-AF65-F5344CB8AC3E}">
        <p14:creationId xmlns:p14="http://schemas.microsoft.com/office/powerpoint/2010/main" val="258719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95324"/>
            <a:ext cx="8432800" cy="3560154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spcBef>
                <a:spcPts val="1848"/>
              </a:spcBef>
              <a:buFont typeface="Arial"/>
              <a:buChar char="•"/>
            </a:pPr>
            <a:r>
              <a:rPr lang="en-US" dirty="0"/>
              <a:t>Positioned “relative to itself”</a:t>
            </a:r>
          </a:p>
          <a:p>
            <a:pPr marL="457200" indent="-457200">
              <a:spcBef>
                <a:spcPts val="1848"/>
              </a:spcBef>
              <a:buFont typeface="Arial"/>
              <a:buChar char="•"/>
            </a:pPr>
            <a:r>
              <a:rPr lang="en-US" dirty="0"/>
              <a:t>Take the static position, but add offsets.  </a:t>
            </a:r>
          </a:p>
          <a:p>
            <a:pPr marL="457200" indent="-457200">
              <a:spcBef>
                <a:spcPts val="1848"/>
              </a:spcBef>
              <a:buFont typeface="Arial"/>
              <a:buChar char="•"/>
            </a:pPr>
            <a:r>
              <a:rPr lang="en-US" dirty="0"/>
              <a:t>The new positioning does NOT affect any other element.  It is possible to move an element and leave a big hole where it would have been.</a:t>
            </a:r>
          </a:p>
          <a:p>
            <a:pPr marL="457200" indent="-457200">
              <a:spcBef>
                <a:spcPts val="1848"/>
              </a:spcBef>
              <a:buFont typeface="Arial"/>
              <a:buChar char="•"/>
            </a:pPr>
            <a:r>
              <a:rPr lang="en-US" dirty="0"/>
              <a:t>Relatively positioned elements are often used as container blocks for absolutely positioned elements.</a:t>
            </a:r>
          </a:p>
        </p:txBody>
      </p:sp>
    </p:spTree>
    <p:extLst>
      <p:ext uri="{BB962C8B-B14F-4D97-AF65-F5344CB8AC3E}">
        <p14:creationId xmlns:p14="http://schemas.microsoft.com/office/powerpoint/2010/main" val="392964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Element is removed from the document flow and positioned relative to it’s </a:t>
            </a:r>
            <a:r>
              <a:rPr lang="en-US" b="1" i="1" dirty="0">
                <a:solidFill>
                  <a:srgbClr val="FDC227"/>
                </a:solidFill>
              </a:rPr>
              <a:t>nearest ancestor</a:t>
            </a:r>
            <a:r>
              <a:rPr lang="en-US" dirty="0">
                <a:solidFill>
                  <a:srgbClr val="FDC227"/>
                </a:solidFill>
              </a:rPr>
              <a:t> </a:t>
            </a:r>
            <a:r>
              <a:rPr lang="en-US" dirty="0"/>
              <a:t>(or the root)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Other elements behave as if element does not exist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Can end up on top of another element</a:t>
            </a:r>
          </a:p>
        </p:txBody>
      </p:sp>
    </p:spTree>
    <p:extLst>
      <p:ext uri="{BB962C8B-B14F-4D97-AF65-F5344CB8AC3E}">
        <p14:creationId xmlns:p14="http://schemas.microsoft.com/office/powerpoint/2010/main" val="285927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Narrowing the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As you get more advanced pages, you will want to narrow the scope of the of action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err="1">
                <a:solidFill>
                  <a:srgbClr val="FF6600"/>
                </a:solidFill>
              </a:rPr>
              <a:t>p.main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 paragraphs using main class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>
                <a:solidFill>
                  <a:srgbClr val="FF6600"/>
                </a:solidFill>
                <a:sym typeface="Wingdings"/>
              </a:rPr>
              <a:t>header </a:t>
            </a:r>
            <a:r>
              <a:rPr lang="en-US" dirty="0" err="1">
                <a:solidFill>
                  <a:srgbClr val="FF6600"/>
                </a:solidFill>
                <a:sym typeface="Wingdings"/>
              </a:rPr>
              <a:t>img.special</a:t>
            </a:r>
            <a:r>
              <a:rPr lang="en-US" dirty="0">
                <a:solidFill>
                  <a:srgbClr val="FF6600"/>
                </a:solidFill>
                <a:sym typeface="Wingdings"/>
              </a:rPr>
              <a:t> </a:t>
            </a:r>
            <a:r>
              <a:rPr lang="en-US" dirty="0">
                <a:sym typeface="Wingdings"/>
              </a:rPr>
              <a:t> paragraphs inside header that use special class</a:t>
            </a:r>
          </a:p>
          <a:p>
            <a:pPr>
              <a:spcBef>
                <a:spcPts val="1968"/>
              </a:spcBef>
            </a:pP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59243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419567"/>
            <a:ext cx="8432800" cy="3560154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/>
              <a:buChar char="•"/>
            </a:pPr>
            <a:r>
              <a:rPr lang="en-US" b="0" dirty="0"/>
              <a:t>Positioned relative to the </a:t>
            </a:r>
            <a:r>
              <a:rPr lang="en-US" b="0" i="1" dirty="0">
                <a:solidFill>
                  <a:srgbClr val="FDC227"/>
                </a:solidFill>
              </a:rPr>
              <a:t>browser window</a:t>
            </a:r>
            <a:endParaRPr lang="en-US" b="0" dirty="0">
              <a:solidFill>
                <a:srgbClr val="FDC227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b="0" dirty="0"/>
              <a:t>Will not move, even if the window is scrolled</a:t>
            </a:r>
          </a:p>
          <a:p>
            <a:pPr lvl="1"/>
            <a:r>
              <a:rPr lang="en-US" sz="2400" b="0" dirty="0"/>
              <a:t>IE7 and IE8 support the fixed value only if a !DOCTYPE is specified</a:t>
            </a:r>
          </a:p>
          <a:p>
            <a:pPr marL="457200" indent="-457200">
              <a:buFont typeface="Arial"/>
              <a:buChar char="•"/>
            </a:pPr>
            <a:r>
              <a:rPr lang="en-US" b="0" dirty="0"/>
              <a:t>Think of popup boxes that wont’ go away!!!</a:t>
            </a:r>
          </a:p>
          <a:p>
            <a:pPr marL="457200" indent="-457200">
              <a:buFont typeface="Arial"/>
              <a:buChar char="•"/>
            </a:pPr>
            <a:r>
              <a:rPr lang="en-US" b="0" dirty="0"/>
              <a:t>Or a navigation bar that is always visible on the top</a:t>
            </a:r>
          </a:p>
        </p:txBody>
      </p:sp>
    </p:spTree>
    <p:extLst>
      <p:ext uri="{BB962C8B-B14F-4D97-AF65-F5344CB8AC3E}">
        <p14:creationId xmlns:p14="http://schemas.microsoft.com/office/powerpoint/2010/main" val="400210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 algn="ctr">
              <a:buFont typeface="Arial"/>
              <a:buChar char="•"/>
            </a:pPr>
            <a:r>
              <a:rPr lang="en-US" dirty="0">
                <a:hlinkClick r:id="rId2"/>
              </a:rPr>
              <a:t>positioning.html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Open this page and look at it.  The paragraphs are all in their default location.  The top/left values are ignored.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Inspect Element, uncomment the next line so the position is relative. Each of the paragraphs have moved from their ORIGINAL 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the position to absolute.  Now they are placed 100 right 100 down from their PARENT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the position to fixed.  Now they are placed 100 down and 100 right from the BROWSER</a:t>
            </a:r>
          </a:p>
        </p:txBody>
      </p:sp>
    </p:spTree>
    <p:extLst>
      <p:ext uri="{BB962C8B-B14F-4D97-AF65-F5344CB8AC3E}">
        <p14:creationId xmlns:p14="http://schemas.microsoft.com/office/powerpoint/2010/main" val="21699013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Multiple elements may be placed in the same position.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z-index is a numeric value, positive or negative that dictates stacking order</a:t>
            </a:r>
          </a:p>
          <a:p>
            <a:pPr>
              <a:spcBef>
                <a:spcPts val="1968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Positioning elements is key to achieving desired layouts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Proper planning will make this easier</a:t>
            </a:r>
          </a:p>
        </p:txBody>
      </p:sp>
    </p:spTree>
    <p:extLst>
      <p:ext uri="{BB962C8B-B14F-4D97-AF65-F5344CB8AC3E}">
        <p14:creationId xmlns:p14="http://schemas.microsoft.com/office/powerpoint/2010/main" val="181220682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Transforms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085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26" y="1503248"/>
            <a:ext cx="8254025" cy="3560154"/>
          </a:xfrm>
        </p:spPr>
        <p:txBody>
          <a:bodyPr/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Provide option for changing the appearance of elements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Two-dimensional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Three-dimensional</a:t>
            </a:r>
          </a:p>
        </p:txBody>
      </p:sp>
    </p:spTree>
    <p:extLst>
      <p:ext uri="{BB962C8B-B14F-4D97-AF65-F5344CB8AC3E}">
        <p14:creationId xmlns:p14="http://schemas.microsoft.com/office/powerpoint/2010/main" val="386053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Transform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288405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Options</a:t>
            </a:r>
          </a:p>
          <a:p>
            <a:pPr marL="1200150" lvl="1" indent="-457200">
              <a:buFont typeface="Arial"/>
              <a:buChar char="•"/>
            </a:pPr>
            <a:r>
              <a:rPr lang="en-US" sz="3200" dirty="0"/>
              <a:t>translate</a:t>
            </a:r>
          </a:p>
          <a:p>
            <a:pPr marL="1200150" lvl="1" indent="-457200">
              <a:buFont typeface="Arial"/>
              <a:buChar char="•"/>
            </a:pPr>
            <a:r>
              <a:rPr lang="en-US" sz="3200" dirty="0"/>
              <a:t>rotate</a:t>
            </a:r>
          </a:p>
          <a:p>
            <a:pPr marL="1200150" lvl="1" indent="-457200">
              <a:buFont typeface="Arial"/>
              <a:buChar char="•"/>
            </a:pPr>
            <a:r>
              <a:rPr lang="en-US" sz="3200" dirty="0"/>
              <a:t>scale</a:t>
            </a:r>
          </a:p>
          <a:p>
            <a:pPr marL="1200150" lvl="1" indent="-457200">
              <a:buFont typeface="Arial"/>
              <a:buChar char="•"/>
            </a:pPr>
            <a:r>
              <a:rPr lang="en-US" sz="3200" dirty="0"/>
              <a:t>skew</a:t>
            </a:r>
          </a:p>
          <a:p>
            <a:pPr marL="1200150" lvl="1" indent="-457200">
              <a:buFont typeface="Arial"/>
              <a:buChar char="•"/>
            </a:pPr>
            <a:r>
              <a:rPr lang="en-US" sz="3200" dirty="0"/>
              <a:t>matrix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83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261723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err="1"/>
              <a:t>transform:translate</a:t>
            </a:r>
            <a:r>
              <a:rPr lang="en-US" dirty="0"/>
              <a:t>(x, y);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move x pixels to the left/right and y pixel up/down</a:t>
            </a:r>
          </a:p>
          <a:p>
            <a:r>
              <a:rPr lang="en-US" dirty="0"/>
              <a:t>		</a:t>
            </a:r>
            <a:r>
              <a:rPr lang="en-US" dirty="0" err="1"/>
              <a:t>transform:translate</a:t>
            </a:r>
            <a:r>
              <a:rPr lang="en-US" dirty="0"/>
              <a:t>(100, 75);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Screen Shot 2015-09-24 at 10.28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969" y="3041812"/>
            <a:ext cx="2871331" cy="1674943"/>
          </a:xfrm>
          <a:prstGeom prst="rect">
            <a:avLst/>
          </a:prstGeom>
        </p:spPr>
      </p:pic>
      <p:pic>
        <p:nvPicPr>
          <p:cNvPr id="10" name="Picture 9" descr="Screen Shot 2015-09-24 at 10.28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493" y="3041812"/>
            <a:ext cx="2520789" cy="167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0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209340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err="1"/>
              <a:t>transform:rotate</a:t>
            </a:r>
            <a:r>
              <a:rPr lang="en-US" dirty="0"/>
              <a:t>(</a:t>
            </a:r>
            <a:r>
              <a:rPr lang="en-US" dirty="0" err="1"/>
              <a:t>deg</a:t>
            </a:r>
            <a:r>
              <a:rPr lang="en-US" dirty="0"/>
              <a:t>);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Rotate/”spin” the element a certain number of degrees</a:t>
            </a:r>
          </a:p>
          <a:p>
            <a:r>
              <a:rPr lang="en-US" dirty="0"/>
              <a:t>		</a:t>
            </a:r>
            <a:r>
              <a:rPr lang="en-US" dirty="0" err="1"/>
              <a:t>transform:rotate</a:t>
            </a:r>
            <a:r>
              <a:rPr lang="en-US" dirty="0"/>
              <a:t>(30deg);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Screen Shot 2015-09-24 at 10.24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567" y="3163332"/>
            <a:ext cx="2631156" cy="1724170"/>
          </a:xfrm>
          <a:prstGeom prst="rect">
            <a:avLst/>
          </a:prstGeom>
        </p:spPr>
      </p:pic>
      <p:pic>
        <p:nvPicPr>
          <p:cNvPr id="10" name="Picture 9" descr="Screen Shot 2015-09-24 at 10.24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567" y="3163344"/>
            <a:ext cx="2631156" cy="172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7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263884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err="1"/>
              <a:t>transform:scale</a:t>
            </a:r>
            <a:r>
              <a:rPr lang="en-US" dirty="0"/>
              <a:t>(width, height);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Change the width and height of the element</a:t>
            </a:r>
          </a:p>
          <a:p>
            <a:r>
              <a:rPr lang="en-US" dirty="0"/>
              <a:t>		</a:t>
            </a:r>
            <a:r>
              <a:rPr lang="en-US" dirty="0" err="1"/>
              <a:t>transform:scale</a:t>
            </a:r>
            <a:r>
              <a:rPr lang="en-US" dirty="0"/>
              <a:t>(2,3);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Screen Shot 2015-09-24 at 10.20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14" y="3006200"/>
            <a:ext cx="2078971" cy="1650021"/>
          </a:xfrm>
          <a:prstGeom prst="rect">
            <a:avLst/>
          </a:prstGeom>
        </p:spPr>
      </p:pic>
      <p:pic>
        <p:nvPicPr>
          <p:cNvPr id="8" name="Picture 7" descr="Screen Shot 2015-09-24 at 10.19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52" y="3002507"/>
            <a:ext cx="2078971" cy="165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6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the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38789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You can combine elements with a comma</a:t>
            </a:r>
          </a:p>
          <a:p>
            <a:pPr lvl="1"/>
            <a:r>
              <a:rPr lang="en-US" sz="2400" dirty="0">
                <a:solidFill>
                  <a:srgbClr val="FF6600"/>
                </a:solidFill>
              </a:rPr>
              <a:t>p, h1, #main, .special</a:t>
            </a:r>
            <a:r>
              <a:rPr lang="en-US" sz="2400" dirty="0"/>
              <a:t>{…rules to apply to all of them…}</a:t>
            </a:r>
            <a:endParaRPr lang="en-US" sz="2400" dirty="0">
              <a:solidFill>
                <a:srgbClr val="FF66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397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5-09-24 at 10.15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295" y="3235688"/>
            <a:ext cx="2700977" cy="1737143"/>
          </a:xfrm>
          <a:prstGeom prst="rect">
            <a:avLst/>
          </a:prstGeom>
        </p:spPr>
      </p:pic>
      <p:pic>
        <p:nvPicPr>
          <p:cNvPr id="12" name="Picture 11" descr="Screen Shot 2015-09-24 at 10.17.3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369" y="3235688"/>
            <a:ext cx="2694144" cy="1737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264621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err="1"/>
              <a:t>transform:skew</a:t>
            </a:r>
            <a:r>
              <a:rPr lang="en-US" dirty="0"/>
              <a:t>(x-angle, y-angle);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Rotate the element a certain number of degrees along the x and y axis</a:t>
            </a:r>
          </a:p>
          <a:p>
            <a:r>
              <a:rPr lang="en-US" dirty="0"/>
              <a:t>     </a:t>
            </a:r>
            <a:r>
              <a:rPr lang="en-US" dirty="0" err="1"/>
              <a:t>transform:skew</a:t>
            </a:r>
            <a:r>
              <a:rPr lang="en-US" dirty="0"/>
              <a:t>(30deg, 15deg)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6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503248"/>
            <a:ext cx="8271912" cy="356015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matrix()  - combines all of the 2D transform methods into one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816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rotate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287736"/>
            <a:ext cx="8432800" cy="356015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You can rotate along the x, y, or z dimension along a given degree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transform:rotateY</a:t>
            </a:r>
            <a:r>
              <a:rPr lang="en-US" dirty="0"/>
              <a:t>(</a:t>
            </a:r>
            <a:r>
              <a:rPr lang="en-US" dirty="0" err="1"/>
              <a:t>deg</a:t>
            </a:r>
            <a:r>
              <a:rPr lang="en-US" dirty="0"/>
              <a:t>)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transform:rotateX</a:t>
            </a:r>
            <a:r>
              <a:rPr lang="en-US" dirty="0"/>
              <a:t>(</a:t>
            </a:r>
            <a:r>
              <a:rPr lang="en-US" dirty="0" err="1"/>
              <a:t>deg</a:t>
            </a:r>
            <a:r>
              <a:rPr lang="en-US" dirty="0"/>
              <a:t>)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transform:rotateZ</a:t>
            </a:r>
            <a:r>
              <a:rPr lang="en-US" dirty="0"/>
              <a:t>(</a:t>
            </a:r>
            <a:r>
              <a:rPr lang="en-US" dirty="0" err="1"/>
              <a:t>deg</a:t>
            </a:r>
            <a:r>
              <a:rPr lang="en-US" dirty="0"/>
              <a:t>)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transform:rotate3d(x, y, z)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3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3D scale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3D translate</a:t>
            </a:r>
          </a:p>
        </p:txBody>
      </p:sp>
    </p:spTree>
    <p:extLst>
      <p:ext uri="{BB962C8B-B14F-4D97-AF65-F5344CB8AC3E}">
        <p14:creationId xmlns:p14="http://schemas.microsoft.com/office/powerpoint/2010/main" val="83291711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Transforms are one more way to modify the look of your page.  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Often combined with state changes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Will typically require browser prefixes.</a:t>
            </a:r>
          </a:p>
        </p:txBody>
      </p:sp>
    </p:spTree>
    <p:extLst>
      <p:ext uri="{BB962C8B-B14F-4D97-AF65-F5344CB8AC3E}">
        <p14:creationId xmlns:p14="http://schemas.microsoft.com/office/powerpoint/2010/main" val="123026127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Transitions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9224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When elements transition from one state to another, you can alter their appearance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If you hover over the link, change the color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If an image comes into focus, change the size,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343363" y="3733820"/>
            <a:ext cx="846691" cy="781498"/>
          </a:xfrm>
          <a:prstGeom prst="round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712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29663"/>
            <a:ext cx="8432800" cy="3732596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3300" dirty="0"/>
              <a:t>transition-property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What is it you want to change?  (size, color, position, etc.)</a:t>
            </a:r>
          </a:p>
          <a:p>
            <a:pPr marL="457200" indent="-457200">
              <a:buFont typeface="Arial"/>
              <a:buChar char="•"/>
            </a:pPr>
            <a:r>
              <a:rPr lang="en-US" sz="3300" dirty="0"/>
              <a:t>transition-duration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How long should each transition last? </a:t>
            </a:r>
          </a:p>
          <a:p>
            <a:pPr marL="457200" indent="-457200">
              <a:buFont typeface="Arial"/>
              <a:buChar char="•"/>
            </a:pPr>
            <a:r>
              <a:rPr lang="en-US" sz="3300" dirty="0"/>
              <a:t>transition-timing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Should it be a smooth transition (linear)?  Or different?</a:t>
            </a:r>
          </a:p>
          <a:p>
            <a:pPr marL="457200" indent="-457200">
              <a:buFont typeface="Arial"/>
              <a:buChar char="•"/>
            </a:pPr>
            <a:r>
              <a:rPr lang="en-US" sz="3300" dirty="0"/>
              <a:t>transition-delay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How long should the wait be before the transition begins?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1966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Define your element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the elements for transition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the new values</a:t>
            </a:r>
          </a:p>
          <a:p>
            <a:pPr marL="1257300" lvl="1" indent="-514350"/>
            <a:r>
              <a:rPr lang="en-US" sz="2800" dirty="0"/>
              <a:t>You must combine this step with a pseudo-class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2756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(CSS3-transitions)</a:t>
            </a:r>
          </a:p>
        </p:txBody>
      </p:sp>
      <p:pic>
        <p:nvPicPr>
          <p:cNvPr id="4" name="Content Placeholder 3" descr="Screen Shot 2015-09-13 at 2.32.2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" r="179"/>
          <a:stretch/>
        </p:blipFill>
        <p:spPr>
          <a:xfrm>
            <a:off x="1854300" y="1350000"/>
            <a:ext cx="5399167" cy="3685252"/>
          </a:xfrm>
        </p:spPr>
      </p:pic>
      <p:pic>
        <p:nvPicPr>
          <p:cNvPr id="5" name="Picture 4" descr="Screen Shot 2015-09-13 at 2.31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78" y="1506945"/>
            <a:ext cx="5429734" cy="3384947"/>
          </a:xfrm>
          <a:prstGeom prst="rect">
            <a:avLst/>
          </a:prstGeom>
        </p:spPr>
      </p:pic>
      <p:pic>
        <p:nvPicPr>
          <p:cNvPr id="6" name="Picture 5" descr="Screen Shot 2015-09-13 at 2.31.1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096" y="1811449"/>
            <a:ext cx="4454629" cy="278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1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041415 Powerpoint A">
  <a:themeElements>
    <a:clrScheme name="Custom 9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FF8000"/>
      </a:hlink>
      <a:folHlink>
        <a:srgbClr val="FF80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041415 Powerpoint A">
  <a:themeElements>
    <a:clrScheme name="Custom 12">
      <a:dk1>
        <a:srgbClr val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FF8000"/>
      </a:hlink>
      <a:folHlink>
        <a:srgbClr val="FF80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8227</TotalTime>
  <Words>2992</Words>
  <Application>Microsoft Macintosh PowerPoint</Application>
  <PresentationFormat>On-screen Show (16:9)</PresentationFormat>
  <Paragraphs>511</Paragraphs>
  <Slides>109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109</vt:i4>
      </vt:variant>
    </vt:vector>
  </HeadingPairs>
  <TitlesOfParts>
    <vt:vector size="124" baseType="lpstr">
      <vt:lpstr>Arial</vt:lpstr>
      <vt:lpstr>Calibri</vt:lpstr>
      <vt:lpstr>Comic Sans MS</vt:lpstr>
      <vt:lpstr>Courier</vt:lpstr>
      <vt:lpstr>Courier New</vt:lpstr>
      <vt:lpstr>Georgia</vt:lpstr>
      <vt:lpstr>Gill Sans SemiBold</vt:lpstr>
      <vt:lpstr>Helvetica</vt:lpstr>
      <vt:lpstr>Lucida Calligraphy</vt:lpstr>
      <vt:lpstr>Lucida Grande</vt:lpstr>
      <vt:lpstr>Times New Roman</vt:lpstr>
      <vt:lpstr>Verdana</vt:lpstr>
      <vt:lpstr>Wingdings</vt:lpstr>
      <vt:lpstr>041415 Powerpoint A</vt:lpstr>
      <vt:lpstr>1_041415 Powerpoint A</vt:lpstr>
      <vt:lpstr>CSS3 Cascading Style Sheets</vt:lpstr>
      <vt:lpstr>Advanced Selectors</vt:lpstr>
      <vt:lpstr>Styling Specific Objects</vt:lpstr>
      <vt:lpstr>CSS Selectors</vt:lpstr>
      <vt:lpstr>id Selectors</vt:lpstr>
      <vt:lpstr>class Selector</vt:lpstr>
      <vt:lpstr>classes vs. ids</vt:lpstr>
      <vt:lpstr>Narrowing the Scope</vt:lpstr>
      <vt:lpstr>Expanding the scope</vt:lpstr>
      <vt:lpstr>More Attribute Selectors</vt:lpstr>
      <vt:lpstr>Attribute selectors</vt:lpstr>
      <vt:lpstr>Using Operators</vt:lpstr>
      <vt:lpstr>Example</vt:lpstr>
      <vt:lpstr>Rule Specificity</vt:lpstr>
      <vt:lpstr>Specificity example (https://www.w3schools.com/css/css_specificity.asp)</vt:lpstr>
      <vt:lpstr>Whew!!!</vt:lpstr>
      <vt:lpstr>The Good News</vt:lpstr>
      <vt:lpstr>Review</vt:lpstr>
      <vt:lpstr>Styling Links and Lists</vt:lpstr>
      <vt:lpstr>Anchor Links</vt:lpstr>
      <vt:lpstr>“Buttons”</vt:lpstr>
      <vt:lpstr>States</vt:lpstr>
      <vt:lpstr>Precedence of Rules</vt:lpstr>
      <vt:lpstr>Styling Lists</vt:lpstr>
      <vt:lpstr>Example</vt:lpstr>
      <vt:lpstr>Pseudo-Classes</vt:lpstr>
      <vt:lpstr>Types of Pseudo-Classes</vt:lpstr>
      <vt:lpstr>Types of Pseudo-Classes</vt:lpstr>
      <vt:lpstr>Pseudo-Elements</vt:lpstr>
      <vt:lpstr>Types of Pseudo-Elements</vt:lpstr>
      <vt:lpstr>Review</vt:lpstr>
      <vt:lpstr>Colors</vt:lpstr>
      <vt:lpstr>Color Conventions</vt:lpstr>
      <vt:lpstr>Accessibility</vt:lpstr>
      <vt:lpstr>What is color contrast?</vt:lpstr>
      <vt:lpstr>Don’t use color alone to convey meaning</vt:lpstr>
      <vt:lpstr>Test in gray scale …</vt:lpstr>
      <vt:lpstr>Review</vt:lpstr>
      <vt:lpstr>Styling Your Text</vt:lpstr>
      <vt:lpstr>Options</vt:lpstr>
      <vt:lpstr>font-family</vt:lpstr>
      <vt:lpstr>font-family</vt:lpstr>
      <vt:lpstr>Google Fonts</vt:lpstr>
      <vt:lpstr>font-size</vt:lpstr>
      <vt:lpstr>color and background-color</vt:lpstr>
      <vt:lpstr>colors</vt:lpstr>
      <vt:lpstr>line-height</vt:lpstr>
      <vt:lpstr>Review</vt:lpstr>
      <vt:lpstr>Display and Visibility</vt:lpstr>
      <vt:lpstr>Display is Key to Layout</vt:lpstr>
      <vt:lpstr>Common Values</vt:lpstr>
      <vt:lpstr>Common Values</vt:lpstr>
      <vt:lpstr>Examples (Code Pen – Week One)</vt:lpstr>
      <vt:lpstr>Complementary Properties</vt:lpstr>
      <vt:lpstr>Element Overflow</vt:lpstr>
      <vt:lpstr>Overflow</vt:lpstr>
      <vt:lpstr>Visibility</vt:lpstr>
      <vt:lpstr>Review</vt:lpstr>
      <vt:lpstr>Box Model</vt:lpstr>
      <vt:lpstr>Height and Width</vt:lpstr>
      <vt:lpstr>Border</vt:lpstr>
      <vt:lpstr>Specifying Individual Sides</vt:lpstr>
      <vt:lpstr>Margin</vt:lpstr>
      <vt:lpstr>Padding</vt:lpstr>
      <vt:lpstr>Margin and Padding</vt:lpstr>
      <vt:lpstr>PowerPoint Presentation</vt:lpstr>
      <vt:lpstr>Additive Height and Width</vt:lpstr>
      <vt:lpstr>What is the width and height?</vt:lpstr>
      <vt:lpstr>box-sizing</vt:lpstr>
      <vt:lpstr>Measurements</vt:lpstr>
      <vt:lpstr>Example</vt:lpstr>
      <vt:lpstr>Review</vt:lpstr>
      <vt:lpstr>Centering an Element</vt:lpstr>
      <vt:lpstr>Positioning</vt:lpstr>
      <vt:lpstr>Positioning!</vt:lpstr>
      <vt:lpstr>Position Properties</vt:lpstr>
      <vt:lpstr>Static</vt:lpstr>
      <vt:lpstr>Relative</vt:lpstr>
      <vt:lpstr>Absolute</vt:lpstr>
      <vt:lpstr>Fixed Position</vt:lpstr>
      <vt:lpstr>Example</vt:lpstr>
      <vt:lpstr>Z-index</vt:lpstr>
      <vt:lpstr>Review</vt:lpstr>
      <vt:lpstr>Transforms</vt:lpstr>
      <vt:lpstr>Transforms</vt:lpstr>
      <vt:lpstr>2D Transform Options</vt:lpstr>
      <vt:lpstr>translate</vt:lpstr>
      <vt:lpstr>rotate</vt:lpstr>
      <vt:lpstr>scale</vt:lpstr>
      <vt:lpstr>skew</vt:lpstr>
      <vt:lpstr>matrix</vt:lpstr>
      <vt:lpstr>3D rotate</vt:lpstr>
      <vt:lpstr>Others</vt:lpstr>
      <vt:lpstr>Review</vt:lpstr>
      <vt:lpstr>Transitions</vt:lpstr>
      <vt:lpstr>Transitions</vt:lpstr>
      <vt:lpstr>The Properties</vt:lpstr>
      <vt:lpstr>Setting up</vt:lpstr>
      <vt:lpstr>Example (CSS3-transitions)</vt:lpstr>
      <vt:lpstr>Using Shorthands</vt:lpstr>
      <vt:lpstr>Browser Capabilities</vt:lpstr>
      <vt:lpstr>Browsers Differ</vt:lpstr>
      <vt:lpstr>Handling Stylistic Differences</vt:lpstr>
      <vt:lpstr>Handling Unsupported Properties</vt:lpstr>
      <vt:lpstr>Browser Prefixes</vt:lpstr>
      <vt:lpstr>Often Unsupported Properties</vt:lpstr>
      <vt:lpstr>Automated Ways to include Prefixes</vt:lpstr>
      <vt:lpstr>Review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Sheets</dc:title>
  <dc:creator>School of Michigan</dc:creator>
  <cp:lastModifiedBy>Microsoft Office User</cp:lastModifiedBy>
  <cp:revision>27</cp:revision>
  <dcterms:created xsi:type="dcterms:W3CDTF">2016-02-09T01:44:09Z</dcterms:created>
  <dcterms:modified xsi:type="dcterms:W3CDTF">2019-01-28T05:04:07Z</dcterms:modified>
</cp:coreProperties>
</file>