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42" r:id="rId2"/>
    <p:sldId id="443" r:id="rId3"/>
    <p:sldId id="454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5" r:id="rId12"/>
    <p:sldId id="343" r:id="rId13"/>
    <p:sldId id="456" r:id="rId14"/>
    <p:sldId id="458" r:id="rId15"/>
    <p:sldId id="459" r:id="rId16"/>
    <p:sldId id="460" r:id="rId17"/>
    <p:sldId id="457" r:id="rId18"/>
    <p:sldId id="462" r:id="rId19"/>
    <p:sldId id="465" r:id="rId20"/>
    <p:sldId id="461" r:id="rId21"/>
    <p:sldId id="463" r:id="rId22"/>
    <p:sldId id="4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1"/>
    <p:restoredTop sz="94433"/>
  </p:normalViewPr>
  <p:slideViewPr>
    <p:cSldViewPr snapToGrid="0" snapToObjects="1">
      <p:cViewPr varScale="1">
        <p:scale>
          <a:sx n="77" d="100"/>
          <a:sy n="77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27" y="1550757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389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61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4" y="792023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015148"/>
            <a:ext cx="11243733" cy="47468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1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99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133" b="0" i="1">
                <a:latin typeface="Gill Sans SemiBold"/>
                <a:cs typeface="Lucida Grande"/>
              </a:defRPr>
            </a:lvl2pPr>
            <a:lvl3pPr>
              <a:defRPr sz="2133" b="0" i="1">
                <a:latin typeface="Gill Sans SemiBold"/>
                <a:cs typeface="Lucida Grande"/>
              </a:defRPr>
            </a:lvl3pPr>
            <a:lvl4pPr>
              <a:defRPr sz="2133" b="0" i="1">
                <a:latin typeface="Gill Sans SemiBold"/>
                <a:cs typeface="Lucida Grande"/>
              </a:defRPr>
            </a:lvl4pPr>
            <a:lvl5pPr>
              <a:defRPr sz="2133" b="0" i="1">
                <a:latin typeface="Gill Sans SemiBold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133" b="0" i="1">
                <a:latin typeface="Gill Sans SemiBold"/>
                <a:cs typeface="Lucida Grande"/>
              </a:defRPr>
            </a:lvl2pPr>
            <a:lvl3pPr>
              <a:defRPr sz="2133" b="0" i="1">
                <a:latin typeface="Gill Sans SemiBold"/>
                <a:cs typeface="Lucida Grande"/>
              </a:defRPr>
            </a:lvl3pPr>
            <a:lvl4pPr>
              <a:defRPr sz="2133" b="0" i="1">
                <a:latin typeface="Gill Sans SemiBold"/>
                <a:cs typeface="Lucida Grande"/>
              </a:defRPr>
            </a:lvl4pPr>
            <a:lvl5pPr>
              <a:defRPr sz="2133" b="0" i="1">
                <a:latin typeface="Gill Sans SemiBold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53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Gill Sans SemiBold"/>
                <a:cs typeface="Lucida Grande"/>
              </a:defRPr>
            </a:lvl1pPr>
            <a:lvl2pPr>
              <a:defRPr sz="2133" b="0" i="1">
                <a:latin typeface="Gill Sans SemiBold"/>
                <a:cs typeface="Lucida Grande"/>
              </a:defRPr>
            </a:lvl2pPr>
            <a:lvl3pPr>
              <a:defRPr sz="2133" b="0" i="1">
                <a:latin typeface="Gill Sans SemiBold"/>
                <a:cs typeface="Lucida Grande"/>
              </a:defRPr>
            </a:lvl3pPr>
            <a:lvl4pPr>
              <a:defRPr sz="2133" b="0" i="1">
                <a:latin typeface="Gill Sans SemiBold"/>
                <a:cs typeface="Lucida Grande"/>
              </a:defRPr>
            </a:lvl4pPr>
            <a:lvl5pPr>
              <a:defRPr sz="2133" b="0" i="1">
                <a:latin typeface="Gill Sans SemiBold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Gill Sans SemiBold"/>
                <a:cs typeface="Lucida Grande"/>
              </a:defRPr>
            </a:lvl1pPr>
            <a:lvl2pPr>
              <a:defRPr sz="2133" b="0" i="1">
                <a:latin typeface="Gill Sans SemiBold"/>
                <a:cs typeface="Lucida Grande"/>
              </a:defRPr>
            </a:lvl2pPr>
            <a:lvl3pPr>
              <a:defRPr sz="2133" b="0" i="1">
                <a:latin typeface="Gill Sans SemiBold"/>
                <a:cs typeface="Lucida Grande"/>
              </a:defRPr>
            </a:lvl3pPr>
            <a:lvl4pPr>
              <a:defRPr sz="2133" b="0" i="1">
                <a:latin typeface="Gill Sans SemiBold"/>
                <a:cs typeface="Lucida Grande"/>
              </a:defRPr>
            </a:lvl4pPr>
            <a:lvl5pPr>
              <a:defRPr sz="2133" b="0" i="1">
                <a:latin typeface="Gill Sans SemiBold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9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2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92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49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50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3733" b="0" i="1">
                <a:latin typeface="Gill Sans SemiBold"/>
                <a:cs typeface="Lucida Grande"/>
              </a:defRPr>
            </a:lvl2pPr>
            <a:lvl3pPr>
              <a:defRPr sz="3200" b="0" i="1">
                <a:latin typeface="Gill Sans SemiBold"/>
                <a:cs typeface="Lucida Grande"/>
              </a:defRPr>
            </a:lvl3pPr>
            <a:lvl4pPr>
              <a:defRPr sz="2667" b="0" i="1">
                <a:latin typeface="Gill Sans SemiBold"/>
                <a:cs typeface="Lucida Grande"/>
              </a:defRPr>
            </a:lvl4pPr>
            <a:lvl5pPr>
              <a:defRPr sz="2667" b="0" i="1">
                <a:latin typeface="Gill Sans SemiBold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6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7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60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81177"/>
            <a:ext cx="10972800" cy="566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719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4267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olleenEMc/pen/40f75ba269d81700f48ed1b10b076c7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team/css-tricks/pen/EKEYo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#prop-justify-items" TargetMode="External"/><Relationship Id="rId13" Type="http://schemas.openxmlformats.org/officeDocument/2006/relationships/hyperlink" Target="https://css-tricks.com/snippets/css/complete-guide-grid/#prop-place-content" TargetMode="External"/><Relationship Id="rId3" Type="http://schemas.openxmlformats.org/officeDocument/2006/relationships/hyperlink" Target="https://css-tricks.com/snippets/css/complete-guide-grid/#prop-grid-template-columns-rows" TargetMode="External"/><Relationship Id="rId7" Type="http://schemas.openxmlformats.org/officeDocument/2006/relationships/hyperlink" Target="https://css-tricks.com/snippets/css/complete-guide-grid/#prop-grid-gap" TargetMode="External"/><Relationship Id="rId12" Type="http://schemas.openxmlformats.org/officeDocument/2006/relationships/hyperlink" Target="https://css-tricks.com/snippets/css/complete-guide-grid/#prop-align-content" TargetMode="External"/><Relationship Id="rId2" Type="http://schemas.openxmlformats.org/officeDocument/2006/relationships/hyperlink" Target="https://css-tricks.com/snippets/css/complete-guide-grid/#prop-display" TargetMode="External"/><Relationship Id="rId16" Type="http://schemas.openxmlformats.org/officeDocument/2006/relationships/hyperlink" Target="https://css-tricks.com/snippets/css/complete-guide-grid/#prop-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complete-guide-grid/#prop-grid-column-row-gap" TargetMode="External"/><Relationship Id="rId11" Type="http://schemas.openxmlformats.org/officeDocument/2006/relationships/hyperlink" Target="https://css-tricks.com/snippets/css/complete-guide-grid/#prop-justify-content" TargetMode="External"/><Relationship Id="rId5" Type="http://schemas.openxmlformats.org/officeDocument/2006/relationships/hyperlink" Target="https://css-tricks.com/snippets/css/complete-guide-grid/#prop-grid-template" TargetMode="External"/><Relationship Id="rId15" Type="http://schemas.openxmlformats.org/officeDocument/2006/relationships/hyperlink" Target="https://css-tricks.com/snippets/css/complete-guide-grid/#prop-grid-auto-flow" TargetMode="External"/><Relationship Id="rId10" Type="http://schemas.openxmlformats.org/officeDocument/2006/relationships/hyperlink" Target="https://css-tricks.com/snippets/css/complete-guide-grid/#prop-place-items" TargetMode="External"/><Relationship Id="rId4" Type="http://schemas.openxmlformats.org/officeDocument/2006/relationships/hyperlink" Target="https://css-tricks.com/snippets/css/complete-guide-grid/#prop-grid-template-areas" TargetMode="External"/><Relationship Id="rId9" Type="http://schemas.openxmlformats.org/officeDocument/2006/relationships/hyperlink" Target="https://css-tricks.com/snippets/css/complete-guide-grid/#prop-align-items" TargetMode="External"/><Relationship Id="rId14" Type="http://schemas.openxmlformats.org/officeDocument/2006/relationships/hyperlink" Target="https://css-tricks.com/snippets/css/complete-guide-grid/#prop-grid-auto-columns-row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complete-guide-grid/#prop-grid-column-row" TargetMode="External"/><Relationship Id="rId7" Type="http://schemas.openxmlformats.org/officeDocument/2006/relationships/hyperlink" Target="https://css-tricks.com/snippets/css/complete-guide-grid/#prop-place-self" TargetMode="External"/><Relationship Id="rId2" Type="http://schemas.openxmlformats.org/officeDocument/2006/relationships/hyperlink" Target="https://css-tricks.com/snippets/css/complete-guide-grid/#prop-grid-column-row-start-e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complete-guide-grid/#prop-align-self" TargetMode="External"/><Relationship Id="rId5" Type="http://schemas.openxmlformats.org/officeDocument/2006/relationships/hyperlink" Target="https://css-tricks.com/snippets/css/complete-guide-grid/#prop-justify-self" TargetMode="External"/><Relationship Id="rId4" Type="http://schemas.openxmlformats.org/officeDocument/2006/relationships/hyperlink" Target="https://css-tricks.com/snippets/css/complete-guide-grid/#prop-grid-are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olleenEMc/pen/zKwjr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Layouts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spcBef>
                <a:spcPts val="2624"/>
              </a:spcBef>
              <a:buFont typeface="Arial"/>
              <a:buChar char="•"/>
            </a:pPr>
            <a:r>
              <a:rPr lang="en-US" dirty="0"/>
              <a:t>Multiple elements may be placed in the same position.</a:t>
            </a:r>
          </a:p>
          <a:p>
            <a:pPr marL="609585" indent="-609585">
              <a:spcBef>
                <a:spcPts val="2624"/>
              </a:spcBef>
              <a:buFont typeface="Arial"/>
              <a:buChar char="•"/>
            </a:pPr>
            <a:r>
              <a:rPr lang="en-US" dirty="0"/>
              <a:t>z-index is a numeric value, positive or negative that dictates stacking order</a:t>
            </a:r>
          </a:p>
          <a:p>
            <a:pPr>
              <a:spcBef>
                <a:spcPts val="2624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63D7-68A9-0241-9E63-6924F12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layouts based on frameworks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BEFD-75FB-2445-A20B-C9C310D7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>
              <a:buFont typeface="Arial"/>
              <a:buChar char="•"/>
            </a:pPr>
            <a:r>
              <a:rPr lang="en-US" sz="4000" dirty="0"/>
              <a:t>Bootstrap (2011)</a:t>
            </a:r>
          </a:p>
          <a:p>
            <a:pPr marL="1600160" lvl="1" indent="-609585">
              <a:buFont typeface="Arial"/>
              <a:buChar char="•"/>
            </a:pPr>
            <a:r>
              <a:rPr lang="en-US" sz="3467" dirty="0"/>
              <a:t>Its popularity makes it…. popular</a:t>
            </a:r>
          </a:p>
          <a:p>
            <a:pPr marL="609585" indent="-609585">
              <a:buFont typeface="Arial"/>
              <a:buChar char="•"/>
            </a:pPr>
            <a:r>
              <a:rPr lang="en-US" sz="4000" dirty="0"/>
              <a:t>Foundation by ZURB (2011)</a:t>
            </a:r>
          </a:p>
          <a:p>
            <a:pPr marL="609585" indent="-609585">
              <a:buFont typeface="Arial"/>
              <a:buChar char="•"/>
            </a:pPr>
            <a:r>
              <a:rPr lang="en-US" sz="4000" dirty="0"/>
              <a:t>Semantic UI (2013)</a:t>
            </a:r>
          </a:p>
          <a:p>
            <a:pPr marL="609585" indent="-609585">
              <a:buFont typeface="Arial"/>
              <a:buChar char="•"/>
            </a:pPr>
            <a:r>
              <a:rPr lang="en-US" sz="4000" dirty="0"/>
              <a:t>Pure by Yahoo! (2013)</a:t>
            </a:r>
          </a:p>
          <a:p>
            <a:pPr marL="609585" indent="-609585">
              <a:buFont typeface="Arial"/>
              <a:buChar char="•"/>
            </a:pPr>
            <a:r>
              <a:rPr lang="en-US" sz="4000" dirty="0" err="1"/>
              <a:t>Ulkit</a:t>
            </a:r>
            <a:r>
              <a:rPr lang="en-US" sz="4000" dirty="0"/>
              <a:t> by </a:t>
            </a:r>
            <a:r>
              <a:rPr lang="en-US" sz="4000" dirty="0" err="1"/>
              <a:t>YOOtheme</a:t>
            </a:r>
            <a:r>
              <a:rPr lang="en-US" sz="4000" dirty="0"/>
              <a:t>(2013)</a:t>
            </a:r>
          </a:p>
        </p:txBody>
      </p:sp>
    </p:spTree>
    <p:extLst>
      <p:ext uri="{BB962C8B-B14F-4D97-AF65-F5344CB8AC3E}">
        <p14:creationId xmlns:p14="http://schemas.microsoft.com/office/powerpoint/2010/main" val="305074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416"/>
            <a:ext cx="10217152" cy="3267169"/>
          </a:xfrm>
        </p:spPr>
        <p:txBody>
          <a:bodyPr>
            <a:noAutofit/>
          </a:bodyPr>
          <a:lstStyle/>
          <a:p>
            <a:pPr marL="457189" indent="-457189">
              <a:buFont typeface="Arial"/>
              <a:buChar char="•"/>
            </a:pPr>
            <a:r>
              <a:rPr lang="en-US" sz="3733" dirty="0"/>
              <a:t>12-column grid system</a:t>
            </a:r>
          </a:p>
          <a:p>
            <a:pPr lvl="1"/>
            <a:r>
              <a:rPr lang="en-US" sz="3200" dirty="0"/>
              <a:t>Helps with spacing issues</a:t>
            </a:r>
          </a:p>
          <a:p>
            <a:pPr lvl="1"/>
            <a:r>
              <a:rPr lang="en-US" sz="3200" dirty="0"/>
              <a:t>Built-in responsive design</a:t>
            </a:r>
          </a:p>
          <a:p>
            <a:pPr marL="457189" indent="-457189">
              <a:buFont typeface="Arial"/>
              <a:buChar char="•"/>
            </a:pPr>
            <a:r>
              <a:rPr lang="en-US" sz="3733" dirty="0"/>
              <a:t>Common </a:t>
            </a:r>
            <a:r>
              <a:rPr lang="en-US" sz="3733" dirty="0" err="1"/>
              <a:t>jQuery</a:t>
            </a:r>
            <a:r>
              <a:rPr lang="en-US" sz="3733" dirty="0"/>
              <a:t> functionalities</a:t>
            </a:r>
          </a:p>
          <a:p>
            <a:pPr lvl="1"/>
            <a:r>
              <a:rPr lang="en-US" sz="3200" dirty="0"/>
              <a:t>Accordion, Drop-down menus, Carousel</a:t>
            </a:r>
          </a:p>
          <a:p>
            <a:pPr marL="457189" indent="-457189">
              <a:buFont typeface="Arial"/>
              <a:buChar char="•"/>
            </a:pPr>
            <a:r>
              <a:rPr lang="en-US" sz="3733" dirty="0"/>
              <a:t>Familiar “look and feel”</a:t>
            </a:r>
          </a:p>
          <a:p>
            <a:pPr lvl="1"/>
            <a:r>
              <a:rPr lang="en-US" sz="3200" dirty="0"/>
              <a:t>Many sites use Bootstrap</a:t>
            </a:r>
          </a:p>
          <a:p>
            <a:pPr lvl="1"/>
            <a:r>
              <a:rPr lang="en-US" sz="3200" dirty="0"/>
              <a:t>Makes your forms look “legitimate”</a:t>
            </a:r>
          </a:p>
          <a:p>
            <a:pPr marL="457189" indent="-457189">
              <a:buFont typeface="Arial"/>
              <a:buChar char="•"/>
            </a:pPr>
            <a:endParaRPr lang="en-US" sz="266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E6DC0-242A-6842-863C-0648B23111C9}"/>
              </a:ext>
            </a:extLst>
          </p:cNvPr>
          <p:cNvSpPr/>
          <p:nvPr/>
        </p:nvSpPr>
        <p:spPr>
          <a:xfrm>
            <a:off x="8400530" y="3440236"/>
            <a:ext cx="3791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hlinkClick r:id="rId2"/>
              </a:rPr>
              <a:t>Bootstrap4 Example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4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1D56-B78A-8B40-9FBB-47A1A144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layouts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47E6-132A-C646-8EE5-2FEB5C1D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Provides more efficient way to lay out items in a container, even when their size is unknown and/or dynamic.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Gives container the ability to alter its items' width/height (and order) to best fill the available space </a:t>
            </a:r>
          </a:p>
          <a:p>
            <a:pPr marL="1562075" lvl="1" indent="-571500">
              <a:buFont typeface="Arial" panose="020B0604020202020204" pitchFamily="34" charset="0"/>
              <a:buChar char="•"/>
            </a:pPr>
            <a:r>
              <a:rPr lang="en-US" b="0" dirty="0"/>
              <a:t>Expands items to fill available free space</a:t>
            </a:r>
          </a:p>
          <a:p>
            <a:pPr marL="1562075" lvl="1" indent="-571500">
              <a:buFont typeface="Arial" panose="020B0604020202020204" pitchFamily="34" charset="0"/>
              <a:buChar char="•"/>
            </a:pPr>
            <a:r>
              <a:rPr lang="en-US" b="0" dirty="0"/>
              <a:t>Shrinks them to prevent overflow.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Is direction-agnostic </a:t>
            </a:r>
          </a:p>
          <a:p>
            <a:pPr marL="1562075" lvl="1" indent="-571500">
              <a:buFont typeface="Arial" panose="020B0604020202020204" pitchFamily="34" charset="0"/>
              <a:buChar char="•"/>
            </a:pPr>
            <a:r>
              <a:rPr lang="en-US" b="0" dirty="0"/>
              <a:t>(block which is vertically-based and inline which is horizontally-based).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0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B1D-E952-A745-AD5C-4A879C9F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127005"/>
            <a:ext cx="11243733" cy="935791"/>
          </a:xfrm>
        </p:spPr>
        <p:txBody>
          <a:bodyPr/>
          <a:lstStyle/>
          <a:p>
            <a:r>
              <a:rPr lang="en-US" dirty="0"/>
              <a:t>Properties for the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9C6F-D722-D14A-9E36-7BE7F381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748144"/>
            <a:ext cx="11722177" cy="5902037"/>
          </a:xfrm>
        </p:spPr>
        <p:txBody>
          <a:bodyPr>
            <a:noAutofit/>
          </a:bodyPr>
          <a:lstStyle/>
          <a:p>
            <a:r>
              <a:rPr lang="en-US" sz="2600" dirty="0"/>
              <a:t>.container{</a:t>
            </a:r>
          </a:p>
          <a:p>
            <a:r>
              <a:rPr lang="en-US" sz="3200" dirty="0"/>
              <a:t>     </a:t>
            </a:r>
            <a:r>
              <a:rPr lang="en-US" sz="3200" dirty="0">
                <a:solidFill>
                  <a:srgbClr val="FF0000"/>
                </a:solidFill>
              </a:rPr>
              <a:t>display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FFC000"/>
                </a:solidFill>
              </a:rPr>
              <a:t>flex</a:t>
            </a:r>
            <a:r>
              <a:rPr lang="en-US" sz="3200" dirty="0"/>
              <a:t> | </a:t>
            </a:r>
            <a:r>
              <a:rPr lang="en-US" sz="3200" dirty="0">
                <a:solidFill>
                  <a:srgbClr val="FFC000"/>
                </a:solidFill>
              </a:rPr>
              <a:t>inline-flex</a:t>
            </a:r>
            <a:r>
              <a:rPr lang="en-US" sz="3200" b="0" dirty="0"/>
              <a:t>;</a:t>
            </a:r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0" dirty="0"/>
              <a:t>    	</a:t>
            </a:r>
            <a:r>
              <a:rPr lang="en-US" sz="3200" b="0" dirty="0">
                <a:solidFill>
                  <a:srgbClr val="FF0000"/>
                </a:solidFill>
              </a:rPr>
              <a:t>flex-direction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FFC000"/>
                </a:solidFill>
              </a:rPr>
              <a:t>row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row-reverse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column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column-reverse</a:t>
            </a:r>
            <a:r>
              <a:rPr lang="en-US" sz="3200" b="0" dirty="0"/>
              <a:t>;</a:t>
            </a:r>
          </a:p>
          <a:p>
            <a:r>
              <a:rPr lang="en-US" sz="3200" b="0" dirty="0"/>
              <a:t>	</a:t>
            </a:r>
            <a:r>
              <a:rPr lang="en-US" sz="3200" b="0" dirty="0">
                <a:solidFill>
                  <a:srgbClr val="FF0000"/>
                </a:solidFill>
              </a:rPr>
              <a:t>flex-wrap</a:t>
            </a:r>
            <a:r>
              <a:rPr lang="en-US" sz="3200" b="0" dirty="0"/>
              <a:t>: </a:t>
            </a:r>
            <a:r>
              <a:rPr lang="en-US" sz="3200" b="0" dirty="0" err="1">
                <a:solidFill>
                  <a:srgbClr val="FFC000"/>
                </a:solidFill>
              </a:rPr>
              <a:t>nowrap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wrap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wrap-reverse</a:t>
            </a:r>
            <a:r>
              <a:rPr lang="en-US" sz="3200" b="0" dirty="0"/>
              <a:t>;</a:t>
            </a:r>
          </a:p>
          <a:p>
            <a:r>
              <a:rPr lang="en-US" sz="3200" b="0" dirty="0"/>
              <a:t>	</a:t>
            </a:r>
            <a:r>
              <a:rPr lang="en-US" sz="3200" b="0" dirty="0">
                <a:solidFill>
                  <a:srgbClr val="FF0000"/>
                </a:solidFill>
              </a:rPr>
              <a:t>flex-flow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FFC000"/>
                </a:solidFill>
              </a:rPr>
              <a:t>&lt;flex-direction&gt; || &lt;flex-wrap&gt;</a:t>
            </a:r>
            <a:r>
              <a:rPr lang="en-US" sz="3200" b="0" dirty="0"/>
              <a:t>;</a:t>
            </a:r>
            <a:endParaRPr lang="en-US" sz="3200" b="0" dirty="0">
              <a:solidFill>
                <a:srgbClr val="FFC000"/>
              </a:solidFill>
            </a:endParaRPr>
          </a:p>
          <a:p>
            <a:r>
              <a:rPr lang="en-US" sz="3200" b="0" dirty="0"/>
              <a:t>	</a:t>
            </a:r>
            <a:r>
              <a:rPr lang="en-US" sz="3200" b="0" dirty="0">
                <a:solidFill>
                  <a:srgbClr val="FF0000"/>
                </a:solidFill>
              </a:rPr>
              <a:t>justify-content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FFC000"/>
                </a:solidFill>
              </a:rPr>
              <a:t>flex-start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flex-end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center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space-between</a:t>
            </a:r>
            <a:r>
              <a:rPr lang="en-US" sz="3200" b="0" dirty="0"/>
              <a:t> | 		</a:t>
            </a:r>
            <a:r>
              <a:rPr lang="en-US" sz="3200" b="0" dirty="0">
                <a:solidFill>
                  <a:srgbClr val="FFC000"/>
                </a:solidFill>
              </a:rPr>
              <a:t>space-around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space-evenly</a:t>
            </a:r>
            <a:r>
              <a:rPr lang="en-US" sz="3200" b="0" dirty="0"/>
              <a:t>; }</a:t>
            </a:r>
          </a:p>
          <a:p>
            <a:r>
              <a:rPr lang="en-US" sz="3200" b="0" dirty="0"/>
              <a:t>	</a:t>
            </a:r>
            <a:r>
              <a:rPr lang="en-US" sz="3200" b="0" dirty="0">
                <a:solidFill>
                  <a:srgbClr val="FF0000"/>
                </a:solidFill>
              </a:rPr>
              <a:t>align-items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FFC000"/>
                </a:solidFill>
              </a:rPr>
              <a:t>flex-start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flex-end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center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baseline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stretch</a:t>
            </a:r>
            <a:r>
              <a:rPr lang="en-US" sz="3200" b="0" dirty="0"/>
              <a:t>;</a:t>
            </a:r>
          </a:p>
          <a:p>
            <a:r>
              <a:rPr lang="en-US" sz="3200" b="0" dirty="0"/>
              <a:t>	</a:t>
            </a:r>
            <a:r>
              <a:rPr lang="en-US" sz="3200" b="0" dirty="0">
                <a:solidFill>
                  <a:srgbClr val="FF0000"/>
                </a:solidFill>
              </a:rPr>
              <a:t>align-content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FFC000"/>
                </a:solidFill>
              </a:rPr>
              <a:t>flex-start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flex-end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center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space-between</a:t>
            </a:r>
            <a:r>
              <a:rPr lang="en-US" sz="3200" b="0" dirty="0"/>
              <a:t> | 		</a:t>
            </a:r>
            <a:r>
              <a:rPr lang="en-US" sz="3200" b="0" dirty="0">
                <a:solidFill>
                  <a:srgbClr val="FFC000"/>
                </a:solidFill>
              </a:rPr>
              <a:t>space-around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stretch</a:t>
            </a:r>
            <a:r>
              <a:rPr lang="en-US" sz="3200" b="0" dirty="0"/>
              <a:t>; </a:t>
            </a:r>
            <a:br>
              <a:rPr lang="en-US" sz="3200" b="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23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B1D-E952-A745-AD5C-4A879C9F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127005"/>
            <a:ext cx="11243733" cy="935791"/>
          </a:xfrm>
        </p:spPr>
        <p:txBody>
          <a:bodyPr/>
          <a:lstStyle/>
          <a:p>
            <a:r>
              <a:rPr lang="en-US" dirty="0"/>
              <a:t>Properties for the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9C6F-D722-D14A-9E36-7BE7F381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748144"/>
            <a:ext cx="11722177" cy="5902037"/>
          </a:xfrm>
        </p:spPr>
        <p:txBody>
          <a:bodyPr>
            <a:noAutofit/>
          </a:bodyPr>
          <a:lstStyle/>
          <a:p>
            <a:r>
              <a:rPr lang="en-US" sz="2600" dirty="0"/>
              <a:t>.item{</a:t>
            </a:r>
          </a:p>
          <a:p>
            <a:r>
              <a:rPr lang="en-US" sz="3200" dirty="0"/>
              <a:t>     </a:t>
            </a:r>
            <a:r>
              <a:rPr lang="en-US" sz="3200" dirty="0">
                <a:solidFill>
                  <a:srgbClr val="FF0000"/>
                </a:solidFill>
              </a:rPr>
              <a:t>order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FFC000"/>
                </a:solidFill>
              </a:rPr>
              <a:t>&lt;integer&gt;</a:t>
            </a:r>
            <a:r>
              <a:rPr lang="en-US" sz="3200" b="0" dirty="0"/>
              <a:t>;</a:t>
            </a:r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0" dirty="0"/>
              <a:t>    	</a:t>
            </a:r>
            <a:r>
              <a:rPr lang="en-US" sz="3200" b="0" dirty="0">
                <a:solidFill>
                  <a:srgbClr val="FF0000"/>
                </a:solidFill>
              </a:rPr>
              <a:t>flex-grow</a:t>
            </a:r>
            <a:r>
              <a:rPr lang="en-US" sz="3200" b="0" dirty="0"/>
              <a:t>: </a:t>
            </a:r>
            <a:r>
              <a:rPr lang="en-US" sz="3200" dirty="0">
                <a:solidFill>
                  <a:srgbClr val="FFC000"/>
                </a:solidFill>
              </a:rPr>
              <a:t>&lt;integer&gt;</a:t>
            </a:r>
            <a:r>
              <a:rPr lang="en-US" sz="3200" b="0" dirty="0"/>
              <a:t>;</a:t>
            </a:r>
          </a:p>
          <a:p>
            <a:r>
              <a:rPr lang="en-US" sz="3200" b="0" dirty="0"/>
              <a:t>	</a:t>
            </a:r>
            <a:r>
              <a:rPr lang="en-US" sz="3200" b="0" dirty="0">
                <a:solidFill>
                  <a:srgbClr val="FF0000"/>
                </a:solidFill>
              </a:rPr>
              <a:t>flex-shrink</a:t>
            </a:r>
            <a:r>
              <a:rPr lang="en-US" sz="3200" b="0" dirty="0"/>
              <a:t>: </a:t>
            </a:r>
            <a:r>
              <a:rPr lang="en-US" sz="3200" dirty="0">
                <a:solidFill>
                  <a:srgbClr val="FFC000"/>
                </a:solidFill>
              </a:rPr>
              <a:t>&lt;integer&gt;</a:t>
            </a:r>
            <a:r>
              <a:rPr lang="en-US" sz="3200" b="0" dirty="0"/>
              <a:t>;	</a:t>
            </a:r>
          </a:p>
          <a:p>
            <a:r>
              <a:rPr lang="en-US" sz="3200" b="0" dirty="0">
                <a:solidFill>
                  <a:srgbClr val="FF0000"/>
                </a:solidFill>
              </a:rPr>
              <a:t>     flex-shrink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FFC000"/>
                </a:solidFill>
              </a:rPr>
              <a:t>&lt;length&gt;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auto</a:t>
            </a:r>
            <a:r>
              <a:rPr lang="en-US" sz="3200" b="0" dirty="0"/>
              <a:t>;</a:t>
            </a:r>
          </a:p>
          <a:p>
            <a:r>
              <a:rPr lang="en-US" sz="3200" b="0" dirty="0"/>
              <a:t>	</a:t>
            </a:r>
            <a:r>
              <a:rPr lang="en-US" sz="3200" b="0" dirty="0">
                <a:solidFill>
                  <a:srgbClr val="FF0000"/>
                </a:solidFill>
              </a:rPr>
              <a:t>flex 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FFC000"/>
                </a:solidFill>
              </a:rPr>
              <a:t>none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[ &lt;'flex-grow'&gt; &lt;'flex-shrink'&gt;? </a:t>
            </a:r>
            <a:r>
              <a:rPr lang="en-US" sz="3200" b="0" dirty="0"/>
              <a:t>|| </a:t>
            </a:r>
            <a:r>
              <a:rPr lang="en-US" sz="3200" b="0" dirty="0">
                <a:solidFill>
                  <a:srgbClr val="FFC000"/>
                </a:solidFill>
              </a:rPr>
              <a:t>&lt;'flex-basis'&gt; </a:t>
            </a:r>
            <a:r>
              <a:rPr lang="en-US" sz="3200" b="0" dirty="0"/>
              <a:t>]</a:t>
            </a:r>
          </a:p>
          <a:p>
            <a:r>
              <a:rPr lang="en-US" sz="3200" b="0" dirty="0"/>
              <a:t>	</a:t>
            </a:r>
            <a:r>
              <a:rPr lang="en-US" sz="3200" b="0" dirty="0">
                <a:solidFill>
                  <a:srgbClr val="FF0000"/>
                </a:solidFill>
              </a:rPr>
              <a:t>align-self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FFC000"/>
                </a:solidFill>
              </a:rPr>
              <a:t>auto</a:t>
            </a:r>
            <a:r>
              <a:rPr lang="en-US" sz="3200" b="0" dirty="0"/>
              <a:t> |</a:t>
            </a:r>
            <a:r>
              <a:rPr lang="en-US" sz="3200" b="0" dirty="0">
                <a:solidFill>
                  <a:srgbClr val="FFC000"/>
                </a:solidFill>
              </a:rPr>
              <a:t> flex-start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flex-end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center</a:t>
            </a:r>
            <a:r>
              <a:rPr lang="en-US" sz="3200" b="0" dirty="0"/>
              <a:t> | </a:t>
            </a:r>
            <a:r>
              <a:rPr lang="en-US" sz="3200" b="0" dirty="0">
                <a:solidFill>
                  <a:srgbClr val="FFC000"/>
                </a:solidFill>
              </a:rPr>
              <a:t>baseline</a:t>
            </a:r>
            <a:r>
              <a:rPr lang="en-US" sz="3200" b="0" dirty="0"/>
              <a:t> | 			</a:t>
            </a:r>
            <a:r>
              <a:rPr lang="en-US" sz="3200" b="0">
                <a:solidFill>
                  <a:srgbClr val="FFC000"/>
                </a:solidFill>
              </a:rPr>
              <a:t>stretch</a:t>
            </a:r>
            <a:r>
              <a:rPr lang="en-US" sz="3200" b="0"/>
              <a:t>;</a:t>
            </a:r>
            <a:br>
              <a:rPr lang="en-US" sz="3200" b="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1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6D79-B0E2-E54D-87A3-72B83644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34BA-8C52-F349-9493-62F53275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Code Pen Flex Box example</a:t>
            </a:r>
            <a:endParaRPr lang="en-US" dirty="0"/>
          </a:p>
          <a:p>
            <a:pPr algn="ctr"/>
            <a:r>
              <a:rPr lang="en-US" dirty="0">
                <a:solidFill>
                  <a:srgbClr val="FFC000"/>
                </a:solidFill>
              </a:rPr>
              <a:t>Let’s take some time and change each of the property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Flex is great, but is still one-dimensional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Best used within containers and small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6569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273F-4329-4C4A-966E-7C4037B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BA99-494E-8F43-BA73-8FA773E7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Powerful 2-dimensional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First CSS module created specifically to solve common layout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7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4B61-D10D-044A-85C3-E791C162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4036-4691-7D41-A99A-BDC4558E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 display property of a container to </a:t>
            </a:r>
            <a:r>
              <a:rPr lang="en-US" dirty="0">
                <a:solidFill>
                  <a:srgbClr val="FFC000"/>
                </a:solidFill>
              </a:rPr>
              <a:t>grid</a:t>
            </a:r>
            <a:r>
              <a:rPr lang="en-US" dirty="0"/>
              <a:t> and set the </a:t>
            </a:r>
            <a:r>
              <a:rPr lang="en-US" dirty="0">
                <a:solidFill>
                  <a:srgbClr val="FFC000"/>
                </a:solidFill>
              </a:rPr>
              <a:t>grid-template-columns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grid-template-rows</a:t>
            </a:r>
            <a:r>
              <a:rPr lang="en-US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Insert items, optionally selecting the </a:t>
            </a:r>
            <a:r>
              <a:rPr lang="en-US" dirty="0">
                <a:solidFill>
                  <a:srgbClr val="FFC000"/>
                </a:solidFill>
              </a:rPr>
              <a:t>grid-row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grid-column</a:t>
            </a:r>
            <a:r>
              <a:rPr lang="en-US" dirty="0"/>
              <a:t>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E78C-DC0C-7740-80A6-2B70AD27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A604-4CFC-894D-B693-CB4EA525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/>
              <a:t>.container {</a:t>
            </a:r>
          </a:p>
          <a:p>
            <a:r>
              <a:rPr lang="en-US" sz="4300" b="0" dirty="0">
                <a:solidFill>
                  <a:srgbClr val="FF0000"/>
                </a:solidFill>
              </a:rPr>
              <a:t>    display</a:t>
            </a:r>
            <a:r>
              <a:rPr lang="en-US" sz="4300" b="0" dirty="0"/>
              <a:t>: </a:t>
            </a:r>
            <a:r>
              <a:rPr lang="en-US" sz="4300" b="0" dirty="0">
                <a:solidFill>
                  <a:srgbClr val="FFC000"/>
                </a:solidFill>
              </a:rPr>
              <a:t>grid; </a:t>
            </a:r>
          </a:p>
          <a:p>
            <a:r>
              <a:rPr lang="en-US" sz="4300" b="0" dirty="0">
                <a:solidFill>
                  <a:srgbClr val="FF0000"/>
                </a:solidFill>
              </a:rPr>
              <a:t>    grid-template-columns</a:t>
            </a:r>
            <a:r>
              <a:rPr lang="en-US" sz="4300" b="0" dirty="0"/>
              <a:t>: </a:t>
            </a:r>
            <a:r>
              <a:rPr lang="en-US" sz="4300" b="0" dirty="0">
                <a:solidFill>
                  <a:srgbClr val="FFC000"/>
                </a:solidFill>
              </a:rPr>
              <a:t>300px 500px 300px;</a:t>
            </a:r>
            <a:endParaRPr lang="en-US" sz="4300" b="0" dirty="0"/>
          </a:p>
          <a:p>
            <a:r>
              <a:rPr lang="en-US" sz="4300" b="0" dirty="0"/>
              <a:t>    </a:t>
            </a:r>
            <a:r>
              <a:rPr lang="en-US" sz="4300" b="0" dirty="0">
                <a:solidFill>
                  <a:srgbClr val="FF0000"/>
                </a:solidFill>
              </a:rPr>
              <a:t>grid-template-columns</a:t>
            </a:r>
            <a:r>
              <a:rPr lang="en-US" sz="4300" b="0" dirty="0"/>
              <a:t>: </a:t>
            </a:r>
            <a:r>
              <a:rPr lang="en-US" sz="4300" b="0" dirty="0">
                <a:solidFill>
                  <a:srgbClr val="FFC000"/>
                </a:solidFill>
              </a:rPr>
              <a:t>300px auto 300px; </a:t>
            </a:r>
          </a:p>
          <a:p>
            <a:r>
              <a:rPr lang="en-US" sz="4300" b="0" dirty="0">
                <a:solidFill>
                  <a:srgbClr val="FF0000"/>
                </a:solidFill>
              </a:rPr>
              <a:t>    grid-template-columns</a:t>
            </a:r>
            <a:r>
              <a:rPr lang="en-US" sz="4300" b="0" dirty="0"/>
              <a:t>: </a:t>
            </a:r>
            <a:r>
              <a:rPr lang="en-US" sz="4300" b="0" dirty="0">
                <a:solidFill>
                  <a:srgbClr val="FFC000"/>
                </a:solidFill>
              </a:rPr>
              <a:t>auto auto auto</a:t>
            </a:r>
          </a:p>
          <a:p>
            <a:r>
              <a:rPr lang="en-US" sz="4300" b="0" dirty="0">
                <a:solidFill>
                  <a:srgbClr val="FFC000"/>
                </a:solidFill>
              </a:rPr>
              <a:t>    </a:t>
            </a:r>
            <a:r>
              <a:rPr lang="en-US" sz="4300" b="0" dirty="0">
                <a:solidFill>
                  <a:srgbClr val="FF0000"/>
                </a:solidFill>
              </a:rPr>
              <a:t>grid-template-columns</a:t>
            </a:r>
            <a:r>
              <a:rPr lang="en-US" sz="4300" b="0" dirty="0"/>
              <a:t>: </a:t>
            </a:r>
            <a:r>
              <a:rPr lang="en-US" sz="4300" b="0" dirty="0">
                <a:solidFill>
                  <a:srgbClr val="FFC000"/>
                </a:solidFill>
              </a:rPr>
              <a:t>repeat(3, 300px); </a:t>
            </a:r>
            <a:endParaRPr lang="en-US" sz="4300" b="0" dirty="0"/>
          </a:p>
          <a:p>
            <a:r>
              <a:rPr lang="en-US" sz="4300" b="0" dirty="0">
                <a:solidFill>
                  <a:srgbClr val="FF0000"/>
                </a:solidFill>
              </a:rPr>
              <a:t>    grid-template-columns</a:t>
            </a:r>
            <a:r>
              <a:rPr lang="en-US" sz="4300" b="0" dirty="0"/>
              <a:t>: </a:t>
            </a:r>
            <a:r>
              <a:rPr lang="en-US" sz="4300" b="0" dirty="0">
                <a:solidFill>
                  <a:srgbClr val="FFC000"/>
                </a:solidFill>
              </a:rPr>
              <a:t>1fr 1fr 1fr; </a:t>
            </a:r>
          </a:p>
          <a:p>
            <a:r>
              <a:rPr lang="en-US" sz="4300" b="0" dirty="0">
                <a:solidFill>
                  <a:srgbClr val="FF0000"/>
                </a:solidFill>
              </a:rPr>
              <a:t>    grid-template-columns</a:t>
            </a:r>
            <a:r>
              <a:rPr lang="en-US" sz="4300" b="0" dirty="0"/>
              <a:t>: </a:t>
            </a:r>
            <a:r>
              <a:rPr lang="en-US" sz="4300" b="0" dirty="0">
                <a:solidFill>
                  <a:srgbClr val="FFC000"/>
                </a:solidFill>
              </a:rPr>
              <a:t>1fr 2fr 1fr; </a:t>
            </a:r>
          </a:p>
          <a:p>
            <a:r>
              <a:rPr lang="en-US" b="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>
              <a:buFont typeface="Arial"/>
              <a:buChar char="•"/>
            </a:pPr>
            <a:r>
              <a:rPr lang="en-US" dirty="0"/>
              <a:t>Putting elements where you want them can be time-consuming and frustrating</a:t>
            </a:r>
          </a:p>
        </p:txBody>
      </p:sp>
    </p:spTree>
    <p:extLst>
      <p:ext uri="{BB962C8B-B14F-4D97-AF65-F5344CB8AC3E}">
        <p14:creationId xmlns:p14="http://schemas.microsoft.com/office/powerpoint/2010/main" val="390625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F9B5-94A7-684C-8D9D-EBFB0C14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6E-E38C-394F-AEBB-2AC77D93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Lets start with live demo as we learn these: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9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5F30-EE83-AC44-BE06-C1CB8927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for the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5C63-95F7-B042-817B-65D63583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2015148"/>
            <a:ext cx="11243733" cy="4746872"/>
          </a:xfrm>
        </p:spPr>
        <p:txBody>
          <a:bodyPr numCol="3" spcCol="274320">
            <a:normAutofit fontScale="92500" lnSpcReduction="20000"/>
          </a:bodyPr>
          <a:lstStyle/>
          <a:p>
            <a:r>
              <a:rPr lang="en-US" b="0" dirty="0">
                <a:hlinkClick r:id="rId2"/>
              </a:rPr>
              <a:t>display</a:t>
            </a:r>
            <a:endParaRPr lang="en-US" b="0" dirty="0"/>
          </a:p>
          <a:p>
            <a:r>
              <a:rPr lang="en-US" b="0" dirty="0">
                <a:hlinkClick r:id="rId3"/>
              </a:rPr>
              <a:t>grid-template-columns</a:t>
            </a:r>
            <a:endParaRPr lang="en-US" b="0" dirty="0"/>
          </a:p>
          <a:p>
            <a:r>
              <a:rPr lang="en-US" b="0" dirty="0">
                <a:hlinkClick r:id="rId3"/>
              </a:rPr>
              <a:t>grid-template-rows</a:t>
            </a:r>
            <a:endParaRPr lang="en-US" b="0" dirty="0"/>
          </a:p>
          <a:p>
            <a:r>
              <a:rPr lang="en-US" b="0" dirty="0">
                <a:hlinkClick r:id="rId4"/>
              </a:rPr>
              <a:t>grid-template-areas</a:t>
            </a:r>
            <a:endParaRPr lang="en-US" b="0" dirty="0"/>
          </a:p>
          <a:p>
            <a:r>
              <a:rPr lang="en-US" b="0" dirty="0">
                <a:hlinkClick r:id="rId5"/>
              </a:rPr>
              <a:t>grid-template</a:t>
            </a:r>
            <a:endParaRPr lang="en-US" b="0" dirty="0"/>
          </a:p>
          <a:p>
            <a:r>
              <a:rPr lang="en-US" b="0" dirty="0">
                <a:hlinkClick r:id="rId6"/>
              </a:rPr>
              <a:t>grid-column-gap</a:t>
            </a:r>
            <a:endParaRPr lang="en-US" b="0" dirty="0"/>
          </a:p>
          <a:p>
            <a:r>
              <a:rPr lang="en-US" b="0" dirty="0">
                <a:hlinkClick r:id="rId6"/>
              </a:rPr>
              <a:t>grid-row-gap</a:t>
            </a:r>
            <a:endParaRPr lang="en-US" b="0" dirty="0"/>
          </a:p>
          <a:p>
            <a:r>
              <a:rPr lang="en-US" b="0" dirty="0">
                <a:hlinkClick r:id="rId7"/>
              </a:rPr>
              <a:t>grid-gap</a:t>
            </a:r>
            <a:endParaRPr lang="en-US" b="0" dirty="0"/>
          </a:p>
          <a:p>
            <a:r>
              <a:rPr lang="en-US" b="0" dirty="0">
                <a:hlinkClick r:id="rId8"/>
              </a:rPr>
              <a:t>justify-items</a:t>
            </a:r>
            <a:endParaRPr lang="en-US" b="0" dirty="0"/>
          </a:p>
          <a:p>
            <a:r>
              <a:rPr lang="en-US" b="0" dirty="0">
                <a:hlinkClick r:id="rId9"/>
              </a:rPr>
              <a:t>align-items</a:t>
            </a:r>
            <a:endParaRPr lang="en-US" b="0" dirty="0"/>
          </a:p>
          <a:p>
            <a:r>
              <a:rPr lang="en-US" b="0" dirty="0">
                <a:hlinkClick r:id="rId10"/>
              </a:rPr>
              <a:t>place-items</a:t>
            </a:r>
            <a:endParaRPr lang="en-US" b="0" dirty="0"/>
          </a:p>
          <a:p>
            <a:r>
              <a:rPr lang="en-US" b="0" dirty="0">
                <a:hlinkClick r:id="rId11"/>
              </a:rPr>
              <a:t>justify-content</a:t>
            </a:r>
            <a:endParaRPr lang="en-US" b="0" dirty="0"/>
          </a:p>
          <a:p>
            <a:r>
              <a:rPr lang="en-US" b="0" dirty="0">
                <a:hlinkClick r:id="rId12"/>
              </a:rPr>
              <a:t>align-content</a:t>
            </a:r>
            <a:endParaRPr lang="en-US" b="0" dirty="0"/>
          </a:p>
          <a:p>
            <a:r>
              <a:rPr lang="en-US" b="0" dirty="0">
                <a:hlinkClick r:id="rId13"/>
              </a:rPr>
              <a:t>place-content</a:t>
            </a:r>
            <a:endParaRPr lang="en-US" b="0" dirty="0"/>
          </a:p>
          <a:p>
            <a:r>
              <a:rPr lang="en-US" b="0" dirty="0">
                <a:hlinkClick r:id="rId14"/>
              </a:rPr>
              <a:t>grid-auto-columns</a:t>
            </a:r>
            <a:endParaRPr lang="en-US" b="0" dirty="0"/>
          </a:p>
          <a:p>
            <a:r>
              <a:rPr lang="en-US" b="0" dirty="0">
                <a:hlinkClick r:id="rId14"/>
              </a:rPr>
              <a:t>grid-auto-rows</a:t>
            </a:r>
            <a:endParaRPr lang="en-US" b="0" dirty="0"/>
          </a:p>
          <a:p>
            <a:r>
              <a:rPr lang="en-US" b="0" dirty="0">
                <a:hlinkClick r:id="rId15"/>
              </a:rPr>
              <a:t>grid-auto-flow</a:t>
            </a:r>
            <a:endParaRPr lang="en-US" b="0" dirty="0"/>
          </a:p>
          <a:p>
            <a:r>
              <a:rPr lang="en-US" b="0" dirty="0">
                <a:hlinkClick r:id="rId16"/>
              </a:rPr>
              <a:t>grid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1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1536-CF61-3A44-8776-616EEEE5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for the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1E8A-BB45-A04B-8A75-534AA006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0" dirty="0">
                <a:hlinkClick r:id="rId2"/>
              </a:rPr>
              <a:t>grid-column-start</a:t>
            </a:r>
            <a:endParaRPr lang="en-US" b="0" dirty="0"/>
          </a:p>
          <a:p>
            <a:r>
              <a:rPr lang="en-US" b="0" dirty="0">
                <a:hlinkClick r:id="rId2"/>
              </a:rPr>
              <a:t>grid-column-end</a:t>
            </a:r>
            <a:endParaRPr lang="en-US" b="0" dirty="0"/>
          </a:p>
          <a:p>
            <a:r>
              <a:rPr lang="en-US" b="0" dirty="0">
                <a:hlinkClick r:id="rId2"/>
              </a:rPr>
              <a:t>grid-row-start</a:t>
            </a:r>
            <a:endParaRPr lang="en-US" b="0" dirty="0"/>
          </a:p>
          <a:p>
            <a:r>
              <a:rPr lang="en-US" b="0" dirty="0">
                <a:hlinkClick r:id="rId2"/>
              </a:rPr>
              <a:t>grid-row-end</a:t>
            </a:r>
            <a:endParaRPr lang="en-US" b="0" dirty="0"/>
          </a:p>
          <a:p>
            <a:r>
              <a:rPr lang="en-US" b="0" dirty="0">
                <a:hlinkClick r:id="rId3"/>
              </a:rPr>
              <a:t>grid-column</a:t>
            </a:r>
            <a:endParaRPr lang="en-US" b="0" dirty="0"/>
          </a:p>
          <a:p>
            <a:r>
              <a:rPr lang="en-US" b="0" dirty="0">
                <a:hlinkClick r:id="rId3"/>
              </a:rPr>
              <a:t>grid-row</a:t>
            </a:r>
            <a:endParaRPr lang="en-US" b="0" dirty="0"/>
          </a:p>
          <a:p>
            <a:r>
              <a:rPr lang="en-US" b="0" dirty="0">
                <a:hlinkClick r:id="rId4"/>
              </a:rPr>
              <a:t>grid-area</a:t>
            </a:r>
            <a:endParaRPr lang="en-US" b="0" dirty="0"/>
          </a:p>
          <a:p>
            <a:r>
              <a:rPr lang="en-US" b="0" dirty="0">
                <a:hlinkClick r:id="rId5"/>
              </a:rPr>
              <a:t>justify-self</a:t>
            </a:r>
            <a:endParaRPr lang="en-US" b="0" dirty="0"/>
          </a:p>
          <a:p>
            <a:r>
              <a:rPr lang="en-US" b="0" dirty="0">
                <a:hlinkClick r:id="rId6"/>
              </a:rPr>
              <a:t>align-self</a:t>
            </a:r>
            <a:endParaRPr lang="en-US" b="0" dirty="0"/>
          </a:p>
          <a:p>
            <a:r>
              <a:rPr lang="en-US" b="0" dirty="0">
                <a:hlinkClick r:id="rId7"/>
              </a:rPr>
              <a:t>place-self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5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B034-4765-274C-94C5-1B3E901D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Web Layouts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BC0D-39A8-1544-9438-26BD52C8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44" y="1580903"/>
            <a:ext cx="11243733" cy="47468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Table-based layouts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Floats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Relative and absolute positioning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Grid layouts based on 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Flexbox layouts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CSS grid</a:t>
            </a:r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F586F6-4020-E344-915E-EC3E208C4117}"/>
              </a:ext>
            </a:extLst>
          </p:cNvPr>
          <p:cNvSpPr txBox="1">
            <a:spLocks/>
          </p:cNvSpPr>
          <p:nvPr/>
        </p:nvSpPr>
        <p:spPr>
          <a:xfrm>
            <a:off x="9070975" y="63277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FAAE45-A79E-4541-9F85-6F09D633C756}" type="slidenum">
              <a:rPr lang="en-US" sz="1200" smtClean="0">
                <a:solidFill>
                  <a:srgbClr val="004978">
                    <a:tint val="75000"/>
                  </a:srgbClr>
                </a:solidFill>
                <a:latin typeface="Open Sans Regular" charset="0"/>
              </a:rPr>
              <a:pPr algn="r"/>
              <a:t>3</a:t>
            </a:fld>
            <a:endParaRPr lang="en-US" sz="1200">
              <a:solidFill>
                <a:srgbClr val="004978">
                  <a:tint val="75000"/>
                </a:srgbClr>
              </a:solidFill>
              <a:latin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6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Relative and Absolute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844008"/>
            <a:ext cx="11243733" cy="4746872"/>
          </a:xfrm>
        </p:spPr>
        <p:txBody>
          <a:bodyPr>
            <a:normAutofit fontScale="92500" lnSpcReduction="10000"/>
          </a:bodyPr>
          <a:lstStyle/>
          <a:p>
            <a:pPr marL="609585" indent="-609585">
              <a:buFont typeface="Arial"/>
              <a:buChar char="•"/>
            </a:pPr>
            <a:r>
              <a:rPr lang="en-US" sz="4000" dirty="0"/>
              <a:t>The four position properties are:</a:t>
            </a:r>
          </a:p>
          <a:p>
            <a:pPr marL="1600160" lvl="1" indent="-609585">
              <a:buFont typeface="Arial"/>
              <a:buChar char="•"/>
            </a:pPr>
            <a:r>
              <a:rPr lang="en-US" sz="3733" dirty="0"/>
              <a:t>static</a:t>
            </a:r>
          </a:p>
          <a:p>
            <a:pPr marL="1600160" lvl="1" indent="-609585">
              <a:buFont typeface="Arial"/>
              <a:buChar char="•"/>
            </a:pPr>
            <a:r>
              <a:rPr lang="en-US" sz="3733" dirty="0"/>
              <a:t>relative</a:t>
            </a:r>
          </a:p>
          <a:p>
            <a:pPr marL="1600160" lvl="1" indent="-609585">
              <a:buFont typeface="Arial"/>
              <a:buChar char="•"/>
            </a:pPr>
            <a:r>
              <a:rPr lang="en-US" sz="3733" dirty="0"/>
              <a:t>absolute</a:t>
            </a:r>
          </a:p>
          <a:p>
            <a:pPr marL="1600160" lvl="1" indent="-609585">
              <a:buFont typeface="Arial"/>
              <a:buChar char="•"/>
            </a:pPr>
            <a:r>
              <a:rPr lang="en-US" sz="3733" dirty="0"/>
              <a:t>fixed</a:t>
            </a:r>
          </a:p>
          <a:p>
            <a:pPr marL="922844" lvl="1" indent="-457189"/>
            <a:endParaRPr lang="en-US" dirty="0"/>
          </a:p>
          <a:p>
            <a:pPr marL="609585" indent="-609585">
              <a:buFont typeface="Arial"/>
              <a:buChar char="•"/>
            </a:pPr>
            <a:r>
              <a:rPr lang="en-US" sz="4000" dirty="0"/>
              <a:t>Position properties are modified by the properties: top, right, bottom, left</a:t>
            </a:r>
          </a:p>
        </p:txBody>
      </p:sp>
    </p:spTree>
    <p:extLst>
      <p:ext uri="{BB962C8B-B14F-4D97-AF65-F5344CB8AC3E}">
        <p14:creationId xmlns:p14="http://schemas.microsoft.com/office/powerpoint/2010/main" val="8529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322065"/>
            <a:ext cx="11243733" cy="4746872"/>
          </a:xfrm>
        </p:spPr>
        <p:txBody>
          <a:bodyPr/>
          <a:lstStyle/>
          <a:p>
            <a:pPr marL="609585" indent="-609585">
              <a:spcBef>
                <a:spcPts val="2624"/>
              </a:spcBef>
              <a:buFont typeface="Arial"/>
              <a:buChar char="•"/>
            </a:pPr>
            <a:r>
              <a:rPr lang="en-US" dirty="0"/>
              <a:t>Default value for elements</a:t>
            </a:r>
          </a:p>
          <a:p>
            <a:pPr marL="609585" indent="-609585">
              <a:spcBef>
                <a:spcPts val="2624"/>
              </a:spcBef>
              <a:buFont typeface="Arial"/>
              <a:buChar char="•"/>
            </a:pPr>
            <a:r>
              <a:rPr lang="en-US" dirty="0"/>
              <a:t>Place in the next available position</a:t>
            </a:r>
          </a:p>
          <a:p>
            <a:pPr marL="609585" indent="-609585">
              <a:spcBef>
                <a:spcPts val="2624"/>
              </a:spcBef>
              <a:buFont typeface="Arial"/>
              <a:buChar char="•"/>
            </a:pPr>
            <a:r>
              <a:rPr lang="en-US" dirty="0"/>
              <a:t>Not affected by the top, bottom, left, and right properties.</a:t>
            </a:r>
          </a:p>
        </p:txBody>
      </p:sp>
    </p:spTree>
    <p:extLst>
      <p:ext uri="{BB962C8B-B14F-4D97-AF65-F5344CB8AC3E}">
        <p14:creationId xmlns:p14="http://schemas.microsoft.com/office/powerpoint/2010/main" val="39468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860432"/>
            <a:ext cx="11243733" cy="4746872"/>
          </a:xfrm>
        </p:spPr>
        <p:txBody>
          <a:bodyPr>
            <a:normAutofit fontScale="85000" lnSpcReduction="10000"/>
          </a:bodyPr>
          <a:lstStyle/>
          <a:p>
            <a:pPr marL="609585" indent="-609585">
              <a:spcBef>
                <a:spcPts val="2464"/>
              </a:spcBef>
              <a:buFont typeface="Arial"/>
              <a:buChar char="•"/>
            </a:pPr>
            <a:r>
              <a:rPr lang="en-US" dirty="0"/>
              <a:t>Positioned “relative to itself”</a:t>
            </a:r>
          </a:p>
          <a:p>
            <a:pPr marL="609585" indent="-609585">
              <a:spcBef>
                <a:spcPts val="2464"/>
              </a:spcBef>
              <a:buFont typeface="Arial"/>
              <a:buChar char="•"/>
            </a:pPr>
            <a:r>
              <a:rPr lang="en-US" dirty="0"/>
              <a:t>Take the static position, but add offsets.  </a:t>
            </a:r>
          </a:p>
          <a:p>
            <a:pPr marL="609585" indent="-609585">
              <a:spcBef>
                <a:spcPts val="2464"/>
              </a:spcBef>
              <a:buFont typeface="Arial"/>
              <a:buChar char="•"/>
            </a:pPr>
            <a:r>
              <a:rPr lang="en-US" dirty="0"/>
              <a:t>The new positioning does NOT affect any other element.  It is possible to move an element and leave a big hole where it would have been.</a:t>
            </a:r>
          </a:p>
          <a:p>
            <a:pPr marL="609585" indent="-609585">
              <a:spcBef>
                <a:spcPts val="2464"/>
              </a:spcBef>
              <a:buFont typeface="Arial"/>
              <a:buChar char="•"/>
            </a:pPr>
            <a:r>
              <a:rPr lang="en-US" dirty="0"/>
              <a:t>Relatively positioned elements are often used as container blocks for absolutely positioned elements.</a:t>
            </a:r>
          </a:p>
        </p:txBody>
      </p:sp>
    </p:spTree>
    <p:extLst>
      <p:ext uri="{BB962C8B-B14F-4D97-AF65-F5344CB8AC3E}">
        <p14:creationId xmlns:p14="http://schemas.microsoft.com/office/powerpoint/2010/main" val="28344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>
              <a:buFont typeface="Arial"/>
              <a:buChar char="•"/>
            </a:pPr>
            <a:r>
              <a:rPr lang="en-US" dirty="0"/>
              <a:t>Element is removed from the document flow and positioned relative to it’s </a:t>
            </a:r>
            <a:r>
              <a:rPr lang="en-US" b="1" i="1" dirty="0">
                <a:solidFill>
                  <a:srgbClr val="FDC227"/>
                </a:solidFill>
              </a:rPr>
              <a:t>nearest ancestor</a:t>
            </a:r>
            <a:r>
              <a:rPr lang="en-US" dirty="0">
                <a:solidFill>
                  <a:srgbClr val="FDC227"/>
                </a:solidFill>
              </a:rPr>
              <a:t> </a:t>
            </a:r>
            <a:r>
              <a:rPr lang="en-US" dirty="0"/>
              <a:t>(or the root)</a:t>
            </a:r>
          </a:p>
          <a:p>
            <a:pPr marL="609585" indent="-609585">
              <a:buFont typeface="Arial"/>
              <a:buChar char="•"/>
            </a:pPr>
            <a:r>
              <a:rPr lang="en-US" dirty="0"/>
              <a:t>Other elements behave as if element does not exist</a:t>
            </a:r>
          </a:p>
          <a:p>
            <a:pPr marL="609585" indent="-609585">
              <a:buFont typeface="Arial"/>
              <a:buChar char="•"/>
            </a:pPr>
            <a:r>
              <a:rPr lang="en-US" dirty="0"/>
              <a:t>Can end up on top of another element</a:t>
            </a:r>
          </a:p>
        </p:txBody>
      </p:sp>
    </p:spTree>
    <p:extLst>
      <p:ext uri="{BB962C8B-B14F-4D97-AF65-F5344CB8AC3E}">
        <p14:creationId xmlns:p14="http://schemas.microsoft.com/office/powerpoint/2010/main" val="20430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892756"/>
            <a:ext cx="11243733" cy="4746872"/>
          </a:xfrm>
        </p:spPr>
        <p:txBody>
          <a:bodyPr>
            <a:normAutofit fontScale="92500"/>
          </a:bodyPr>
          <a:lstStyle/>
          <a:p>
            <a:pPr marL="609585" indent="-609585">
              <a:buFont typeface="Arial"/>
              <a:buChar char="•"/>
            </a:pPr>
            <a:r>
              <a:rPr lang="en-US" b="0" dirty="0"/>
              <a:t>Positioned relative to the </a:t>
            </a:r>
            <a:r>
              <a:rPr lang="en-US" b="0" i="1" dirty="0">
                <a:solidFill>
                  <a:srgbClr val="FDC227"/>
                </a:solidFill>
              </a:rPr>
              <a:t>browser window</a:t>
            </a:r>
            <a:endParaRPr lang="en-US" b="0" dirty="0">
              <a:solidFill>
                <a:srgbClr val="FDC227"/>
              </a:solidFill>
            </a:endParaRPr>
          </a:p>
          <a:p>
            <a:pPr marL="609585" indent="-609585">
              <a:buFont typeface="Arial"/>
              <a:buChar char="•"/>
            </a:pPr>
            <a:r>
              <a:rPr lang="en-US" b="0" dirty="0"/>
              <a:t>Will not move, even if the window is scrolled</a:t>
            </a:r>
          </a:p>
          <a:p>
            <a:pPr lvl="1"/>
            <a:r>
              <a:rPr lang="en-US" sz="3200" b="0" dirty="0"/>
              <a:t>IE7 and IE8 support the fixed value only if a !DOCTYPE is specified</a:t>
            </a:r>
          </a:p>
          <a:p>
            <a:pPr marL="609585" indent="-609585">
              <a:buFont typeface="Arial"/>
              <a:buChar char="•"/>
            </a:pPr>
            <a:r>
              <a:rPr lang="en-US" b="0" dirty="0"/>
              <a:t>Think of popup boxes that wont’ go away!!!</a:t>
            </a:r>
          </a:p>
          <a:p>
            <a:pPr marL="609585" indent="-609585">
              <a:buFont typeface="Arial"/>
              <a:buChar char="•"/>
            </a:pPr>
            <a:r>
              <a:rPr lang="en-US" b="0" dirty="0"/>
              <a:t>Or a navigation bar that is always visible on the top</a:t>
            </a:r>
          </a:p>
        </p:txBody>
      </p:sp>
    </p:spTree>
    <p:extLst>
      <p:ext uri="{BB962C8B-B14F-4D97-AF65-F5344CB8AC3E}">
        <p14:creationId xmlns:p14="http://schemas.microsoft.com/office/powerpoint/2010/main" val="182326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727814"/>
            <a:ext cx="11243733" cy="474687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hlinkClick r:id="rId2"/>
              </a:rPr>
              <a:t>positioning.html</a:t>
            </a:r>
            <a:endParaRPr lang="en-US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dirty="0"/>
              <a:t>Open this page and look at it.  The paragraphs are all in their default location.  The top/left values are ignored.</a:t>
            </a:r>
          </a:p>
          <a:p>
            <a:pPr marL="685783" indent="-685783">
              <a:buFont typeface="+mj-lt"/>
              <a:buAutoNum type="arabicPeriod"/>
            </a:pPr>
            <a:r>
              <a:rPr lang="en-US" dirty="0"/>
              <a:t>Using Inspect Element, uncomment the next line so the position is relative. Each of the paragraphs have moved from their ORIGINAL position</a:t>
            </a:r>
          </a:p>
          <a:p>
            <a:pPr marL="685783" indent="-685783">
              <a:buFont typeface="+mj-lt"/>
              <a:buAutoNum type="arabicPeriod"/>
            </a:pPr>
            <a:r>
              <a:rPr lang="en-US" dirty="0"/>
              <a:t>Change the position to absolute.  Now they are placed 100 right 100 down from their PARENT</a:t>
            </a:r>
          </a:p>
          <a:p>
            <a:pPr marL="685783" indent="-685783">
              <a:buFont typeface="+mj-lt"/>
              <a:buAutoNum type="arabicPeriod"/>
            </a:pPr>
            <a:r>
              <a:rPr lang="en-US" dirty="0"/>
              <a:t>Change the position to fixed.  Now they are placed 100 down and 100 right from the BROWSER</a:t>
            </a:r>
          </a:p>
        </p:txBody>
      </p:sp>
    </p:spTree>
    <p:extLst>
      <p:ext uri="{BB962C8B-B14F-4D97-AF65-F5344CB8AC3E}">
        <p14:creationId xmlns:p14="http://schemas.microsoft.com/office/powerpoint/2010/main" val="4127383262"/>
      </p:ext>
    </p:extLst>
  </p:cSld>
  <p:clrMapOvr>
    <a:masterClrMapping/>
  </p:clrMapOvr>
</p:sld>
</file>

<file path=ppt/theme/theme1.xml><?xml version="1.0" encoding="utf-8"?>
<a:theme xmlns:a="http://schemas.openxmlformats.org/drawingml/2006/main" name="1_041415 Powerpoint A">
  <a:themeElements>
    <a:clrScheme name="Custom 12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710</Words>
  <Application>Microsoft Macintosh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Georgia</vt:lpstr>
      <vt:lpstr>Gill Sans SemiBold</vt:lpstr>
      <vt:lpstr>Lucida Grande</vt:lpstr>
      <vt:lpstr>Open Sans Regular</vt:lpstr>
      <vt:lpstr>Times New Roman</vt:lpstr>
      <vt:lpstr>1_041415 Powerpoint A</vt:lpstr>
      <vt:lpstr>Web Layouts</vt:lpstr>
      <vt:lpstr>Positioning!</vt:lpstr>
      <vt:lpstr>History of Web Layouts </vt:lpstr>
      <vt:lpstr>Relative and Absolute positioning</vt:lpstr>
      <vt:lpstr>Static</vt:lpstr>
      <vt:lpstr>Relative</vt:lpstr>
      <vt:lpstr>Absolute</vt:lpstr>
      <vt:lpstr>Fixed Position</vt:lpstr>
      <vt:lpstr>Example</vt:lpstr>
      <vt:lpstr>Z-index</vt:lpstr>
      <vt:lpstr>Grid layouts based on frameworks </vt:lpstr>
      <vt:lpstr>Bootstrap benefits</vt:lpstr>
      <vt:lpstr>Flexbox layouts </vt:lpstr>
      <vt:lpstr>Properties for the Parent</vt:lpstr>
      <vt:lpstr>Properties for the Child</vt:lpstr>
      <vt:lpstr>Example</vt:lpstr>
      <vt:lpstr>CSS Grid</vt:lpstr>
      <vt:lpstr>Getting Started with Grid</vt:lpstr>
      <vt:lpstr>Basic Properties</vt:lpstr>
      <vt:lpstr>Demo</vt:lpstr>
      <vt:lpstr>Properties for the Parent</vt:lpstr>
      <vt:lpstr>Properties for the child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Colleen van Lent</dc:creator>
  <cp:lastModifiedBy>Colleen van Lent</cp:lastModifiedBy>
  <cp:revision>15</cp:revision>
  <dcterms:created xsi:type="dcterms:W3CDTF">2018-09-16T22:11:00Z</dcterms:created>
  <dcterms:modified xsi:type="dcterms:W3CDTF">2018-09-19T16:44:02Z</dcterms:modified>
</cp:coreProperties>
</file>