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39"/>
  </p:notesMasterIdLst>
  <p:sldIdLst>
    <p:sldId id="256" r:id="rId2"/>
    <p:sldId id="284" r:id="rId3"/>
    <p:sldId id="288" r:id="rId4"/>
    <p:sldId id="291" r:id="rId5"/>
    <p:sldId id="292" r:id="rId6"/>
    <p:sldId id="293" r:id="rId7"/>
    <p:sldId id="294" r:id="rId8"/>
    <p:sldId id="295" r:id="rId9"/>
    <p:sldId id="429" r:id="rId10"/>
    <p:sldId id="297" r:id="rId11"/>
    <p:sldId id="299" r:id="rId12"/>
    <p:sldId id="410" r:id="rId13"/>
    <p:sldId id="412" r:id="rId14"/>
    <p:sldId id="413" r:id="rId15"/>
    <p:sldId id="304" r:id="rId16"/>
    <p:sldId id="305" r:id="rId17"/>
    <p:sldId id="306" r:id="rId18"/>
    <p:sldId id="307" r:id="rId19"/>
    <p:sldId id="329" r:id="rId20"/>
    <p:sldId id="330" r:id="rId21"/>
    <p:sldId id="331" r:id="rId22"/>
    <p:sldId id="417" r:id="rId23"/>
    <p:sldId id="332" r:id="rId24"/>
    <p:sldId id="416" r:id="rId25"/>
    <p:sldId id="333" r:id="rId26"/>
    <p:sldId id="427" r:id="rId27"/>
    <p:sldId id="426" r:id="rId28"/>
    <p:sldId id="428" r:id="rId29"/>
    <p:sldId id="335" r:id="rId30"/>
    <p:sldId id="382" r:id="rId31"/>
    <p:sldId id="419" r:id="rId32"/>
    <p:sldId id="420" r:id="rId33"/>
    <p:sldId id="421" r:id="rId34"/>
    <p:sldId id="422" r:id="rId35"/>
    <p:sldId id="424" r:id="rId36"/>
    <p:sldId id="425" r:id="rId37"/>
    <p:sldId id="40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88632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use</a:t>
            </a:r>
            <a:r>
              <a:rPr lang="en-US" baseline="0" dirty="0" smtClean="0"/>
              <a:t> breakpoints less than 400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BEB1-5A51-0647-87D4-C514DB32EF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67045ea80912e9a9aeab3aedbbaf002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pgrYpK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" TargetMode="External"/><Relationship Id="rId3" Type="http://schemas.openxmlformats.org/officeDocument/2006/relationships/hyperlink" Target="https://developer.mozilla.org/en-US/docs/Web/CSS/Media_Queries/Using_media_queries#Media_featur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pen.io/ColleenEMc/pen/xybYew?editors=11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" TargetMode="External"/><Relationship Id="rId3" Type="http://schemas.openxmlformats.org/officeDocument/2006/relationships/hyperlink" Target="http://getbootstrap.com/customiz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docs/4.0/getting-started/introduc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Responsive Design?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Fluid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7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Static/Relative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/>
              <a:t>px</a:t>
            </a:r>
            <a:r>
              <a:rPr lang="en-US" sz="3000" dirty="0"/>
              <a:t>, mm, cm, in, </a:t>
            </a:r>
            <a:r>
              <a:rPr lang="en-US" sz="3000" dirty="0" err="1"/>
              <a:t>pt</a:t>
            </a:r>
            <a:r>
              <a:rPr lang="en-US" sz="3000" dirty="0"/>
              <a:t>, pc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%, </a:t>
            </a:r>
            <a:r>
              <a:rPr lang="en-US" sz="3000" dirty="0" err="1"/>
              <a:t>em</a:t>
            </a:r>
            <a:r>
              <a:rPr lang="en-US" sz="3000" dirty="0"/>
              <a:t>, rem, </a:t>
            </a:r>
            <a:r>
              <a:rPr lang="en-US" sz="3000" dirty="0" err="1"/>
              <a:t>vw</a:t>
            </a:r>
            <a:r>
              <a:rPr lang="en-US" sz="3000" dirty="0"/>
              <a:t>, </a:t>
            </a:r>
            <a:r>
              <a:rPr lang="en-US" sz="3000" dirty="0" err="1"/>
              <a:t>vh</a:t>
            </a:r>
            <a:r>
              <a:rPr lang="en-US" sz="3000" dirty="0"/>
              <a:t>, </a:t>
            </a:r>
            <a:r>
              <a:rPr lang="en-US" sz="3000" dirty="0" err="1"/>
              <a:t>vmax</a:t>
            </a:r>
            <a:r>
              <a:rPr lang="en-US" sz="3000" dirty="0"/>
              <a:t>, </a:t>
            </a:r>
            <a:r>
              <a:rPr lang="en-US" sz="3000" dirty="0" err="1"/>
              <a:t>vmin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“trigger”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People may use the phrase “breakpoints trigger changes”.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To be honest, most people don’t resize their window.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So I will use breakpoints to refer to which rules are applied.</a:t>
            </a:r>
          </a:p>
        </p:txBody>
      </p:sp>
    </p:spTree>
    <p:extLst>
      <p:ext uri="{BB962C8B-B14F-4D97-AF65-F5344CB8AC3E}">
        <p14:creationId xmlns:p14="http://schemas.microsoft.com/office/powerpoint/2010/main" val="214676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Should breakpoints should correspond to common device sizes or content?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6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452369"/>
            <a:ext cx="8512510" cy="323316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Media queries are a process that allow the style to depend upon the media type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CSS 2.1 used media types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”…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 err="1"/>
              <a:t>style.css</a:t>
            </a:r>
            <a:r>
              <a:rPr lang="en-US" sz="2400" dirty="0"/>
              <a:t>" media="screen" /&gt;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”…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 err="1"/>
              <a:t>print.css</a:t>
            </a:r>
            <a:r>
              <a:rPr lang="en-US" sz="2400" dirty="0"/>
              <a:t>" media="print" /&gt;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CSS3 increased the capabilities.  Style can depend on many features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width, height, orientation, resolution, …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Boolean operators can also be applied to increase power</a:t>
            </a:r>
          </a:p>
        </p:txBody>
      </p:sp>
    </p:spTree>
    <p:extLst>
      <p:ext uri="{BB962C8B-B14F-4D97-AF65-F5344CB8AC3E}">
        <p14:creationId xmlns:p14="http://schemas.microsoft.com/office/powerpoint/2010/main" val="403759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query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media type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screen, print, aural, braille, all, …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actual query of a media feature and width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width, height, orientation, resolution, …</a:t>
            </a:r>
          </a:p>
          <a:p>
            <a:pPr lvl="1" indent="0">
              <a:buNone/>
            </a:pPr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screen and (min-device-width: 680px) and (resolution: 163dpi)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Grab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60" y="1063229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meta viewport tag tells mobile browser’s viewport how to behave.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6600"/>
                </a:solidFill>
              </a:rPr>
              <a:t>&lt;meta name = ‘viewport’ content=‘width=device-width, initial-scale=1’&gt;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Disallow zooming: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6600"/>
                </a:solidFill>
              </a:rPr>
              <a:t>&lt;meta name = ‘viewport’ content=‘width=device-width, initial-scale=1, maximum-scale = 1’&gt;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It is designing your sites with multiple screen sizes/resolutions/settings in mind.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Sites should “work” under any platform, any browser size, any orientation.  The user should have the power.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7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Fluid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59561"/>
            <a:ext cx="8268138" cy="362606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If you use breakpoints, some absolute measurements are not unusual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percentages </a:t>
            </a:r>
            <a:r>
              <a:rPr lang="en-US" dirty="0" err="1"/>
              <a:t>vs</a:t>
            </a:r>
            <a:r>
              <a:rPr lang="en-US" dirty="0"/>
              <a:t> ems</a:t>
            </a:r>
          </a:p>
          <a:p>
            <a:pPr lvl="1"/>
            <a:r>
              <a:rPr lang="en-US" sz="2400" dirty="0"/>
              <a:t>ems are measurement of typography.  1em is width of one letter M in current typeface.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paddings and margins affected by width, not 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Use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574" y="1563323"/>
            <a:ext cx="7320027" cy="29414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Fluid layout that is triggered by certain sizes.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screen and (min-device-width: 680px) and (resolution: 163dpi)</a:t>
            </a:r>
          </a:p>
        </p:txBody>
      </p:sp>
    </p:spTree>
    <p:extLst>
      <p:ext uri="{BB962C8B-B14F-4D97-AF65-F5344CB8AC3E}">
        <p14:creationId xmlns:p14="http://schemas.microsoft.com/office/powerpoint/2010/main" val="183251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3208149" cy="1789002"/>
          </a:xfrm>
        </p:spPr>
        <p:txBody>
          <a:bodyPr>
            <a:noAutofit/>
          </a:bodyPr>
          <a:lstStyle/>
          <a:p>
            <a:pPr lvl="0"/>
            <a:r>
              <a:rPr lang="en-US" sz="2200" dirty="0"/>
              <a:t> </a:t>
            </a:r>
            <a:r>
              <a:rPr lang="en-US" sz="2200" dirty="0" err="1"/>
              <a:t>p.desc</a:t>
            </a:r>
            <a:r>
              <a:rPr lang="en-US" sz="2200" dirty="0"/>
              <a:t> {</a:t>
            </a:r>
          </a:p>
          <a:p>
            <a:pPr marL="384048" lvl="1" indent="0">
              <a:buNone/>
            </a:pPr>
            <a:r>
              <a:rPr lang="en-US" sz="2200" dirty="0"/>
              <a:t>	 display: block;</a:t>
            </a:r>
          </a:p>
          <a:p>
            <a:pPr marL="384048" lvl="1" indent="0">
              <a:buNone/>
            </a:pPr>
            <a:r>
              <a:rPr lang="en-US" sz="2200" dirty="0"/>
              <a:t>	 font-size: 150%; } </a:t>
            </a:r>
          </a:p>
          <a:p>
            <a:pPr marL="384048" lvl="1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41888" y="3469481"/>
            <a:ext cx="8266289" cy="212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1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@media screen and (min-width:1200px){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/>
              <a:t>       </a:t>
            </a:r>
            <a:r>
              <a:rPr lang="en-US" sz="2200" dirty="0" err="1"/>
              <a:t>p.desc</a:t>
            </a:r>
            <a:r>
              <a:rPr lang="en-US" sz="2200" dirty="0"/>
              <a:t> {</a:t>
            </a:r>
          </a:p>
          <a:p>
            <a:pPr marL="384048" lvl="1" indent="0">
              <a:buFont typeface="Arial"/>
              <a:buNone/>
            </a:pPr>
            <a:r>
              <a:rPr lang="en-US" sz="2200" dirty="0"/>
              <a:t>		    width: 30%;}</a:t>
            </a:r>
          </a:p>
          <a:p>
            <a:pPr marL="384048" lvl="1" indent="0">
              <a:buFont typeface="Arial"/>
              <a:buNone/>
            </a:pPr>
            <a:r>
              <a:rPr lang="en-US" sz="2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-44720" y="1644979"/>
            <a:ext cx="8266289" cy="169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1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FF00"/>
                </a:solidFill>
              </a:rPr>
              <a:t>@media screen and (min-width:700px){</a:t>
            </a:r>
            <a:br>
              <a:rPr lang="en-US" sz="2200" dirty="0">
                <a:solidFill>
                  <a:srgbClr val="FFFF00"/>
                </a:solidFill>
              </a:rPr>
            </a:br>
            <a:r>
              <a:rPr lang="en-US" sz="2200" dirty="0"/>
              <a:t>       </a:t>
            </a:r>
            <a:r>
              <a:rPr lang="en-US" sz="2200" dirty="0" err="1"/>
              <a:t>p.desc</a:t>
            </a:r>
            <a:r>
              <a:rPr lang="en-US" sz="2200" dirty="0"/>
              <a:t> {</a:t>
            </a:r>
          </a:p>
          <a:p>
            <a:pPr marL="384048" lvl="1" indent="0">
              <a:buNone/>
            </a:pPr>
            <a:r>
              <a:rPr lang="en-US" sz="2200" dirty="0"/>
              <a:t>		      display: inline-block;</a:t>
            </a:r>
          </a:p>
          <a:p>
            <a:pPr marL="384048" lvl="1" indent="0">
              <a:buNone/>
            </a:pPr>
            <a:r>
              <a:rPr lang="en-US" sz="2200" dirty="0"/>
              <a:t>			width</a:t>
            </a:r>
            <a:r>
              <a:rPr lang="en-US" sz="2200"/>
              <a:t>: 45%; </a:t>
            </a:r>
            <a:r>
              <a:rPr lang="en-US" sz="2200" dirty="0"/>
              <a:t>}</a:t>
            </a:r>
          </a:p>
          <a:p>
            <a:pPr marL="384048" lvl="1" indent="0">
              <a:buFont typeface="Arial"/>
              <a:buNone/>
            </a:pPr>
            <a:r>
              <a:rPr lang="en-US" sz="22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your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@media only screen and (min-width: 1024px)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body{ background: blue; }</a:t>
            </a:r>
          </a:p>
          <a:p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@media only screen and (min-width: 780px)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body{ background: yellow; }</a:t>
            </a:r>
          </a:p>
          <a:p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/>
              <a:t>body{ background: green; }</a:t>
            </a:r>
          </a:p>
          <a:p>
            <a:pPr algn="ctr"/>
            <a:r>
              <a:rPr lang="en-US" b="1" dirty="0">
                <a:hlinkClick r:id="rId2"/>
              </a:rPr>
              <a:t>RD: Media Queries Part 2</a:t>
            </a:r>
            <a:endParaRPr lang="en-US" b="1" dirty="0"/>
          </a:p>
          <a:p>
            <a:endParaRPr lang="en-US" b="1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0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sz="3000" dirty="0">
                <a:hlinkClick r:id="rId2"/>
              </a:rPr>
              <a:t>RD: Fluid Measurements and Media Queries</a:t>
            </a:r>
            <a:endParaRPr lang="en-US" sz="3000" dirty="0"/>
          </a:p>
          <a:p>
            <a:pPr algn="ctr"/>
            <a:r>
              <a:rPr lang="en-US" sz="3000" dirty="0"/>
              <a:t>Can you change the CSS for single column on small screen?</a:t>
            </a:r>
          </a:p>
        </p:txBody>
      </p:sp>
    </p:spTree>
    <p:extLst>
      <p:ext uri="{BB962C8B-B14F-4D97-AF65-F5344CB8AC3E}">
        <p14:creationId xmlns:p14="http://schemas.microsoft.com/office/powerpoint/2010/main" val="145560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Should your media queries be at the top or bottom of the page?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Trick question - depends upon if you are using max-width or min-width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Assuming min-width, put the rules on the bottom.</a:t>
            </a:r>
          </a:p>
        </p:txBody>
      </p:sp>
    </p:spTree>
    <p:extLst>
      <p:ext uri="{BB962C8B-B14F-4D97-AF65-F5344CB8AC3E}">
        <p14:creationId xmlns:p14="http://schemas.microsoft.com/office/powerpoint/2010/main" val="217863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3D3D7-F0A3-1A45-BF93-78679594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pixel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D1340-7ABE-5D4C-8766-155262BB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code is in </a:t>
            </a:r>
            <a:r>
              <a:rPr lang="en-US" dirty="0" err="1"/>
              <a:t>pixel.html</a:t>
            </a:r>
            <a:r>
              <a:rPr lang="en-US" dirty="0"/>
              <a:t> (from </a:t>
            </a:r>
            <a:r>
              <a:rPr lang="en-US" dirty="0" err="1"/>
              <a:t>Github</a:t>
            </a:r>
            <a:r>
              <a:rPr lang="en-US" dirty="0"/>
              <a:t> or Canvas)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test it?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I had to modify Inspect Element options</a:t>
            </a:r>
          </a:p>
        </p:txBody>
      </p:sp>
    </p:spTree>
    <p:extLst>
      <p:ext uri="{BB962C8B-B14F-4D97-AF65-F5344CB8AC3E}">
        <p14:creationId xmlns:p14="http://schemas.microsoft.com/office/powerpoint/2010/main" val="215972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FD60C-3288-EB4A-B549-5CF2D82D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for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450FD-4C63-E549-BF2E-8E12559E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Animation can be problematic for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People with cognitive concerns.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May trigger vestibular disorders, epilepsy, and migraine and Scotopic sensitivity.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Reacting to a reduced motions can address this.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also benefit users with low battery or low-end phones or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4DE1C-0472-5046-94D7-EC32478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for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B42A35-D022-C74E-85C9-18D1124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-</a:t>
            </a:r>
            <a:r>
              <a:rPr lang="en-US" b="1" dirty="0" err="1"/>
              <a:t>ms</a:t>
            </a:r>
            <a:r>
              <a:rPr lang="en-US" b="1" dirty="0"/>
              <a:t>-high-contrast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CSS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media feature</a:t>
            </a:r>
            <a:r>
              <a:rPr lang="en-US" dirty="0"/>
              <a:t> feature not fully supported yet.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a MS extension for contrast and color variation.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will help not only users with low vision and contrast sensitivity issues but also users that are working on a computer or phone with direct sunlight.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Navigation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codepen.io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ColleenEMc</a:t>
            </a:r>
            <a:r>
              <a:rPr lang="en-US" sz="2400" dirty="0">
                <a:hlinkClick r:id="rId2"/>
              </a:rPr>
              <a:t>/pen/</a:t>
            </a:r>
            <a:r>
              <a:rPr lang="en-US" sz="2400" dirty="0" err="1">
                <a:hlinkClick r:id="rId2"/>
              </a:rPr>
              <a:t>xybYew?editors</a:t>
            </a:r>
            <a:r>
              <a:rPr lang="en-US" sz="2400" dirty="0">
                <a:hlinkClick r:id="rId2"/>
              </a:rPr>
              <a:t>=1100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5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to user needs and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883"/>
            <a:ext cx="8229600" cy="308105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 small screen should NOT mean less content.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People are doing more on their phones than ever before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watching videos, filling out applications, coding, ….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Never assume the user won’t need access to a functionality.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05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331200" cy="323316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Using a “</a:t>
            </a:r>
            <a:r>
              <a:rPr lang="en-US" dirty="0" err="1"/>
              <a:t>nav</a:t>
            </a:r>
            <a:r>
              <a:rPr lang="en-US" dirty="0"/>
              <a:t>” class does not convey semantics.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Use the &lt;</a:t>
            </a:r>
            <a:r>
              <a:rPr lang="en-US" dirty="0" err="1"/>
              <a:t>nav</a:t>
            </a:r>
            <a:r>
              <a:rPr lang="en-US" dirty="0"/>
              <a:t>&gt; tag or ARIA attribute role=“navigation” does.  (But use the tag.)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How do you actually use Bootstrap?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You need access to the CSS code and JS code.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Download copy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Use absolute reference</a:t>
            </a:r>
          </a:p>
        </p:txBody>
      </p:sp>
    </p:spTree>
    <p:extLst>
      <p:ext uri="{BB962C8B-B14F-4D97-AF65-F5344CB8AC3E}">
        <p14:creationId xmlns:p14="http://schemas.microsoft.com/office/powerpoint/2010/main" val="190430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own copy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download a copy of Bootstrap at </a:t>
            </a:r>
            <a:r>
              <a:rPr lang="en-US" dirty="0">
                <a:hlinkClick r:id="rId2"/>
              </a:rPr>
              <a:t>http://getbootstrap.com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Use the default values or select         </a:t>
            </a:r>
            <a:r>
              <a:rPr lang="en-US" dirty="0">
                <a:hlinkClick r:id="rId3"/>
              </a:rPr>
              <a:t>http://getbootstrap.com/customize/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Make sure you know where you saved your files!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1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 is a content delivery network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Provides a way to connect to the Bootstrap code using an absolute reference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>
                <a:hlinkClick r:id="rId2"/>
              </a:rPr>
              <a:t>http://getbootstrap.com/getting-started/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0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331200" cy="3233161"/>
          </a:xfrm>
        </p:spPr>
        <p:txBody>
          <a:bodyPr>
            <a:noAutofit/>
          </a:bodyPr>
          <a:lstStyle/>
          <a:p>
            <a:pPr indent="-523875">
              <a:buFont typeface="Arial"/>
              <a:buChar char="•"/>
            </a:pPr>
            <a:r>
              <a:rPr lang="en-US" sz="2800" dirty="0">
                <a:hlinkClick r:id="rId2"/>
              </a:rPr>
              <a:t>https://getbootstrap.com/docs/4.0/getting-started/introduction/</a:t>
            </a:r>
            <a:endParaRPr lang="en-US" sz="2800" dirty="0"/>
          </a:p>
          <a:p>
            <a:pPr indent="-523875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11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it is 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For such a simple file, it may be hard at first to see if it is working.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To test: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Comment out link to </a:t>
            </a:r>
            <a:r>
              <a:rPr lang="en-US" sz="2800" dirty="0" err="1"/>
              <a:t>css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Use Inspect Element</a:t>
            </a:r>
          </a:p>
          <a:p>
            <a:pPr marL="1600200" lvl="2" indent="-457200"/>
            <a:r>
              <a:rPr lang="en-US" sz="2800" dirty="0"/>
              <a:t>This method is definitely preferred, particularly as you start to add your own styles.</a:t>
            </a:r>
          </a:p>
        </p:txBody>
      </p:sp>
    </p:spTree>
    <p:extLst>
      <p:ext uri="{BB962C8B-B14F-4D97-AF65-F5344CB8AC3E}">
        <p14:creationId xmlns:p14="http://schemas.microsoft.com/office/powerpoint/2010/main" val="115378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use element inspector.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To include the JavaScript at the bottom.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That you can customize bootstrap defaults.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That you can overwrite bootstrap defaults.</a:t>
            </a:r>
          </a:p>
        </p:txBody>
      </p:sp>
    </p:spTree>
    <p:extLst>
      <p:ext uri="{BB962C8B-B14F-4D97-AF65-F5344CB8AC3E}">
        <p14:creationId xmlns:p14="http://schemas.microsoft.com/office/powerpoint/2010/main" val="209940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Even if you don</a:t>
            </a:r>
            <a:r>
              <a:rPr lang="fr-FR" dirty="0"/>
              <a:t>’</a:t>
            </a:r>
            <a:r>
              <a:rPr lang="en-US" dirty="0"/>
              <a:t>t understand HTML, CSS, or JavaScript it is possible to create a great site using a Bootstrap template.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 it is </a:t>
            </a:r>
            <a:r>
              <a:rPr lang="en-US" b="1" i="1" dirty="0" err="1">
                <a:solidFill>
                  <a:srgbClr val="FF6600"/>
                </a:solidFill>
              </a:rPr>
              <a:t>soooo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much better if you have enough knowledge to change things!</a:t>
            </a:r>
          </a:p>
        </p:txBody>
      </p:sp>
    </p:spTree>
    <p:extLst>
      <p:ext uri="{BB962C8B-B14F-4D97-AF65-F5344CB8AC3E}">
        <p14:creationId xmlns:p14="http://schemas.microsoft.com/office/powerpoint/2010/main" val="10968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“Responsive”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Responsive Web Design </a:t>
            </a:r>
            <a:r>
              <a:rPr lang="en-US" dirty="0"/>
              <a:t>(</a:t>
            </a:r>
            <a:r>
              <a:rPr lang="en-US" dirty="0">
                <a:solidFill>
                  <a:srgbClr val="FF6600"/>
                </a:solidFill>
              </a:rPr>
              <a:t>RWD</a:t>
            </a:r>
            <a:r>
              <a:rPr lang="en-US" dirty="0"/>
              <a:t>) – fluid measurements, flexible grids, and varying CSS rules</a:t>
            </a:r>
          </a:p>
          <a:p>
            <a:r>
              <a:rPr lang="en-US" dirty="0">
                <a:solidFill>
                  <a:srgbClr val="FF6600"/>
                </a:solidFill>
              </a:rPr>
              <a:t>Adaptive Design </a:t>
            </a:r>
            <a:r>
              <a:rPr lang="en-US" dirty="0"/>
              <a:t>(</a:t>
            </a:r>
            <a:r>
              <a:rPr lang="en-US" dirty="0">
                <a:solidFill>
                  <a:srgbClr val="FF6600"/>
                </a:solidFill>
              </a:rPr>
              <a:t>dynamic serving</a:t>
            </a:r>
            <a:r>
              <a:rPr lang="en-US" dirty="0"/>
              <a:t>) – returns one of multiple versions of a page based on the type of device</a:t>
            </a:r>
          </a:p>
          <a:p>
            <a:r>
              <a:rPr lang="en-US" dirty="0">
                <a:solidFill>
                  <a:srgbClr val="FF6600"/>
                </a:solidFill>
              </a:rPr>
              <a:t>Separate Mobile Site </a:t>
            </a:r>
            <a:r>
              <a:rPr lang="en-US" dirty="0"/>
              <a:t>(</a:t>
            </a:r>
            <a:r>
              <a:rPr lang="en-US" dirty="0">
                <a:solidFill>
                  <a:srgbClr val="FF6600"/>
                </a:solidFill>
              </a:rPr>
              <a:t>.m</a:t>
            </a:r>
            <a:r>
              <a:rPr lang="en-US" dirty="0"/>
              <a:t>)- a separate page URL for the mobile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Is it responsive?  If the server is sending back the same code regardless of the device, you are using RWD.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This can be detected automatically, by looking for </a:t>
            </a:r>
            <a:r>
              <a:rPr lang="en-US" dirty="0">
                <a:solidFill>
                  <a:srgbClr val="FF6600"/>
                </a:solidFill>
              </a:rPr>
              <a:t>meta name = “viewport”</a:t>
            </a:r>
          </a:p>
        </p:txBody>
      </p:sp>
    </p:spTree>
    <p:extLst>
      <p:ext uri="{BB962C8B-B14F-4D97-AF65-F5344CB8AC3E}">
        <p14:creationId xmlns:p14="http://schemas.microsoft.com/office/powerpoint/2010/main" val="36706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Server returns different code (HTML and CSS) depending on the device requesting the page.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same URL is used.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May get messed up if the wrong device type is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Separate URLs serve different code to desktop and mobile devices (and perhaps even tablets), and on different URLs.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You can relate the URLS with a &lt;link&gt; tag and </a:t>
            </a:r>
            <a:r>
              <a:rPr lang="en-US" dirty="0" err="1"/>
              <a:t>rel</a:t>
            </a:r>
            <a:r>
              <a:rPr lang="en-US" dirty="0"/>
              <a:t>="canonical" and </a:t>
            </a:r>
            <a:r>
              <a:rPr lang="en-US" dirty="0" err="1"/>
              <a:t>rel</a:t>
            </a:r>
            <a:r>
              <a:rPr lang="en-US" dirty="0"/>
              <a:t>="alternate" elements.</a:t>
            </a:r>
          </a:p>
        </p:txBody>
      </p:sp>
    </p:spTree>
    <p:extLst>
      <p:ext uri="{BB962C8B-B14F-4D97-AF65-F5344CB8AC3E}">
        <p14:creationId xmlns:p14="http://schemas.microsoft.com/office/powerpoint/2010/main" val="58359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Easier to share your data with a single URL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Easier for search engines (Google) to index the page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Fewer files = less maintenance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Less redirection = lower load time</a:t>
            </a:r>
          </a:p>
        </p:txBody>
      </p:sp>
    </p:spTree>
    <p:extLst>
      <p:ext uri="{BB962C8B-B14F-4D97-AF65-F5344CB8AC3E}">
        <p14:creationId xmlns:p14="http://schemas.microsoft.com/office/powerpoint/2010/main" val="252091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9E62D-B6AC-B74E-8419-F6838736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isn’t!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FAB58-DEA7-EB42-8FD9-5E684C46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RWD is not changing colors, font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not (just) changing font sizes and/or box model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827793141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22512</TotalTime>
  <Words>1044</Words>
  <Application>Microsoft Macintosh PowerPoint</Application>
  <PresentationFormat>On-screen Show (16:9)</PresentationFormat>
  <Paragraphs>169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Avenir Black</vt:lpstr>
      <vt:lpstr>Avenir Heavy</vt:lpstr>
      <vt:lpstr>Avenir Oblique</vt:lpstr>
      <vt:lpstr>Avenir Roman</vt:lpstr>
      <vt:lpstr>Calibri</vt:lpstr>
      <vt:lpstr>Lucida Grande</vt:lpstr>
      <vt:lpstr>Coursera</vt:lpstr>
      <vt:lpstr>What is Responsive Design?</vt:lpstr>
      <vt:lpstr>What is Responsive Web Design?</vt:lpstr>
      <vt:lpstr>Adapting to user needs and device capabilities</vt:lpstr>
      <vt:lpstr>“Responsive” options</vt:lpstr>
      <vt:lpstr>RWD</vt:lpstr>
      <vt:lpstr>Adaptive Design</vt:lpstr>
      <vt:lpstr>Separate URL</vt:lpstr>
      <vt:lpstr>Why RWD?</vt:lpstr>
      <vt:lpstr>What it isn’t!</vt:lpstr>
      <vt:lpstr>Fluid Measurements</vt:lpstr>
      <vt:lpstr>Static/Relative measurements</vt:lpstr>
      <vt:lpstr>Breakpoints</vt:lpstr>
      <vt:lpstr>What does “trigger” mean</vt:lpstr>
      <vt:lpstr>Determining the Breakpoints</vt:lpstr>
      <vt:lpstr>Media Queries</vt:lpstr>
      <vt:lpstr>Media Queries</vt:lpstr>
      <vt:lpstr>CSS3</vt:lpstr>
      <vt:lpstr>The two query components</vt:lpstr>
      <vt:lpstr>Step 1: Grab information</vt:lpstr>
      <vt:lpstr>Step 2: Fluid layout</vt:lpstr>
      <vt:lpstr>Step 3: Use Media queries</vt:lpstr>
      <vt:lpstr>PowerPoint Presentation</vt:lpstr>
      <vt:lpstr>Ordering your rules</vt:lpstr>
      <vt:lpstr>Stop and Code:</vt:lpstr>
      <vt:lpstr>Concept Check</vt:lpstr>
      <vt:lpstr>Looking at pixel ratio</vt:lpstr>
      <vt:lpstr>Media Queries for Accessibility</vt:lpstr>
      <vt:lpstr>Media Queries for Accessibility</vt:lpstr>
      <vt:lpstr>Bootstrap Navigation</vt:lpstr>
      <vt:lpstr>Accessibility</vt:lpstr>
      <vt:lpstr>Getting Started</vt:lpstr>
      <vt:lpstr>Saving your own copy of Bootstrap</vt:lpstr>
      <vt:lpstr>Using a CDN</vt:lpstr>
      <vt:lpstr>Getting Started</vt:lpstr>
      <vt:lpstr>How do you know it is working?</vt:lpstr>
      <vt:lpstr>Don’t forget…</vt:lpstr>
      <vt:lpstr>That’s It!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Microsoft Office User</cp:lastModifiedBy>
  <cp:revision>53</cp:revision>
  <dcterms:created xsi:type="dcterms:W3CDTF">2013-12-20T12:50:23Z</dcterms:created>
  <dcterms:modified xsi:type="dcterms:W3CDTF">2019-02-08T18:58:38Z</dcterms:modified>
</cp:coreProperties>
</file>