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99" r:id="rId6"/>
    <p:sldId id="300" r:id="rId7"/>
    <p:sldId id="260" r:id="rId8"/>
    <p:sldId id="301" r:id="rId9"/>
    <p:sldId id="302" r:id="rId10"/>
    <p:sldId id="303" r:id="rId11"/>
    <p:sldId id="261" r:id="rId12"/>
    <p:sldId id="304" r:id="rId13"/>
    <p:sldId id="305" r:id="rId14"/>
    <p:sldId id="262" r:id="rId15"/>
    <p:sldId id="306" r:id="rId16"/>
    <p:sldId id="307" r:id="rId17"/>
    <p:sldId id="308" r:id="rId18"/>
    <p:sldId id="264" r:id="rId19"/>
    <p:sldId id="266" r:id="rId20"/>
    <p:sldId id="265" r:id="rId21"/>
    <p:sldId id="309" r:id="rId22"/>
    <p:sldId id="268" r:id="rId23"/>
  </p:sldIdLst>
  <p:sldSz cx="9144000" cy="5143500" type="screen16x9"/>
  <p:notesSz cx="6858000" cy="9144000"/>
  <p:embeddedFontLst>
    <p:embeddedFont>
      <p:font typeface="Garamond" panose="02020404030301010803" pitchFamily="18" charset="0"/>
      <p:regular r:id="rId25"/>
      <p:bold r:id="rId26"/>
      <p:italic r:id="rId27"/>
      <p:boldItalic r:id="rId28"/>
    </p:embeddedFont>
    <p:embeddedFont>
      <p:font typeface="Jost" panose="020B0604020202020204" charset="0"/>
      <p:regular r:id="rId29"/>
      <p:bold r:id="rId30"/>
      <p:italic r:id="rId31"/>
      <p:boldItalic r:id="rId32"/>
    </p:embeddedFont>
    <p:embeddedFont>
      <p:font typeface="Montserrat" panose="020B0604020202020204" pitchFamily="2" charset="0"/>
      <p:regular r:id="rId33"/>
      <p:bold r:id="rId34"/>
      <p:italic r:id="rId35"/>
      <p:boldItalic r:id="rId36"/>
    </p:embeddedFont>
    <p:embeddedFont>
      <p:font typeface="Montserrat Black" panose="00000A00000000000000" pitchFamily="2" charset="0"/>
      <p:bold r:id="rId37"/>
      <p:italic r:id="rId38"/>
      <p:boldItalic r:id="rId39"/>
    </p:embeddedFont>
    <p:embeddedFont>
      <p:font typeface="Montserrat Medium" panose="000006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D8B5B1-15E7-B84F-A8D6-FBB303B2CFCE}" v="62" dt="2023-06-12T12:49:00.324"/>
  </p1510:revLst>
</p1510:revInfo>
</file>

<file path=ppt/tableStyles.xml><?xml version="1.0" encoding="utf-8"?>
<a:tblStyleLst xmlns:a="http://schemas.openxmlformats.org/drawingml/2006/main" def="{69D9103C-D7AA-4CD0-A351-202646B4B753}">
  <a:tblStyle styleId="{69D9103C-D7AA-4CD0-A351-202646B4B7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719"/>
  </p:normalViewPr>
  <p:slideViewPr>
    <p:cSldViewPr snapToGrid="0">
      <p:cViewPr varScale="1">
        <p:scale>
          <a:sx n="83" d="100"/>
          <a:sy n="83" d="100"/>
        </p:scale>
        <p:origin x="28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11f682941b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11f682941b8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11efcb08b7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11efcb08b7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1992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1efcb08b7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11efcb08b7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2104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1913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11efcb08b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11efcb08b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833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6068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11efcb08b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11efcb08b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894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11efcb08b7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11efcb08b7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11efcb08b7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Google Shape;1316;g11efcb08b7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11efcb08b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11efcb08b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11efcb08b7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11efcb08b7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11efcb08b7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11efcb08b7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5914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11efcb08b7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11efcb08b7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767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11efcb08b7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11efcb08b7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982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11f3b086d1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11f3b086d1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2998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6702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743325" y="1454185"/>
            <a:ext cx="6952800" cy="1339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743375" y="3242315"/>
            <a:ext cx="6952800" cy="447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flipH="1">
            <a:off x="3452019" y="-348332"/>
            <a:ext cx="1019565" cy="1290805"/>
            <a:chOff x="-4017975" y="-49702"/>
            <a:chExt cx="1162825" cy="1472177"/>
          </a:xfrm>
        </p:grpSpPr>
        <p:sp>
          <p:nvSpPr>
            <p:cNvPr id="12" name="Google Shape;12;p2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 flipH="1">
            <a:off x="8425338" y="2120543"/>
            <a:ext cx="1938846" cy="1720830"/>
            <a:chOff x="-1873362" y="2120543"/>
            <a:chExt cx="1938846" cy="1720830"/>
          </a:xfrm>
        </p:grpSpPr>
        <p:sp>
          <p:nvSpPr>
            <p:cNvPr id="20" name="Google Shape;20;p2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 flipH="1">
            <a:off x="-1155987" y="-912707"/>
            <a:ext cx="1938846" cy="1720830"/>
            <a:chOff x="-1873362" y="2120543"/>
            <a:chExt cx="1938846" cy="1720830"/>
          </a:xfrm>
        </p:grpSpPr>
        <p:sp>
          <p:nvSpPr>
            <p:cNvPr id="40" name="Google Shape;40;p2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 flipH="1">
            <a:off x="6857372" y="-188512"/>
            <a:ext cx="1516025" cy="1489525"/>
            <a:chOff x="-3888525" y="-3012325"/>
            <a:chExt cx="1516025" cy="1489525"/>
          </a:xfrm>
        </p:grpSpPr>
        <p:sp>
          <p:nvSpPr>
            <p:cNvPr id="60" name="Google Shape;60;p2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5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92" name="Google Shape;492;p15"/>
          <p:cNvGrpSpPr/>
          <p:nvPr/>
        </p:nvGrpSpPr>
        <p:grpSpPr>
          <a:xfrm>
            <a:off x="8289922" y="1760200"/>
            <a:ext cx="1369850" cy="1342825"/>
            <a:chOff x="-3742350" y="-3012325"/>
            <a:chExt cx="1369850" cy="1342825"/>
          </a:xfrm>
        </p:grpSpPr>
        <p:sp>
          <p:nvSpPr>
            <p:cNvPr id="493" name="Google Shape;493;p15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-3470900" y="-26570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-3720275" y="-2216400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-2825862" y="-2936687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-2758612" y="-2892062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15"/>
          <p:cNvGrpSpPr/>
          <p:nvPr/>
        </p:nvGrpSpPr>
        <p:grpSpPr>
          <a:xfrm>
            <a:off x="-275103" y="120400"/>
            <a:ext cx="1369850" cy="1342825"/>
            <a:chOff x="-3742350" y="-3012325"/>
            <a:chExt cx="1369850" cy="1342825"/>
          </a:xfrm>
        </p:grpSpPr>
        <p:sp>
          <p:nvSpPr>
            <p:cNvPr id="505" name="Google Shape;505;p15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-3470900" y="-26570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-3720275" y="-2216400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-2825862" y="-2936687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-2758612" y="-2892062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" name="Google Shape;516;p15"/>
          <p:cNvGrpSpPr/>
          <p:nvPr/>
        </p:nvGrpSpPr>
        <p:grpSpPr>
          <a:xfrm>
            <a:off x="7444085" y="-614062"/>
            <a:ext cx="1040637" cy="901375"/>
            <a:chOff x="7772485" y="-345137"/>
            <a:chExt cx="1040637" cy="901375"/>
          </a:xfrm>
        </p:grpSpPr>
        <p:grpSp>
          <p:nvGrpSpPr>
            <p:cNvPr id="517" name="Google Shape;517;p15"/>
            <p:cNvGrpSpPr/>
            <p:nvPr/>
          </p:nvGrpSpPr>
          <p:grpSpPr>
            <a:xfrm>
              <a:off x="8096397" y="-345137"/>
              <a:ext cx="716725" cy="901375"/>
              <a:chOff x="-3888525" y="-2483300"/>
              <a:chExt cx="716725" cy="901375"/>
            </a:xfrm>
          </p:grpSpPr>
          <p:sp>
            <p:nvSpPr>
              <p:cNvPr id="518" name="Google Shape;518;p15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5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0" name="Google Shape;520;p15"/>
            <p:cNvGrpSpPr/>
            <p:nvPr/>
          </p:nvGrpSpPr>
          <p:grpSpPr>
            <a:xfrm>
              <a:off x="7772485" y="175988"/>
              <a:ext cx="323925" cy="323650"/>
              <a:chOff x="1608625" y="299800"/>
              <a:chExt cx="323925" cy="323650"/>
            </a:xfrm>
          </p:grpSpPr>
          <p:sp>
            <p:nvSpPr>
              <p:cNvPr id="521" name="Google Shape;521;p15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5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5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_1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6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495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26" name="Google Shape;526;p16"/>
          <p:cNvGrpSpPr/>
          <p:nvPr/>
        </p:nvGrpSpPr>
        <p:grpSpPr>
          <a:xfrm>
            <a:off x="7771338" y="4403813"/>
            <a:ext cx="1040638" cy="901375"/>
            <a:chOff x="8457538" y="810363"/>
            <a:chExt cx="1040638" cy="901375"/>
          </a:xfrm>
        </p:grpSpPr>
        <p:grpSp>
          <p:nvGrpSpPr>
            <p:cNvPr id="527" name="Google Shape;527;p16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528" name="Google Shape;528;p16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6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0" name="Google Shape;530;p16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531" name="Google Shape;531;p16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6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6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4" name="Google Shape;534;p16"/>
          <p:cNvGrpSpPr/>
          <p:nvPr/>
        </p:nvGrpSpPr>
        <p:grpSpPr>
          <a:xfrm>
            <a:off x="7771359" y="4167517"/>
            <a:ext cx="761479" cy="750124"/>
            <a:chOff x="-642191" y="1634242"/>
            <a:chExt cx="761479" cy="750124"/>
          </a:xfrm>
        </p:grpSpPr>
        <p:sp>
          <p:nvSpPr>
            <p:cNvPr id="535" name="Google Shape;535;p16"/>
            <p:cNvSpPr/>
            <p:nvPr/>
          </p:nvSpPr>
          <p:spPr>
            <a:xfrm rot="10800000">
              <a:off x="-642191" y="235071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6"/>
            <p:cNvSpPr/>
            <p:nvPr/>
          </p:nvSpPr>
          <p:spPr>
            <a:xfrm rot="10800000">
              <a:off x="-553634" y="1723763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6"/>
            <p:cNvSpPr/>
            <p:nvPr/>
          </p:nvSpPr>
          <p:spPr>
            <a:xfrm rot="10800000">
              <a:off x="78166" y="1634242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16"/>
          <p:cNvGrpSpPr/>
          <p:nvPr/>
        </p:nvGrpSpPr>
        <p:grpSpPr>
          <a:xfrm>
            <a:off x="330444" y="-221875"/>
            <a:ext cx="713803" cy="706547"/>
            <a:chOff x="-4017975" y="616650"/>
            <a:chExt cx="814100" cy="805825"/>
          </a:xfrm>
        </p:grpSpPr>
        <p:sp>
          <p:nvSpPr>
            <p:cNvPr id="539" name="Google Shape;539;p16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7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17"/>
          <p:cNvSpPr txBox="1">
            <a:spLocks noGrp="1"/>
          </p:cNvSpPr>
          <p:nvPr>
            <p:ph type="subTitle" idx="1"/>
          </p:nvPr>
        </p:nvSpPr>
        <p:spPr>
          <a:xfrm>
            <a:off x="782850" y="2955251"/>
            <a:ext cx="2311200" cy="76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6" name="Google Shape;546;p17"/>
          <p:cNvSpPr txBox="1">
            <a:spLocks noGrp="1"/>
          </p:cNvSpPr>
          <p:nvPr>
            <p:ph type="subTitle" idx="2"/>
          </p:nvPr>
        </p:nvSpPr>
        <p:spPr>
          <a:xfrm>
            <a:off x="782850" y="2538925"/>
            <a:ext cx="23112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7" name="Google Shape;547;p17"/>
          <p:cNvSpPr txBox="1">
            <a:spLocks noGrp="1"/>
          </p:cNvSpPr>
          <p:nvPr>
            <p:ph type="subTitle" idx="3"/>
          </p:nvPr>
        </p:nvSpPr>
        <p:spPr>
          <a:xfrm>
            <a:off x="3416400" y="2955251"/>
            <a:ext cx="2311200" cy="76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8" name="Google Shape;548;p17"/>
          <p:cNvSpPr txBox="1">
            <a:spLocks noGrp="1"/>
          </p:cNvSpPr>
          <p:nvPr>
            <p:ph type="subTitle" idx="4"/>
          </p:nvPr>
        </p:nvSpPr>
        <p:spPr>
          <a:xfrm>
            <a:off x="3416400" y="2538925"/>
            <a:ext cx="23112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9" name="Google Shape;549;p17"/>
          <p:cNvSpPr txBox="1">
            <a:spLocks noGrp="1"/>
          </p:cNvSpPr>
          <p:nvPr>
            <p:ph type="subTitle" idx="5"/>
          </p:nvPr>
        </p:nvSpPr>
        <p:spPr>
          <a:xfrm>
            <a:off x="6049950" y="2955251"/>
            <a:ext cx="2311200" cy="76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0" name="Google Shape;550;p17"/>
          <p:cNvSpPr txBox="1">
            <a:spLocks noGrp="1"/>
          </p:cNvSpPr>
          <p:nvPr>
            <p:ph type="subTitle" idx="6"/>
          </p:nvPr>
        </p:nvSpPr>
        <p:spPr>
          <a:xfrm>
            <a:off x="6049950" y="2538925"/>
            <a:ext cx="23112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551" name="Google Shape;551;p17"/>
          <p:cNvGrpSpPr/>
          <p:nvPr/>
        </p:nvGrpSpPr>
        <p:grpSpPr>
          <a:xfrm>
            <a:off x="-382087" y="624425"/>
            <a:ext cx="1040638" cy="901375"/>
            <a:chOff x="8457538" y="810363"/>
            <a:chExt cx="1040638" cy="901375"/>
          </a:xfrm>
        </p:grpSpPr>
        <p:grpSp>
          <p:nvGrpSpPr>
            <p:cNvPr id="552" name="Google Shape;552;p1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553" name="Google Shape;553;p1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5" name="Google Shape;555;p1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556" name="Google Shape;556;p1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9" name="Google Shape;559;p17"/>
          <p:cNvGrpSpPr/>
          <p:nvPr/>
        </p:nvGrpSpPr>
        <p:grpSpPr>
          <a:xfrm rot="10800000">
            <a:off x="8274244" y="624418"/>
            <a:ext cx="1803578" cy="1592367"/>
            <a:chOff x="-4912150" y="-393637"/>
            <a:chExt cx="2057000" cy="1816112"/>
          </a:xfrm>
        </p:grpSpPr>
        <p:sp>
          <p:nvSpPr>
            <p:cNvPr id="560" name="Google Shape;560;p17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7"/>
          <p:cNvGrpSpPr/>
          <p:nvPr/>
        </p:nvGrpSpPr>
        <p:grpSpPr>
          <a:xfrm rot="10800000">
            <a:off x="1179219" y="4287293"/>
            <a:ext cx="1803578" cy="1592367"/>
            <a:chOff x="-4912150" y="-393637"/>
            <a:chExt cx="2057000" cy="1816112"/>
          </a:xfrm>
        </p:grpSpPr>
        <p:sp>
          <p:nvSpPr>
            <p:cNvPr id="580" name="Google Shape;580;p17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6_1"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1"/>
          <p:cNvSpPr txBox="1">
            <a:spLocks noGrp="1"/>
          </p:cNvSpPr>
          <p:nvPr>
            <p:ph type="body" idx="1"/>
          </p:nvPr>
        </p:nvSpPr>
        <p:spPr>
          <a:xfrm>
            <a:off x="1932150" y="1660875"/>
            <a:ext cx="5279700" cy="2239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2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791" name="Google Shape;791;p21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92" name="Google Shape;792;p21"/>
          <p:cNvGrpSpPr/>
          <p:nvPr/>
        </p:nvGrpSpPr>
        <p:grpSpPr>
          <a:xfrm rot="10800000">
            <a:off x="-615206" y="2336518"/>
            <a:ext cx="1803578" cy="1592367"/>
            <a:chOff x="-4912150" y="-393637"/>
            <a:chExt cx="2057000" cy="1816112"/>
          </a:xfrm>
        </p:grpSpPr>
        <p:sp>
          <p:nvSpPr>
            <p:cNvPr id="793" name="Google Shape;793;p21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2" name="Google Shape;872;p24"/>
          <p:cNvGrpSpPr/>
          <p:nvPr/>
        </p:nvGrpSpPr>
        <p:grpSpPr>
          <a:xfrm>
            <a:off x="8352588" y="816213"/>
            <a:ext cx="1040638" cy="901375"/>
            <a:chOff x="8457538" y="810363"/>
            <a:chExt cx="1040638" cy="901375"/>
          </a:xfrm>
        </p:grpSpPr>
        <p:grpSp>
          <p:nvGrpSpPr>
            <p:cNvPr id="873" name="Google Shape;873;p2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874" name="Google Shape;874;p2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6" name="Google Shape;876;p2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877" name="Google Shape;877;p2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0" name="Google Shape;880;p24"/>
          <p:cNvGrpSpPr/>
          <p:nvPr/>
        </p:nvGrpSpPr>
        <p:grpSpPr>
          <a:xfrm>
            <a:off x="4841575" y="4619788"/>
            <a:ext cx="1040638" cy="901375"/>
            <a:chOff x="8457538" y="810363"/>
            <a:chExt cx="1040638" cy="901375"/>
          </a:xfrm>
        </p:grpSpPr>
        <p:grpSp>
          <p:nvGrpSpPr>
            <p:cNvPr id="881" name="Google Shape;881;p2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882" name="Google Shape;882;p2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4" name="Google Shape;884;p2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885" name="Google Shape;885;p2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8" name="Google Shape;888;p24"/>
          <p:cNvGrpSpPr/>
          <p:nvPr/>
        </p:nvGrpSpPr>
        <p:grpSpPr>
          <a:xfrm>
            <a:off x="8352591" y="196800"/>
            <a:ext cx="713803" cy="706547"/>
            <a:chOff x="-4017975" y="616650"/>
            <a:chExt cx="814100" cy="805825"/>
          </a:xfrm>
        </p:grpSpPr>
        <p:sp>
          <p:nvSpPr>
            <p:cNvPr id="889" name="Google Shape;889;p2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24"/>
          <p:cNvGrpSpPr/>
          <p:nvPr/>
        </p:nvGrpSpPr>
        <p:grpSpPr>
          <a:xfrm rot="10800000">
            <a:off x="-728606" y="92693"/>
            <a:ext cx="1803578" cy="1592367"/>
            <a:chOff x="-4912150" y="-393637"/>
            <a:chExt cx="2057000" cy="1816112"/>
          </a:xfrm>
        </p:grpSpPr>
        <p:sp>
          <p:nvSpPr>
            <p:cNvPr id="894" name="Google Shape;894;p24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title" hasCustomPrompt="1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  <a:noFill/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title" idx="2"/>
          </p:nvPr>
        </p:nvSpPr>
        <p:spPr>
          <a:xfrm>
            <a:off x="2598625" y="2347850"/>
            <a:ext cx="3946500" cy="1229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Jost"/>
                <a:ea typeface="Jost"/>
                <a:cs typeface="Jost"/>
                <a:sym typeface="Jos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2598875" y="3643263"/>
            <a:ext cx="3946500" cy="712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75" name="Google Shape;75;p3"/>
          <p:cNvGrpSpPr/>
          <p:nvPr/>
        </p:nvGrpSpPr>
        <p:grpSpPr>
          <a:xfrm flipH="1">
            <a:off x="7451744" y="244568"/>
            <a:ext cx="1019565" cy="1290805"/>
            <a:chOff x="-4017975" y="-49702"/>
            <a:chExt cx="1162825" cy="1472177"/>
          </a:xfrm>
        </p:grpSpPr>
        <p:sp>
          <p:nvSpPr>
            <p:cNvPr id="76" name="Google Shape;76;p3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3"/>
          <p:cNvGrpSpPr/>
          <p:nvPr/>
        </p:nvGrpSpPr>
        <p:grpSpPr>
          <a:xfrm flipH="1">
            <a:off x="2648022" y="-702112"/>
            <a:ext cx="1516025" cy="1489525"/>
            <a:chOff x="-3888525" y="-3012325"/>
            <a:chExt cx="1516025" cy="1489525"/>
          </a:xfrm>
        </p:grpSpPr>
        <p:sp>
          <p:nvSpPr>
            <p:cNvPr id="84" name="Google Shape;84;p3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 flipH="1">
            <a:off x="579363" y="3923368"/>
            <a:ext cx="1938846" cy="1720830"/>
            <a:chOff x="-1873362" y="2120543"/>
            <a:chExt cx="1938846" cy="1720830"/>
          </a:xfrm>
        </p:grpSpPr>
        <p:sp>
          <p:nvSpPr>
            <p:cNvPr id="96" name="Google Shape;96;p3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3"/>
          <p:cNvGrpSpPr/>
          <p:nvPr/>
        </p:nvGrpSpPr>
        <p:grpSpPr>
          <a:xfrm flipH="1">
            <a:off x="-1155987" y="-338232"/>
            <a:ext cx="1938846" cy="1720830"/>
            <a:chOff x="-1873362" y="2120543"/>
            <a:chExt cx="1938846" cy="1720830"/>
          </a:xfrm>
        </p:grpSpPr>
        <p:sp>
          <p:nvSpPr>
            <p:cNvPr id="116" name="Google Shape;116;p3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23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08" name="Google Shape;208;p6"/>
          <p:cNvGrpSpPr/>
          <p:nvPr/>
        </p:nvGrpSpPr>
        <p:grpSpPr>
          <a:xfrm>
            <a:off x="8361160" y="-152294"/>
            <a:ext cx="1040638" cy="1353907"/>
            <a:chOff x="8361160" y="-152294"/>
            <a:chExt cx="1040638" cy="1353907"/>
          </a:xfrm>
        </p:grpSpPr>
        <p:grpSp>
          <p:nvGrpSpPr>
            <p:cNvPr id="209" name="Google Shape;209;p6"/>
            <p:cNvGrpSpPr/>
            <p:nvPr/>
          </p:nvGrpSpPr>
          <p:grpSpPr>
            <a:xfrm flipH="1">
              <a:off x="8361160" y="300238"/>
              <a:ext cx="1040638" cy="901375"/>
              <a:chOff x="948060" y="3972813"/>
              <a:chExt cx="1040638" cy="901375"/>
            </a:xfrm>
          </p:grpSpPr>
          <p:grpSp>
            <p:nvGrpSpPr>
              <p:cNvPr id="210" name="Google Shape;210;p6"/>
              <p:cNvGrpSpPr/>
              <p:nvPr/>
            </p:nvGrpSpPr>
            <p:grpSpPr>
              <a:xfrm flipH="1">
                <a:off x="948060" y="3972813"/>
                <a:ext cx="716725" cy="901375"/>
                <a:chOff x="-3888525" y="-2483300"/>
                <a:chExt cx="716725" cy="901375"/>
              </a:xfrm>
            </p:grpSpPr>
            <p:sp>
              <p:nvSpPr>
                <p:cNvPr id="211" name="Google Shape;211;p6"/>
                <p:cNvSpPr/>
                <p:nvPr/>
              </p:nvSpPr>
              <p:spPr>
                <a:xfrm>
                  <a:off x="-3719475" y="-2483300"/>
                  <a:ext cx="547675" cy="54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7" h="21882" extrusionOk="0">
                      <a:moveTo>
                        <a:pt x="21756" y="1"/>
                      </a:moveTo>
                      <a:cubicBezTo>
                        <a:pt x="21723" y="1"/>
                        <a:pt x="21689" y="15"/>
                        <a:pt x="21661" y="43"/>
                      </a:cubicBezTo>
                      <a:lnTo>
                        <a:pt x="56" y="21647"/>
                      </a:lnTo>
                      <a:cubicBezTo>
                        <a:pt x="1" y="21703"/>
                        <a:pt x="1" y="21781"/>
                        <a:pt x="56" y="21837"/>
                      </a:cubicBezTo>
                      <a:cubicBezTo>
                        <a:pt x="79" y="21870"/>
                        <a:pt x="112" y="21882"/>
                        <a:pt x="157" y="21882"/>
                      </a:cubicBezTo>
                      <a:cubicBezTo>
                        <a:pt x="190" y="21882"/>
                        <a:pt x="224" y="21870"/>
                        <a:pt x="257" y="21837"/>
                      </a:cubicBezTo>
                      <a:lnTo>
                        <a:pt x="21851" y="243"/>
                      </a:lnTo>
                      <a:cubicBezTo>
                        <a:pt x="21907" y="188"/>
                        <a:pt x="21907" y="98"/>
                        <a:pt x="21851" y="43"/>
                      </a:cubicBezTo>
                      <a:cubicBezTo>
                        <a:pt x="21823" y="15"/>
                        <a:pt x="21790" y="1"/>
                        <a:pt x="2175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6"/>
                <p:cNvSpPr/>
                <p:nvPr/>
              </p:nvSpPr>
              <p:spPr>
                <a:xfrm>
                  <a:off x="-3888525" y="-2128825"/>
                  <a:ext cx="549275" cy="5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71" h="21876" extrusionOk="0">
                      <a:moveTo>
                        <a:pt x="21780" y="1"/>
                      </a:moveTo>
                      <a:cubicBezTo>
                        <a:pt x="21751" y="1"/>
                        <a:pt x="21721" y="11"/>
                        <a:pt x="21694" y="36"/>
                      </a:cubicBezTo>
                      <a:lnTo>
                        <a:pt x="89" y="21630"/>
                      </a:lnTo>
                      <a:cubicBezTo>
                        <a:pt x="0" y="21719"/>
                        <a:pt x="67" y="21864"/>
                        <a:pt x="190" y="21875"/>
                      </a:cubicBezTo>
                      <a:cubicBezTo>
                        <a:pt x="223" y="21864"/>
                        <a:pt x="268" y="21853"/>
                        <a:pt x="290" y="21830"/>
                      </a:cubicBezTo>
                      <a:lnTo>
                        <a:pt x="21884" y="226"/>
                      </a:lnTo>
                      <a:cubicBezTo>
                        <a:pt x="21971" y="130"/>
                        <a:pt x="21882" y="1"/>
                        <a:pt x="2178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3" name="Google Shape;213;p6"/>
              <p:cNvGrpSpPr/>
              <p:nvPr/>
            </p:nvGrpSpPr>
            <p:grpSpPr>
              <a:xfrm flipH="1">
                <a:off x="1664772" y="4493938"/>
                <a:ext cx="323925" cy="323650"/>
                <a:chOff x="1608625" y="299800"/>
                <a:chExt cx="323925" cy="323650"/>
              </a:xfrm>
            </p:grpSpPr>
            <p:sp>
              <p:nvSpPr>
                <p:cNvPr id="214" name="Google Shape;214;p6"/>
                <p:cNvSpPr/>
                <p:nvPr/>
              </p:nvSpPr>
              <p:spPr>
                <a:xfrm>
                  <a:off x="1633450" y="324425"/>
                  <a:ext cx="275900" cy="27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6" h="10968" extrusionOk="0">
                      <a:moveTo>
                        <a:pt x="10830" y="0"/>
                      </a:moveTo>
                      <a:cubicBezTo>
                        <a:pt x="10795" y="0"/>
                        <a:pt x="10758" y="16"/>
                        <a:pt x="10725" y="54"/>
                      </a:cubicBezTo>
                      <a:lnTo>
                        <a:pt x="46" y="10733"/>
                      </a:lnTo>
                      <a:cubicBezTo>
                        <a:pt x="1" y="10789"/>
                        <a:pt x="1" y="10867"/>
                        <a:pt x="46" y="10923"/>
                      </a:cubicBezTo>
                      <a:cubicBezTo>
                        <a:pt x="79" y="10956"/>
                        <a:pt x="112" y="10968"/>
                        <a:pt x="146" y="10968"/>
                      </a:cubicBezTo>
                      <a:cubicBezTo>
                        <a:pt x="191" y="10968"/>
                        <a:pt x="224" y="10956"/>
                        <a:pt x="246" y="10923"/>
                      </a:cubicBezTo>
                      <a:lnTo>
                        <a:pt x="10926" y="254"/>
                      </a:lnTo>
                      <a:cubicBezTo>
                        <a:pt x="11036" y="153"/>
                        <a:pt x="10941" y="0"/>
                        <a:pt x="10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6"/>
                <p:cNvSpPr/>
                <p:nvPr/>
              </p:nvSpPr>
              <p:spPr>
                <a:xfrm>
                  <a:off x="1875625" y="299800"/>
                  <a:ext cx="56925" cy="5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" h="2278" extrusionOk="0">
                      <a:moveTo>
                        <a:pt x="1139" y="1"/>
                      </a:moveTo>
                      <a:cubicBezTo>
                        <a:pt x="514" y="1"/>
                        <a:pt x="0" y="514"/>
                        <a:pt x="0" y="1139"/>
                      </a:cubicBezTo>
                      <a:cubicBezTo>
                        <a:pt x="0" y="1764"/>
                        <a:pt x="514" y="2277"/>
                        <a:pt x="1139" y="2277"/>
                      </a:cubicBezTo>
                      <a:cubicBezTo>
                        <a:pt x="1764" y="2277"/>
                        <a:pt x="2277" y="1764"/>
                        <a:pt x="2277" y="1139"/>
                      </a:cubicBezTo>
                      <a:cubicBezTo>
                        <a:pt x="2277" y="514"/>
                        <a:pt x="1764" y="1"/>
                        <a:pt x="113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6"/>
                <p:cNvSpPr/>
                <p:nvPr/>
              </p:nvSpPr>
              <p:spPr>
                <a:xfrm>
                  <a:off x="1608625" y="566800"/>
                  <a:ext cx="56950" cy="5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8" h="2266" extrusionOk="0">
                      <a:moveTo>
                        <a:pt x="1139" y="0"/>
                      </a:moveTo>
                      <a:cubicBezTo>
                        <a:pt x="514" y="0"/>
                        <a:pt x="1" y="503"/>
                        <a:pt x="1" y="1127"/>
                      </a:cubicBezTo>
                      <a:cubicBezTo>
                        <a:pt x="1" y="1764"/>
                        <a:pt x="514" y="2266"/>
                        <a:pt x="1139" y="2266"/>
                      </a:cubicBezTo>
                      <a:cubicBezTo>
                        <a:pt x="1775" y="2266"/>
                        <a:pt x="2277" y="1764"/>
                        <a:pt x="2277" y="1127"/>
                      </a:cubicBezTo>
                      <a:cubicBezTo>
                        <a:pt x="2277" y="503"/>
                        <a:pt x="1775" y="0"/>
                        <a:pt x="11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7" name="Google Shape;217;p6"/>
            <p:cNvGrpSpPr/>
            <p:nvPr/>
          </p:nvGrpSpPr>
          <p:grpSpPr>
            <a:xfrm rot="10800000">
              <a:off x="8442919" y="-152294"/>
              <a:ext cx="777174" cy="1001897"/>
              <a:chOff x="-4604150" y="-305525"/>
              <a:chExt cx="886375" cy="1142675"/>
            </a:xfrm>
          </p:grpSpPr>
          <p:sp>
            <p:nvSpPr>
              <p:cNvPr id="218" name="Google Shape;218;p6"/>
              <p:cNvSpPr/>
              <p:nvPr/>
            </p:nvSpPr>
            <p:spPr>
              <a:xfrm>
                <a:off x="-4604150" y="-280425"/>
                <a:ext cx="858750" cy="1117575"/>
              </a:xfrm>
              <a:custGeom>
                <a:avLst/>
                <a:gdLst/>
                <a:ahLst/>
                <a:cxnLst/>
                <a:rect l="l" t="t" r="r" b="b"/>
                <a:pathLst>
                  <a:path w="34350" h="44703" extrusionOk="0">
                    <a:moveTo>
                      <a:pt x="34205" y="1"/>
                    </a:moveTo>
                    <a:cubicBezTo>
                      <a:pt x="34169" y="1"/>
                      <a:pt x="34132" y="15"/>
                      <a:pt x="34104" y="43"/>
                    </a:cubicBezTo>
                    <a:lnTo>
                      <a:pt x="23425" y="10722"/>
                    </a:lnTo>
                    <a:cubicBezTo>
                      <a:pt x="23402" y="10745"/>
                      <a:pt x="23391" y="10778"/>
                      <a:pt x="23391" y="10823"/>
                    </a:cubicBezTo>
                    <a:lnTo>
                      <a:pt x="23391" y="21168"/>
                    </a:lnTo>
                    <a:lnTo>
                      <a:pt x="90" y="44468"/>
                    </a:lnTo>
                    <a:cubicBezTo>
                      <a:pt x="1" y="44558"/>
                      <a:pt x="68" y="44703"/>
                      <a:pt x="191" y="44703"/>
                    </a:cubicBezTo>
                    <a:cubicBezTo>
                      <a:pt x="224" y="44703"/>
                      <a:pt x="258" y="44692"/>
                      <a:pt x="291" y="44669"/>
                    </a:cubicBezTo>
                    <a:lnTo>
                      <a:pt x="23626" y="21324"/>
                    </a:lnTo>
                    <a:cubicBezTo>
                      <a:pt x="23648" y="21301"/>
                      <a:pt x="23670" y="21257"/>
                      <a:pt x="23670" y="21223"/>
                    </a:cubicBezTo>
                    <a:lnTo>
                      <a:pt x="23670" y="10879"/>
                    </a:lnTo>
                    <a:lnTo>
                      <a:pt x="34305" y="244"/>
                    </a:lnTo>
                    <a:cubicBezTo>
                      <a:pt x="34350" y="188"/>
                      <a:pt x="34350" y="98"/>
                      <a:pt x="34305" y="43"/>
                    </a:cubicBezTo>
                    <a:cubicBezTo>
                      <a:pt x="34277" y="15"/>
                      <a:pt x="34241" y="1"/>
                      <a:pt x="34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-3780300" y="-305525"/>
                <a:ext cx="62525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2280" extrusionOk="0">
                    <a:moveTo>
                      <a:pt x="1248" y="0"/>
                    </a:moveTo>
                    <a:cubicBezTo>
                      <a:pt x="738" y="0"/>
                      <a:pt x="270" y="354"/>
                      <a:pt x="146" y="879"/>
                    </a:cubicBezTo>
                    <a:cubicBezTo>
                      <a:pt x="1" y="1493"/>
                      <a:pt x="380" y="2107"/>
                      <a:pt x="994" y="2252"/>
                    </a:cubicBezTo>
                    <a:cubicBezTo>
                      <a:pt x="1077" y="2270"/>
                      <a:pt x="1161" y="2279"/>
                      <a:pt x="1243" y="2279"/>
                    </a:cubicBezTo>
                    <a:cubicBezTo>
                      <a:pt x="1757" y="2279"/>
                      <a:pt x="2231" y="1933"/>
                      <a:pt x="2356" y="1404"/>
                    </a:cubicBezTo>
                    <a:cubicBezTo>
                      <a:pt x="2501" y="790"/>
                      <a:pt x="2121" y="176"/>
                      <a:pt x="1507" y="31"/>
                    </a:cubicBezTo>
                    <a:cubicBezTo>
                      <a:pt x="1421" y="10"/>
                      <a:pt x="1334" y="0"/>
                      <a:pt x="12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-4199050" y="281125"/>
                <a:ext cx="155150" cy="154850"/>
              </a:xfrm>
              <a:custGeom>
                <a:avLst/>
                <a:gdLst/>
                <a:ahLst/>
                <a:cxnLst/>
                <a:rect l="l" t="t" r="r" b="b"/>
                <a:pathLst>
                  <a:path w="6206" h="6194" extrusionOk="0">
                    <a:moveTo>
                      <a:pt x="6149" y="0"/>
                    </a:moveTo>
                    <a:lnTo>
                      <a:pt x="1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1" name="Google Shape;221;p6"/>
          <p:cNvGrpSpPr/>
          <p:nvPr/>
        </p:nvGrpSpPr>
        <p:grpSpPr>
          <a:xfrm>
            <a:off x="778838" y="379263"/>
            <a:ext cx="184175" cy="158025"/>
            <a:chOff x="-3626300" y="-1680825"/>
            <a:chExt cx="184175" cy="158025"/>
          </a:xfrm>
        </p:grpSpPr>
        <p:sp>
          <p:nvSpPr>
            <p:cNvPr id="222" name="Google Shape;222;p6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6"/>
          <p:cNvGrpSpPr/>
          <p:nvPr/>
        </p:nvGrpSpPr>
        <p:grpSpPr>
          <a:xfrm>
            <a:off x="-252062" y="300238"/>
            <a:ext cx="716725" cy="901375"/>
            <a:chOff x="-3888525" y="-2483300"/>
            <a:chExt cx="716725" cy="901375"/>
          </a:xfrm>
        </p:grpSpPr>
        <p:sp>
          <p:nvSpPr>
            <p:cNvPr id="225" name="Google Shape;225;p6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>
            <a:spLocks noGrp="1"/>
          </p:cNvSpPr>
          <p:nvPr>
            <p:ph type="title"/>
          </p:nvPr>
        </p:nvSpPr>
        <p:spPr>
          <a:xfrm>
            <a:off x="1388100" y="556250"/>
            <a:ext cx="5904000" cy="4031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94" name="Google Shape;294;p8"/>
          <p:cNvGrpSpPr/>
          <p:nvPr/>
        </p:nvGrpSpPr>
        <p:grpSpPr>
          <a:xfrm flipH="1">
            <a:off x="7745597" y="3097813"/>
            <a:ext cx="1516025" cy="1489525"/>
            <a:chOff x="-3888525" y="-3012325"/>
            <a:chExt cx="1516025" cy="1489525"/>
          </a:xfrm>
        </p:grpSpPr>
        <p:sp>
          <p:nvSpPr>
            <p:cNvPr id="295" name="Google Shape;295;p8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8"/>
          <p:cNvGrpSpPr/>
          <p:nvPr/>
        </p:nvGrpSpPr>
        <p:grpSpPr>
          <a:xfrm>
            <a:off x="7994347" y="735313"/>
            <a:ext cx="873188" cy="546900"/>
            <a:chOff x="1115510" y="4327288"/>
            <a:chExt cx="873188" cy="546900"/>
          </a:xfrm>
        </p:grpSpPr>
        <p:sp>
          <p:nvSpPr>
            <p:cNvPr id="307" name="Google Shape;307;p8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8" name="Google Shape;308;p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309" name="Google Shape;309;p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2" name="Google Shape;312;p8"/>
          <p:cNvGrpSpPr/>
          <p:nvPr/>
        </p:nvGrpSpPr>
        <p:grpSpPr>
          <a:xfrm flipH="1">
            <a:off x="6119781" y="4587350"/>
            <a:ext cx="713803" cy="706547"/>
            <a:chOff x="-4017975" y="616650"/>
            <a:chExt cx="814100" cy="805825"/>
          </a:xfrm>
        </p:grpSpPr>
        <p:sp>
          <p:nvSpPr>
            <p:cNvPr id="313" name="Google Shape;313;p8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" name="Google Shape;317;p8"/>
          <p:cNvGrpSpPr/>
          <p:nvPr/>
        </p:nvGrpSpPr>
        <p:grpSpPr>
          <a:xfrm>
            <a:off x="665435" y="-108237"/>
            <a:ext cx="1040638" cy="901375"/>
            <a:chOff x="948060" y="3972813"/>
            <a:chExt cx="1040638" cy="901375"/>
          </a:xfrm>
        </p:grpSpPr>
        <p:grpSp>
          <p:nvGrpSpPr>
            <p:cNvPr id="318" name="Google Shape;318;p8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319" name="Google Shape;319;p8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" name="Google Shape;321;p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322" name="Google Shape;322;p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9"/>
          <p:cNvSpPr txBox="1">
            <a:spLocks noGrp="1"/>
          </p:cNvSpPr>
          <p:nvPr>
            <p:ph type="title"/>
          </p:nvPr>
        </p:nvSpPr>
        <p:spPr>
          <a:xfrm>
            <a:off x="782850" y="1013625"/>
            <a:ext cx="3435300" cy="130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7" name="Google Shape;327;p9"/>
          <p:cNvSpPr txBox="1">
            <a:spLocks noGrp="1"/>
          </p:cNvSpPr>
          <p:nvPr>
            <p:ph type="subTitle" idx="1"/>
          </p:nvPr>
        </p:nvSpPr>
        <p:spPr>
          <a:xfrm>
            <a:off x="782850" y="2824875"/>
            <a:ext cx="3435300" cy="130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28" name="Google Shape;328;p9"/>
          <p:cNvGrpSpPr/>
          <p:nvPr/>
        </p:nvGrpSpPr>
        <p:grpSpPr>
          <a:xfrm>
            <a:off x="8457538" y="810363"/>
            <a:ext cx="1040638" cy="901375"/>
            <a:chOff x="8457538" y="810363"/>
            <a:chExt cx="1040638" cy="901375"/>
          </a:xfrm>
        </p:grpSpPr>
        <p:grpSp>
          <p:nvGrpSpPr>
            <p:cNvPr id="329" name="Google Shape;329;p9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330" name="Google Shape;330;p9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9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2" name="Google Shape;332;p9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333" name="Google Shape;333;p9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9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1"/>
          <p:cNvSpPr txBox="1">
            <a:spLocks noGrp="1"/>
          </p:cNvSpPr>
          <p:nvPr>
            <p:ph type="title" hasCustomPrompt="1"/>
          </p:nvPr>
        </p:nvSpPr>
        <p:spPr>
          <a:xfrm>
            <a:off x="1267387" y="1365025"/>
            <a:ext cx="6609300" cy="1407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0" name="Google Shape;340;p11"/>
          <p:cNvSpPr txBox="1">
            <a:spLocks noGrp="1"/>
          </p:cNvSpPr>
          <p:nvPr>
            <p:ph type="subTitle" idx="1"/>
          </p:nvPr>
        </p:nvSpPr>
        <p:spPr>
          <a:xfrm>
            <a:off x="1267375" y="3255875"/>
            <a:ext cx="6609300" cy="522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41" name="Google Shape;341;p11"/>
          <p:cNvGrpSpPr/>
          <p:nvPr/>
        </p:nvGrpSpPr>
        <p:grpSpPr>
          <a:xfrm flipH="1">
            <a:off x="6844388" y="3930543"/>
            <a:ext cx="1938846" cy="1720830"/>
            <a:chOff x="-1873362" y="2120543"/>
            <a:chExt cx="1938846" cy="1720830"/>
          </a:xfrm>
        </p:grpSpPr>
        <p:sp>
          <p:nvSpPr>
            <p:cNvPr id="342" name="Google Shape;342;p11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11"/>
          <p:cNvGrpSpPr/>
          <p:nvPr/>
        </p:nvGrpSpPr>
        <p:grpSpPr>
          <a:xfrm flipH="1">
            <a:off x="1408072" y="4117288"/>
            <a:ext cx="1929500" cy="2210100"/>
            <a:chOff x="295725" y="-3462825"/>
            <a:chExt cx="1929500" cy="2210100"/>
          </a:xfrm>
        </p:grpSpPr>
        <p:sp>
          <p:nvSpPr>
            <p:cNvPr id="362" name="Google Shape;362;p11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1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" name="Google Shape;387;p11"/>
          <p:cNvGrpSpPr/>
          <p:nvPr/>
        </p:nvGrpSpPr>
        <p:grpSpPr>
          <a:xfrm flipH="1">
            <a:off x="6292047" y="-450687"/>
            <a:ext cx="1516025" cy="1489525"/>
            <a:chOff x="-3888525" y="-3012325"/>
            <a:chExt cx="1516025" cy="1489525"/>
          </a:xfrm>
        </p:grpSpPr>
        <p:sp>
          <p:nvSpPr>
            <p:cNvPr id="388" name="Google Shape;388;p11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11"/>
          <p:cNvGrpSpPr/>
          <p:nvPr/>
        </p:nvGrpSpPr>
        <p:grpSpPr>
          <a:xfrm flipH="1">
            <a:off x="-128787" y="-450682"/>
            <a:ext cx="1938846" cy="1720830"/>
            <a:chOff x="-1873362" y="2120543"/>
            <a:chExt cx="1938846" cy="1720830"/>
          </a:xfrm>
        </p:grpSpPr>
        <p:sp>
          <p:nvSpPr>
            <p:cNvPr id="400" name="Google Shape;400;p11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1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1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1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3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033550" y="1377577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3" name="Google Shape;423;p13"/>
          <p:cNvSpPr txBox="1">
            <a:spLocks noGrp="1"/>
          </p:cNvSpPr>
          <p:nvPr>
            <p:ph type="subTitle" idx="1"/>
          </p:nvPr>
        </p:nvSpPr>
        <p:spPr>
          <a:xfrm>
            <a:off x="1033550" y="2480675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4" name="Google Shape;424;p13"/>
          <p:cNvSpPr txBox="1">
            <a:spLocks noGrp="1"/>
          </p:cNvSpPr>
          <p:nvPr>
            <p:ph type="subTitle" idx="3"/>
          </p:nvPr>
        </p:nvSpPr>
        <p:spPr>
          <a:xfrm>
            <a:off x="1033550" y="1945416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5" name="Google Shape;425;p1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1033525" y="3039450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6" name="Google Shape;426;p13"/>
          <p:cNvSpPr txBox="1">
            <a:spLocks noGrp="1"/>
          </p:cNvSpPr>
          <p:nvPr>
            <p:ph type="subTitle" idx="5"/>
          </p:nvPr>
        </p:nvSpPr>
        <p:spPr>
          <a:xfrm>
            <a:off x="1033550" y="4167677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13"/>
          <p:cNvSpPr txBox="1">
            <a:spLocks noGrp="1"/>
          </p:cNvSpPr>
          <p:nvPr>
            <p:ph type="subTitle" idx="6"/>
          </p:nvPr>
        </p:nvSpPr>
        <p:spPr>
          <a:xfrm>
            <a:off x="1033550" y="3613450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8" name="Google Shape;428;p13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7169950" y="1377578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9" name="Google Shape;429;p13"/>
          <p:cNvSpPr txBox="1">
            <a:spLocks noGrp="1"/>
          </p:cNvSpPr>
          <p:nvPr>
            <p:ph type="subTitle" idx="8"/>
          </p:nvPr>
        </p:nvSpPr>
        <p:spPr>
          <a:xfrm>
            <a:off x="5474325" y="2480675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0" name="Google Shape;430;p13"/>
          <p:cNvSpPr txBox="1">
            <a:spLocks noGrp="1"/>
          </p:cNvSpPr>
          <p:nvPr>
            <p:ph type="subTitle" idx="9"/>
          </p:nvPr>
        </p:nvSpPr>
        <p:spPr>
          <a:xfrm>
            <a:off x="4917550" y="1945416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1" name="Google Shape;431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7169950" y="3039450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32" name="Google Shape;432;p13"/>
          <p:cNvSpPr txBox="1">
            <a:spLocks noGrp="1"/>
          </p:cNvSpPr>
          <p:nvPr>
            <p:ph type="subTitle" idx="14"/>
          </p:nvPr>
        </p:nvSpPr>
        <p:spPr>
          <a:xfrm>
            <a:off x="5474325" y="4167677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3" name="Google Shape;433;p13"/>
          <p:cNvSpPr txBox="1">
            <a:spLocks noGrp="1"/>
          </p:cNvSpPr>
          <p:nvPr>
            <p:ph type="subTitle" idx="15"/>
          </p:nvPr>
        </p:nvSpPr>
        <p:spPr>
          <a:xfrm>
            <a:off x="4917550" y="3613450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434" name="Google Shape;434;p13"/>
          <p:cNvGrpSpPr/>
          <p:nvPr/>
        </p:nvGrpSpPr>
        <p:grpSpPr>
          <a:xfrm>
            <a:off x="-969899" y="3989306"/>
            <a:ext cx="1803578" cy="1558580"/>
            <a:chOff x="-969899" y="3989306"/>
            <a:chExt cx="1803578" cy="1558580"/>
          </a:xfrm>
        </p:grpSpPr>
        <p:grpSp>
          <p:nvGrpSpPr>
            <p:cNvPr id="435" name="Google Shape;435;p13"/>
            <p:cNvGrpSpPr/>
            <p:nvPr/>
          </p:nvGrpSpPr>
          <p:grpSpPr>
            <a:xfrm>
              <a:off x="-699845" y="4032775"/>
              <a:ext cx="777174" cy="1001897"/>
              <a:chOff x="-699845" y="4032775"/>
              <a:chExt cx="777174" cy="1001897"/>
            </a:xfrm>
          </p:grpSpPr>
          <p:sp>
            <p:nvSpPr>
              <p:cNvPr id="436" name="Google Shape;436;p13"/>
              <p:cNvSpPr/>
              <p:nvPr/>
            </p:nvSpPr>
            <p:spPr>
              <a:xfrm>
                <a:off x="-699845" y="4054782"/>
                <a:ext cx="752952" cy="979890"/>
              </a:xfrm>
              <a:custGeom>
                <a:avLst/>
                <a:gdLst/>
                <a:ahLst/>
                <a:cxnLst/>
                <a:rect l="l" t="t" r="r" b="b"/>
                <a:pathLst>
                  <a:path w="34350" h="44703" extrusionOk="0">
                    <a:moveTo>
                      <a:pt x="34205" y="1"/>
                    </a:moveTo>
                    <a:cubicBezTo>
                      <a:pt x="34169" y="1"/>
                      <a:pt x="34132" y="15"/>
                      <a:pt x="34104" y="43"/>
                    </a:cubicBezTo>
                    <a:lnTo>
                      <a:pt x="23425" y="10722"/>
                    </a:lnTo>
                    <a:cubicBezTo>
                      <a:pt x="23402" y="10745"/>
                      <a:pt x="23391" y="10778"/>
                      <a:pt x="23391" y="10823"/>
                    </a:cubicBezTo>
                    <a:lnTo>
                      <a:pt x="23391" y="21168"/>
                    </a:lnTo>
                    <a:lnTo>
                      <a:pt x="90" y="44468"/>
                    </a:lnTo>
                    <a:cubicBezTo>
                      <a:pt x="1" y="44558"/>
                      <a:pt x="68" y="44703"/>
                      <a:pt x="191" y="44703"/>
                    </a:cubicBezTo>
                    <a:cubicBezTo>
                      <a:pt x="224" y="44703"/>
                      <a:pt x="258" y="44692"/>
                      <a:pt x="291" y="44669"/>
                    </a:cubicBezTo>
                    <a:lnTo>
                      <a:pt x="23626" y="21324"/>
                    </a:lnTo>
                    <a:cubicBezTo>
                      <a:pt x="23648" y="21301"/>
                      <a:pt x="23670" y="21257"/>
                      <a:pt x="23670" y="21223"/>
                    </a:cubicBezTo>
                    <a:lnTo>
                      <a:pt x="23670" y="10879"/>
                    </a:lnTo>
                    <a:lnTo>
                      <a:pt x="34305" y="244"/>
                    </a:lnTo>
                    <a:cubicBezTo>
                      <a:pt x="34350" y="188"/>
                      <a:pt x="34350" y="98"/>
                      <a:pt x="34305" y="43"/>
                    </a:cubicBezTo>
                    <a:cubicBezTo>
                      <a:pt x="34277" y="15"/>
                      <a:pt x="34241" y="1"/>
                      <a:pt x="34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3"/>
              <p:cNvSpPr/>
              <p:nvPr/>
            </p:nvSpPr>
            <p:spPr>
              <a:xfrm>
                <a:off x="22507" y="4032775"/>
                <a:ext cx="54822" cy="49978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2280" extrusionOk="0">
                    <a:moveTo>
                      <a:pt x="1248" y="0"/>
                    </a:moveTo>
                    <a:cubicBezTo>
                      <a:pt x="738" y="0"/>
                      <a:pt x="270" y="354"/>
                      <a:pt x="146" y="879"/>
                    </a:cubicBezTo>
                    <a:cubicBezTo>
                      <a:pt x="1" y="1493"/>
                      <a:pt x="380" y="2107"/>
                      <a:pt x="994" y="2252"/>
                    </a:cubicBezTo>
                    <a:cubicBezTo>
                      <a:pt x="1077" y="2270"/>
                      <a:pt x="1161" y="2279"/>
                      <a:pt x="1243" y="2279"/>
                    </a:cubicBezTo>
                    <a:cubicBezTo>
                      <a:pt x="1757" y="2279"/>
                      <a:pt x="2231" y="1933"/>
                      <a:pt x="2356" y="1404"/>
                    </a:cubicBezTo>
                    <a:cubicBezTo>
                      <a:pt x="2501" y="790"/>
                      <a:pt x="2121" y="176"/>
                      <a:pt x="1507" y="31"/>
                    </a:cubicBezTo>
                    <a:cubicBezTo>
                      <a:pt x="1421" y="10"/>
                      <a:pt x="1334" y="0"/>
                      <a:pt x="12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3"/>
              <p:cNvSpPr/>
              <p:nvPr/>
            </p:nvSpPr>
            <p:spPr>
              <a:xfrm>
                <a:off x="-344653" y="4547149"/>
                <a:ext cx="136036" cy="135772"/>
              </a:xfrm>
              <a:custGeom>
                <a:avLst/>
                <a:gdLst/>
                <a:ahLst/>
                <a:cxnLst/>
                <a:rect l="l" t="t" r="r" b="b"/>
                <a:pathLst>
                  <a:path w="6206" h="6194" extrusionOk="0">
                    <a:moveTo>
                      <a:pt x="6149" y="0"/>
                    </a:moveTo>
                    <a:lnTo>
                      <a:pt x="1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9" name="Google Shape;439;p13"/>
            <p:cNvSpPr/>
            <p:nvPr/>
          </p:nvSpPr>
          <p:spPr>
            <a:xfrm>
              <a:off x="-621306" y="4385709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-2920" y="4363854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-348577" y="4011249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-138934" y="3989307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-372053" y="4223325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-164361" y="4868277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226779" y="4995523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474081" y="4841338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-185887" y="5498214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38925" y="4786012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-589259" y="4875599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-677815" y="5502489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-969899" y="4645526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289933" y="3989306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615706" y="4527246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682255" y="4585290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13"/>
          <p:cNvGrpSpPr/>
          <p:nvPr/>
        </p:nvGrpSpPr>
        <p:grpSpPr>
          <a:xfrm flipH="1">
            <a:off x="-74415" y="391900"/>
            <a:ext cx="1040638" cy="901375"/>
            <a:chOff x="948060" y="3972813"/>
            <a:chExt cx="1040638" cy="901375"/>
          </a:xfrm>
        </p:grpSpPr>
        <p:grpSp>
          <p:nvGrpSpPr>
            <p:cNvPr id="456" name="Google Shape;456;p13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457" name="Google Shape;457;p13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3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9" name="Google Shape;459;p13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460" name="Google Shape;460;p13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3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3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3" name="Google Shape;463;p13"/>
          <p:cNvGrpSpPr/>
          <p:nvPr/>
        </p:nvGrpSpPr>
        <p:grpSpPr>
          <a:xfrm>
            <a:off x="8530769" y="1433443"/>
            <a:ext cx="1019565" cy="1290805"/>
            <a:chOff x="-4017975" y="-49702"/>
            <a:chExt cx="1162825" cy="1472177"/>
          </a:xfrm>
        </p:grpSpPr>
        <p:sp>
          <p:nvSpPr>
            <p:cNvPr id="464" name="Google Shape;464;p13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4"/>
          <p:cNvSpPr txBox="1">
            <a:spLocks noGrp="1"/>
          </p:cNvSpPr>
          <p:nvPr>
            <p:ph type="title"/>
          </p:nvPr>
        </p:nvSpPr>
        <p:spPr>
          <a:xfrm>
            <a:off x="1940550" y="3438075"/>
            <a:ext cx="5262900" cy="363000"/>
          </a:xfrm>
          <a:prstGeom prst="rect">
            <a:avLst/>
          </a:prstGeom>
          <a:noFill/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3" name="Google Shape;473;p14"/>
          <p:cNvSpPr txBox="1">
            <a:spLocks noGrp="1"/>
          </p:cNvSpPr>
          <p:nvPr>
            <p:ph type="subTitle" idx="1"/>
          </p:nvPr>
        </p:nvSpPr>
        <p:spPr>
          <a:xfrm>
            <a:off x="1940550" y="1342425"/>
            <a:ext cx="5262900" cy="1592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74" name="Google Shape;474;p14"/>
          <p:cNvGrpSpPr/>
          <p:nvPr/>
        </p:nvGrpSpPr>
        <p:grpSpPr>
          <a:xfrm>
            <a:off x="8103363" y="1111063"/>
            <a:ext cx="1040638" cy="901375"/>
            <a:chOff x="8457538" y="810363"/>
            <a:chExt cx="1040638" cy="901375"/>
          </a:xfrm>
        </p:grpSpPr>
        <p:grpSp>
          <p:nvGrpSpPr>
            <p:cNvPr id="475" name="Google Shape;475;p1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476" name="Google Shape;476;p1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1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479" name="Google Shape;479;p1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2" name="Google Shape;482;p14"/>
          <p:cNvGrpSpPr/>
          <p:nvPr/>
        </p:nvGrpSpPr>
        <p:grpSpPr>
          <a:xfrm>
            <a:off x="214269" y="2098393"/>
            <a:ext cx="1019565" cy="1290805"/>
            <a:chOff x="-4017975" y="-49702"/>
            <a:chExt cx="1162825" cy="1472177"/>
          </a:xfrm>
        </p:grpSpPr>
        <p:sp>
          <p:nvSpPr>
            <p:cNvPr id="483" name="Google Shape;483;p1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7" r:id="rId13"/>
    <p:sldLayoutId id="2147483669" r:id="rId14"/>
    <p:sldLayoutId id="2147483670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8"/>
          <p:cNvSpPr txBox="1">
            <a:spLocks noGrp="1"/>
          </p:cNvSpPr>
          <p:nvPr>
            <p:ph type="ctrTitle"/>
          </p:nvPr>
        </p:nvSpPr>
        <p:spPr>
          <a:xfrm flipH="1">
            <a:off x="844385" y="1121788"/>
            <a:ext cx="6952800" cy="215755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algn="ctr"/>
            <a:r>
              <a:rPr lang="en-IL" sz="4000" b="0" dirty="0">
                <a:latin typeface="Montserrat Medium"/>
              </a:rPr>
              <a:t>Cross-Sentiment Analysis of Literature Sources</a:t>
            </a:r>
            <a:r>
              <a:rPr lang="en-US" sz="4000" b="0" dirty="0">
                <a:latin typeface="Montserrat Medium"/>
              </a:rPr>
              <a:t> using BERT</a:t>
            </a:r>
            <a:br>
              <a:rPr lang="en-IL" sz="4000" b="0" dirty="0">
                <a:latin typeface="Montserrat Medium"/>
              </a:rPr>
            </a:br>
            <a:endParaRPr lang="en-US" sz="4000" b="0" dirty="0">
              <a:latin typeface="Montserrat Medium"/>
            </a:endParaRPr>
          </a:p>
        </p:txBody>
      </p:sp>
      <p:sp>
        <p:nvSpPr>
          <p:cNvPr id="924" name="Google Shape;924;p28"/>
          <p:cNvSpPr txBox="1">
            <a:spLocks noGrp="1"/>
          </p:cNvSpPr>
          <p:nvPr>
            <p:ph type="subTitle" idx="1"/>
          </p:nvPr>
        </p:nvSpPr>
        <p:spPr>
          <a:xfrm flipH="1">
            <a:off x="4933786" y="4031240"/>
            <a:ext cx="1707564" cy="64078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algn="ctr"/>
            <a:r>
              <a:rPr lang="en-US" sz="1200" b="1" kern="100" dirty="0">
                <a:latin typeface="Garamond" panose="02020404030301010803" pitchFamily="18" charset="0"/>
                <a:cs typeface="Times New Roman" panose="02020603050405020304" pitchFamily="18" charset="0"/>
              </a:rPr>
              <a:t>Advisors:</a:t>
            </a:r>
            <a:endParaRPr lang="en-IL" sz="1200" b="1" kern="1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kern="100" dirty="0">
                <a:latin typeface="Garamond" panose="02020404030301010803" pitchFamily="18" charset="0"/>
                <a:cs typeface="Times New Roman" panose="02020603050405020304" pitchFamily="18" charset="0"/>
              </a:rPr>
              <a:t>Dr. Renata Arvos </a:t>
            </a:r>
            <a:endParaRPr lang="he-IL" sz="1200" b="1" kern="1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kern="100" dirty="0">
                <a:latin typeface="Garamond" panose="02020404030301010803" pitchFamily="18" charset="0"/>
                <a:cs typeface="Times New Roman" panose="02020603050405020304" pitchFamily="18" charset="0"/>
              </a:rPr>
              <a:t> Prof. Zeev Volkovich</a:t>
            </a:r>
            <a:endParaRPr lang="en-IL" sz="1200" b="1" kern="1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25" name="Google Shape;925;p28"/>
          <p:cNvSpPr/>
          <p:nvPr/>
        </p:nvSpPr>
        <p:spPr>
          <a:xfrm flipH="1">
            <a:off x="-186582" y="5584563"/>
            <a:ext cx="29" cy="29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w="56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6" name="Google Shape;926;p28"/>
          <p:cNvGrpSpPr/>
          <p:nvPr/>
        </p:nvGrpSpPr>
        <p:grpSpPr>
          <a:xfrm flipH="1">
            <a:off x="6751081" y="3482200"/>
            <a:ext cx="1929500" cy="2210100"/>
            <a:chOff x="295725" y="-3462825"/>
            <a:chExt cx="1929500" cy="2210100"/>
          </a:xfrm>
        </p:grpSpPr>
        <p:sp>
          <p:nvSpPr>
            <p:cNvPr id="927" name="Google Shape;927;p28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8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/>
            </a:p>
          </p:txBody>
        </p:sp>
        <p:sp>
          <p:nvSpPr>
            <p:cNvPr id="929" name="Google Shape;929;p28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8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dirty="0"/>
            </a:p>
          </p:txBody>
        </p:sp>
        <p:sp>
          <p:nvSpPr>
            <p:cNvPr id="931" name="Google Shape;931;p28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8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8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8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8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8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8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8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8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8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8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8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8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8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8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8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8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8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8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8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2" name="Google Shape;952;p28"/>
          <p:cNvGrpSpPr/>
          <p:nvPr/>
        </p:nvGrpSpPr>
        <p:grpSpPr>
          <a:xfrm>
            <a:off x="948060" y="3973813"/>
            <a:ext cx="1040638" cy="901375"/>
            <a:chOff x="948060" y="3972813"/>
            <a:chExt cx="1040638" cy="901375"/>
          </a:xfrm>
        </p:grpSpPr>
        <p:grpSp>
          <p:nvGrpSpPr>
            <p:cNvPr id="953" name="Google Shape;953;p28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954" name="Google Shape;954;p28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8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6" name="Google Shape;956;p2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957" name="Google Shape;957;p2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0" name="Google Shape;960;p28"/>
          <p:cNvGrpSpPr/>
          <p:nvPr/>
        </p:nvGrpSpPr>
        <p:grpSpPr>
          <a:xfrm>
            <a:off x="1419631" y="2903671"/>
            <a:ext cx="6207616" cy="205357"/>
            <a:chOff x="948060" y="3024234"/>
            <a:chExt cx="4208350" cy="135774"/>
          </a:xfrm>
        </p:grpSpPr>
        <p:sp>
          <p:nvSpPr>
            <p:cNvPr id="961" name="Google Shape;961;p28"/>
            <p:cNvSpPr/>
            <p:nvPr/>
          </p:nvSpPr>
          <p:spPr>
            <a:xfrm rot="-2700000" flipH="1">
              <a:off x="1692865" y="3024234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62" name="Google Shape;962;p28"/>
            <p:cNvCxnSpPr>
              <a:cxnSpLocks/>
              <a:stCxn id="963" idx="6"/>
              <a:endCxn id="964" idx="2"/>
            </p:cNvCxnSpPr>
            <p:nvPr/>
          </p:nvCxnSpPr>
          <p:spPr>
            <a:xfrm rot="10800000">
              <a:off x="1005010" y="3091118"/>
              <a:ext cx="40944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3" name="Google Shape;963;p28"/>
            <p:cNvSpPr/>
            <p:nvPr/>
          </p:nvSpPr>
          <p:spPr>
            <a:xfrm flipH="1">
              <a:off x="5099410" y="3062618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8"/>
            <p:cNvSpPr/>
            <p:nvPr/>
          </p:nvSpPr>
          <p:spPr>
            <a:xfrm flipH="1">
              <a:off x="948060" y="306264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924;p28">
            <a:extLst>
              <a:ext uri="{FF2B5EF4-FFF2-40B4-BE49-F238E27FC236}">
                <a16:creationId xmlns:a16="http://schemas.microsoft.com/office/drawing/2014/main" id="{E50CEF7A-65D7-0179-95BA-7563C0B029CC}"/>
              </a:ext>
            </a:extLst>
          </p:cNvPr>
          <p:cNvSpPr txBox="1">
            <a:spLocks/>
          </p:cNvSpPr>
          <p:nvPr/>
        </p:nvSpPr>
        <p:spPr>
          <a:xfrm flipH="1">
            <a:off x="1962961" y="4031447"/>
            <a:ext cx="1883000" cy="640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1200" b="1" kern="100" dirty="0">
                <a:latin typeface="Garamond" panose="02020404030301010803" pitchFamily="18" charset="0"/>
                <a:cs typeface="Times New Roman" panose="02020603050405020304" pitchFamily="18" charset="0"/>
              </a:rPr>
              <a:t>Authors:</a:t>
            </a:r>
            <a:endParaRPr lang="en-IL" sz="1200" b="1" kern="1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kern="100" dirty="0">
                <a:latin typeface="Garamond" panose="02020404030301010803" pitchFamily="18" charset="0"/>
                <a:cs typeface="Times New Roman" panose="02020603050405020304" pitchFamily="18" charset="0"/>
              </a:rPr>
              <a:t>Omer Asus 205923717</a:t>
            </a:r>
            <a:endParaRPr lang="en-IL" sz="1200" b="1" kern="1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kern="100" dirty="0">
                <a:latin typeface="Garamond" panose="02020404030301010803" pitchFamily="18" charset="0"/>
                <a:cs typeface="Times New Roman" panose="02020603050405020304" pitchFamily="18" charset="0"/>
              </a:rPr>
              <a:t>Alon Modin 316567585</a:t>
            </a:r>
            <a:endParaRPr lang="en-IL" sz="1200" b="1" kern="1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1D4E36-7515-4596-F159-A734B006A711}"/>
              </a:ext>
            </a:extLst>
          </p:cNvPr>
          <p:cNvSpPr txBox="1"/>
          <p:nvPr/>
        </p:nvSpPr>
        <p:spPr>
          <a:xfrm>
            <a:off x="3251717" y="3241468"/>
            <a:ext cx="2138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Capstone Project Phase A</a:t>
            </a:r>
            <a:br>
              <a:rPr lang="en-US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</a:br>
            <a:r>
              <a:rPr lang="en-US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 23-2-R6</a:t>
            </a:r>
            <a:endParaRPr lang="en-IL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  <p:pic>
        <p:nvPicPr>
          <p:cNvPr id="10" name="image6.png" descr="A blue and whit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1D350C38-9248-2D96-70EE-9209A0A924F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81459" y="159231"/>
            <a:ext cx="1735294" cy="426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35"/>
          <p:cNvSpPr/>
          <p:nvPr/>
        </p:nvSpPr>
        <p:spPr>
          <a:xfrm>
            <a:off x="2318020" y="3081653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0" name="Google Shape;1230;p35"/>
          <p:cNvGrpSpPr/>
          <p:nvPr/>
        </p:nvGrpSpPr>
        <p:grpSpPr>
          <a:xfrm>
            <a:off x="264775" y="4260257"/>
            <a:ext cx="960401" cy="721220"/>
            <a:chOff x="695513" y="4237143"/>
            <a:chExt cx="960401" cy="721220"/>
          </a:xfrm>
        </p:grpSpPr>
        <p:sp>
          <p:nvSpPr>
            <p:cNvPr id="1231" name="Google Shape;1231;p35"/>
            <p:cNvSpPr/>
            <p:nvPr/>
          </p:nvSpPr>
          <p:spPr>
            <a:xfrm>
              <a:off x="1175713" y="42371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695513" y="4478468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6" name="Google Shape;1236;p35"/>
          <p:cNvSpPr/>
          <p:nvPr/>
        </p:nvSpPr>
        <p:spPr>
          <a:xfrm>
            <a:off x="914070" y="3757655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35"/>
          <p:cNvSpPr/>
          <p:nvPr/>
        </p:nvSpPr>
        <p:spPr>
          <a:xfrm>
            <a:off x="914070" y="2395838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4F9348F9-C47D-5105-E1B7-7D73104BC7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 algn="ctr"/>
            <a:r>
              <a:rPr lang="en-US" sz="2400" dirty="0"/>
              <a:t>BERT: Advancing Natural Language Processing</a:t>
            </a:r>
            <a:endParaRPr lang="en-IL" sz="2400" dirty="0"/>
          </a:p>
        </p:txBody>
      </p:sp>
      <p:grpSp>
        <p:nvGrpSpPr>
          <p:cNvPr id="5" name="Google Shape;1017;p30">
            <a:extLst>
              <a:ext uri="{FF2B5EF4-FFF2-40B4-BE49-F238E27FC236}">
                <a16:creationId xmlns:a16="http://schemas.microsoft.com/office/drawing/2014/main" id="{DDA7C575-A4FA-99F6-14D6-D091BA626246}"/>
              </a:ext>
            </a:extLst>
          </p:cNvPr>
          <p:cNvGrpSpPr/>
          <p:nvPr/>
        </p:nvGrpSpPr>
        <p:grpSpPr>
          <a:xfrm>
            <a:off x="2868450" y="1231823"/>
            <a:ext cx="3407100" cy="192184"/>
            <a:chOff x="1512197" y="1069304"/>
            <a:chExt cx="3407100" cy="192184"/>
          </a:xfrm>
        </p:grpSpPr>
        <p:grpSp>
          <p:nvGrpSpPr>
            <p:cNvPr id="6" name="Google Shape;1018;p30">
              <a:extLst>
                <a:ext uri="{FF2B5EF4-FFF2-40B4-BE49-F238E27FC236}">
                  <a16:creationId xmlns:a16="http://schemas.microsoft.com/office/drawing/2014/main" id="{54F61E09-B4EF-93F9-5E36-A6643940F8FE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8" name="Google Shape;1019;p30">
                <a:extLst>
                  <a:ext uri="{FF2B5EF4-FFF2-40B4-BE49-F238E27FC236}">
                    <a16:creationId xmlns:a16="http://schemas.microsoft.com/office/drawing/2014/main" id="{A2E03265-BF55-47C4-3D47-D1B3322937DC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" name="Google Shape;1020;p30">
                <a:extLst>
                  <a:ext uri="{FF2B5EF4-FFF2-40B4-BE49-F238E27FC236}">
                    <a16:creationId xmlns:a16="http://schemas.microsoft.com/office/drawing/2014/main" id="{CD0B0D16-CA4F-0A64-0248-9E68C95803A7}"/>
                  </a:ext>
                </a:extLst>
              </p:cNvPr>
              <p:cNvCxnSpPr>
                <a:stCxn id="7" idx="6"/>
                <a:endCxn id="10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" name="Google Shape;1022;p30">
                <a:extLst>
                  <a:ext uri="{FF2B5EF4-FFF2-40B4-BE49-F238E27FC236}">
                    <a16:creationId xmlns:a16="http://schemas.microsoft.com/office/drawing/2014/main" id="{F375AA05-EDAA-E44B-2954-A01DB0BC5BEE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1021;p30">
              <a:extLst>
                <a:ext uri="{FF2B5EF4-FFF2-40B4-BE49-F238E27FC236}">
                  <a16:creationId xmlns:a16="http://schemas.microsoft.com/office/drawing/2014/main" id="{B2D6EC5E-3312-6949-1668-AB95D092FB47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ubtitle 10">
            <a:extLst>
              <a:ext uri="{FF2B5EF4-FFF2-40B4-BE49-F238E27FC236}">
                <a16:creationId xmlns:a16="http://schemas.microsoft.com/office/drawing/2014/main" id="{BCED4059-5687-F6C8-8233-C2FAFB07A289}"/>
              </a:ext>
            </a:extLst>
          </p:cNvPr>
          <p:cNvSpPr txBox="1">
            <a:spLocks/>
          </p:cNvSpPr>
          <p:nvPr/>
        </p:nvSpPr>
        <p:spPr>
          <a:xfrm>
            <a:off x="816932" y="1672503"/>
            <a:ext cx="4380356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1800" b="1" dirty="0"/>
              <a:t>Fine-tuning and Transfer Learning:</a:t>
            </a:r>
            <a:br>
              <a:rPr lang="en-US" sz="1800" b="1" dirty="0"/>
            </a:br>
            <a:endParaRPr lang="en-US" sz="1800" b="1" dirty="0"/>
          </a:p>
          <a:p>
            <a:pPr marL="0" indent="0" algn="ctr"/>
            <a:br>
              <a:rPr lang="en-US" sz="1800" b="1" dirty="0"/>
            </a:br>
            <a:endParaRPr lang="en-US" sz="1800" b="1" dirty="0"/>
          </a:p>
          <a:p>
            <a:pPr marL="0" indent="0" algn="ctr"/>
            <a:r>
              <a:rPr lang="en-US" sz="1800" dirty="0"/>
              <a:t> </a:t>
            </a:r>
            <a:endParaRPr lang="en-IL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C5C8E2-11AB-561A-9917-3CAF9E46D879}"/>
              </a:ext>
            </a:extLst>
          </p:cNvPr>
          <p:cNvSpPr txBox="1"/>
          <p:nvPr/>
        </p:nvSpPr>
        <p:spPr>
          <a:xfrm>
            <a:off x="1561161" y="2248148"/>
            <a:ext cx="672895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u="sng" dirty="0">
                <a:solidFill>
                  <a:schemeClr val="lt1"/>
                </a:solidFill>
                <a:latin typeface="Montserrat"/>
              </a:rPr>
              <a:t>Fine-tuning BERT for specific tasks: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Adding task-specific layers and optimizing on task-specific datasets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2857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Examples: Text classification, named entity recognition, question answering</a:t>
            </a:r>
          </a:p>
          <a:p>
            <a:pPr lvl="1">
              <a:spcBef>
                <a:spcPts val="600"/>
              </a:spcBef>
            </a:pPr>
            <a:endParaRPr lang="en-US" dirty="0">
              <a:solidFill>
                <a:schemeClr val="lt1"/>
              </a:solidFill>
              <a:latin typeface="Montserrat"/>
            </a:endParaRPr>
          </a:p>
          <a:p>
            <a:pPr>
              <a:spcBef>
                <a:spcPts val="600"/>
              </a:spcBef>
            </a:pPr>
            <a:r>
              <a:rPr lang="en-US" sz="1600" u="sng" dirty="0">
                <a:solidFill>
                  <a:schemeClr val="lt1"/>
                </a:solidFill>
                <a:latin typeface="Montserrat"/>
              </a:rPr>
              <a:t>Knowledge transfer: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Leveraging learned representations for downstream tasks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2857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Achieving state-of-the-art performance in NLP benchmarks</a:t>
            </a:r>
          </a:p>
        </p:txBody>
      </p:sp>
    </p:spTree>
    <p:extLst>
      <p:ext uri="{BB962C8B-B14F-4D97-AF65-F5344CB8AC3E}">
        <p14:creationId xmlns:p14="http://schemas.microsoft.com/office/powerpoint/2010/main" val="2677105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0" name="Google Shape;1120;p33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121" name="Google Shape;1121;p33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3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3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3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3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3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3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3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3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3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3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3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3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6" name="Google Shape;1146;p33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147" name="Google Shape;1147;p33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8" name="Google Shape;1148;p33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149" name="Google Shape;1149;p33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3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3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" name="Google Shape;1073;p32">
            <a:extLst>
              <a:ext uri="{FF2B5EF4-FFF2-40B4-BE49-F238E27FC236}">
                <a16:creationId xmlns:a16="http://schemas.microsoft.com/office/drawing/2014/main" id="{5787522E-DF5E-2DC7-EE47-C593B4200F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22653" y="1484279"/>
            <a:ext cx="3435300" cy="130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latin typeface="Montserrat Medium"/>
                <a:sym typeface="Montserrat Medium"/>
              </a:rPr>
              <a:t>CNN</a:t>
            </a:r>
            <a:endParaRPr sz="7200" dirty="0"/>
          </a:p>
        </p:txBody>
      </p:sp>
      <p:grpSp>
        <p:nvGrpSpPr>
          <p:cNvPr id="9" name="Google Shape;1103;p32">
            <a:extLst>
              <a:ext uri="{FF2B5EF4-FFF2-40B4-BE49-F238E27FC236}">
                <a16:creationId xmlns:a16="http://schemas.microsoft.com/office/drawing/2014/main" id="{6E758C9F-2E3C-993B-84EF-4104177BAA69}"/>
              </a:ext>
            </a:extLst>
          </p:cNvPr>
          <p:cNvGrpSpPr/>
          <p:nvPr/>
        </p:nvGrpSpPr>
        <p:grpSpPr>
          <a:xfrm>
            <a:off x="3090352" y="2564625"/>
            <a:ext cx="3011003" cy="192185"/>
            <a:chOff x="4873322" y="2177404"/>
            <a:chExt cx="3011003" cy="192185"/>
          </a:xfrm>
        </p:grpSpPr>
        <p:sp>
          <p:nvSpPr>
            <p:cNvPr id="10" name="Google Shape;1104;p32">
              <a:extLst>
                <a:ext uri="{FF2B5EF4-FFF2-40B4-BE49-F238E27FC236}">
                  <a16:creationId xmlns:a16="http://schemas.microsoft.com/office/drawing/2014/main" id="{0C372713-A5B7-A69A-5224-A81A878A4F28}"/>
                </a:ext>
              </a:extLst>
            </p:cNvPr>
            <p:cNvSpPr/>
            <p:nvPr/>
          </p:nvSpPr>
          <p:spPr>
            <a:xfrm rot="-2700000" flipH="1">
              <a:off x="6184140" y="2205609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" name="Google Shape;1105;p32">
              <a:extLst>
                <a:ext uri="{FF2B5EF4-FFF2-40B4-BE49-F238E27FC236}">
                  <a16:creationId xmlns:a16="http://schemas.microsoft.com/office/drawing/2014/main" id="{D9C6E479-7BD7-0A79-F45F-778D803F912F}"/>
                </a:ext>
              </a:extLst>
            </p:cNvPr>
            <p:cNvCxnSpPr>
              <a:stCxn id="13" idx="6"/>
              <a:endCxn id="12" idx="2"/>
            </p:cNvCxnSpPr>
            <p:nvPr/>
          </p:nvCxnSpPr>
          <p:spPr>
            <a:xfrm rot="10800000">
              <a:off x="4930225" y="2272525"/>
              <a:ext cx="2897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" name="Google Shape;1107;p32">
              <a:extLst>
                <a:ext uri="{FF2B5EF4-FFF2-40B4-BE49-F238E27FC236}">
                  <a16:creationId xmlns:a16="http://schemas.microsoft.com/office/drawing/2014/main" id="{7C81EEDD-505B-6E72-790E-C08DBAE2401E}"/>
                </a:ext>
              </a:extLst>
            </p:cNvPr>
            <p:cNvSpPr/>
            <p:nvPr/>
          </p:nvSpPr>
          <p:spPr>
            <a:xfrm flipH="1">
              <a:off x="487332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06;p32">
              <a:extLst>
                <a:ext uri="{FF2B5EF4-FFF2-40B4-BE49-F238E27FC236}">
                  <a16:creationId xmlns:a16="http://schemas.microsoft.com/office/drawing/2014/main" id="{B87CB688-55C7-641B-9927-2455A9A0DC0F}"/>
                </a:ext>
              </a:extLst>
            </p:cNvPr>
            <p:cNvSpPr/>
            <p:nvPr/>
          </p:nvSpPr>
          <p:spPr>
            <a:xfrm flipH="1">
              <a:off x="7827325" y="2244025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1017;p30">
            <a:extLst>
              <a:ext uri="{FF2B5EF4-FFF2-40B4-BE49-F238E27FC236}">
                <a16:creationId xmlns:a16="http://schemas.microsoft.com/office/drawing/2014/main" id="{98CF2E51-213A-4225-0403-05FDBDD1DFB9}"/>
              </a:ext>
            </a:extLst>
          </p:cNvPr>
          <p:cNvGrpSpPr/>
          <p:nvPr/>
        </p:nvGrpSpPr>
        <p:grpSpPr>
          <a:xfrm>
            <a:off x="2868450" y="1231823"/>
            <a:ext cx="3407100" cy="192184"/>
            <a:chOff x="1512197" y="1069304"/>
            <a:chExt cx="3407100" cy="192184"/>
          </a:xfrm>
        </p:grpSpPr>
        <p:grpSp>
          <p:nvGrpSpPr>
            <p:cNvPr id="47" name="Google Shape;1018;p30">
              <a:extLst>
                <a:ext uri="{FF2B5EF4-FFF2-40B4-BE49-F238E27FC236}">
                  <a16:creationId xmlns:a16="http://schemas.microsoft.com/office/drawing/2014/main" id="{DF3DE172-56AC-81AF-2D90-4D69A74C2762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49" name="Google Shape;1019;p30">
                <a:extLst>
                  <a:ext uri="{FF2B5EF4-FFF2-40B4-BE49-F238E27FC236}">
                    <a16:creationId xmlns:a16="http://schemas.microsoft.com/office/drawing/2014/main" id="{1F625BF3-1D41-12AB-D778-FC297E3DDC94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0" name="Google Shape;1020;p30">
                <a:extLst>
                  <a:ext uri="{FF2B5EF4-FFF2-40B4-BE49-F238E27FC236}">
                    <a16:creationId xmlns:a16="http://schemas.microsoft.com/office/drawing/2014/main" id="{7771F7F1-5C65-AE89-3571-04EA7F9584DC}"/>
                  </a:ext>
                </a:extLst>
              </p:cNvPr>
              <p:cNvCxnSpPr>
                <a:stCxn id="48" idx="6"/>
                <a:endCxn id="51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" name="Google Shape;1022;p30">
                <a:extLst>
                  <a:ext uri="{FF2B5EF4-FFF2-40B4-BE49-F238E27FC236}">
                    <a16:creationId xmlns:a16="http://schemas.microsoft.com/office/drawing/2014/main" id="{69712112-4297-307D-6498-F8ACB717B546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1021;p30">
              <a:extLst>
                <a:ext uri="{FF2B5EF4-FFF2-40B4-BE49-F238E27FC236}">
                  <a16:creationId xmlns:a16="http://schemas.microsoft.com/office/drawing/2014/main" id="{E183E4B4-15C9-B2B9-B036-CA019428F5D8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Subtitle 10">
            <a:extLst>
              <a:ext uri="{FF2B5EF4-FFF2-40B4-BE49-F238E27FC236}">
                <a16:creationId xmlns:a16="http://schemas.microsoft.com/office/drawing/2014/main" id="{C0E856B1-2F58-C3F4-3732-3C56ADBD80F7}"/>
              </a:ext>
            </a:extLst>
          </p:cNvPr>
          <p:cNvSpPr txBox="1">
            <a:spLocks/>
          </p:cNvSpPr>
          <p:nvPr/>
        </p:nvSpPr>
        <p:spPr>
          <a:xfrm>
            <a:off x="1005050" y="1727479"/>
            <a:ext cx="1891900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1800" b="1" dirty="0"/>
              <a:t>Introduction : </a:t>
            </a:r>
            <a:endParaRPr lang="en-IL" sz="18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5F60D7-02FD-2CE2-E4D7-75CBFD710FA1}"/>
              </a:ext>
            </a:extLst>
          </p:cNvPr>
          <p:cNvSpPr txBox="1"/>
          <p:nvPr/>
        </p:nvSpPr>
        <p:spPr>
          <a:xfrm>
            <a:off x="1398738" y="2184536"/>
            <a:ext cx="54323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Purpose: Process and analyze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Composition: Convolutional layers, pooling layers, fully connected layers</a:t>
            </a:r>
          </a:p>
          <a:p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Advantages: Automatic feature extraction, handling large-scale data</a:t>
            </a:r>
          </a:p>
          <a:p>
            <a:br>
              <a:rPr lang="en-US" sz="1600" dirty="0">
                <a:solidFill>
                  <a:schemeClr val="lt1"/>
                </a:solidFill>
                <a:latin typeface="Montserrat"/>
              </a:rPr>
            </a:br>
            <a:endParaRPr lang="en-US" sz="16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3937D2D5-7694-E735-B4A6-74A51A8003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 algn="ctr"/>
            <a:r>
              <a:rPr lang="en-US" sz="2400" dirty="0"/>
              <a:t>Convolutional Neural Networks (CNNs) for Image Processing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3075548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30"/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0"/>
          <p:cNvGrpSpPr/>
          <p:nvPr/>
        </p:nvGrpSpPr>
        <p:grpSpPr>
          <a:xfrm>
            <a:off x="2868450" y="1231823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Subtitle 10">
            <a:extLst>
              <a:ext uri="{FF2B5EF4-FFF2-40B4-BE49-F238E27FC236}">
                <a16:creationId xmlns:a16="http://schemas.microsoft.com/office/drawing/2014/main" id="{D1B64FFA-8883-BAEA-6EB5-58AF32B2F4C0}"/>
              </a:ext>
            </a:extLst>
          </p:cNvPr>
          <p:cNvSpPr txBox="1">
            <a:spLocks/>
          </p:cNvSpPr>
          <p:nvPr/>
        </p:nvSpPr>
        <p:spPr>
          <a:xfrm>
            <a:off x="998325" y="1647053"/>
            <a:ext cx="2605486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1800" b="1" dirty="0"/>
              <a:t>Functionality :</a:t>
            </a:r>
            <a:endParaRPr lang="en-IL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C29EEB-89B4-1A4B-8FBF-F789612008BA}"/>
              </a:ext>
            </a:extLst>
          </p:cNvPr>
          <p:cNvSpPr txBox="1"/>
          <p:nvPr/>
        </p:nvSpPr>
        <p:spPr>
          <a:xfrm>
            <a:off x="1430902" y="2050778"/>
            <a:ext cx="7009812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u="sng" dirty="0">
                <a:solidFill>
                  <a:schemeClr val="lt1"/>
                </a:solidFill>
                <a:latin typeface="Montserrat"/>
              </a:rPr>
              <a:t>Convolutional Layers: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Extract features from images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Capture patterns and spatial information</a:t>
            </a:r>
          </a:p>
          <a:p>
            <a:pPr>
              <a:spcBef>
                <a:spcPts val="600"/>
              </a:spcBef>
            </a:pPr>
            <a:r>
              <a:rPr lang="en-US" sz="1600" u="sng" dirty="0">
                <a:solidFill>
                  <a:schemeClr val="lt1"/>
                </a:solidFill>
                <a:latin typeface="Montserrat"/>
              </a:rPr>
              <a:t>Pooling Layers: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Reduce spatial dimensions, preserve important information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Achieve spatial invariance and robustness</a:t>
            </a:r>
          </a:p>
          <a:p>
            <a:pPr lvl="1">
              <a:spcBef>
                <a:spcPts val="600"/>
              </a:spcBef>
            </a:pPr>
            <a:r>
              <a:rPr lang="en-US" sz="1600" u="sng" dirty="0">
                <a:solidFill>
                  <a:schemeClr val="lt1"/>
                </a:solidFill>
                <a:latin typeface="Montserrat"/>
              </a:rPr>
              <a:t>Fully Connected Layers: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Connect extracted features to a classifier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3429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Perform high-level reasoning and classification</a:t>
            </a:r>
          </a:p>
          <a:p>
            <a:br>
              <a:rPr lang="en-US" dirty="0"/>
            </a:br>
            <a:br>
              <a:rPr lang="en-US" sz="2000" dirty="0"/>
            </a:br>
            <a:br>
              <a:rPr lang="en-US" sz="1600" u="sng" dirty="0">
                <a:solidFill>
                  <a:schemeClr val="lt1"/>
                </a:solidFill>
                <a:latin typeface="Montserrat"/>
              </a:rPr>
            </a:br>
            <a:endParaRPr lang="en-US" sz="1600" u="sng" dirty="0">
              <a:solidFill>
                <a:schemeClr val="lt1"/>
              </a:solidFill>
              <a:latin typeface="Montserrat"/>
            </a:endParaRPr>
          </a:p>
          <a:p>
            <a:pPr marL="3429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2393ED93-631D-E48C-7C9F-61D4583CA3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/>
              <a:t>Convolutional Neural Networks (CNNs) for Image Processing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3406045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3" name="Google Shape;1163;p34"/>
          <p:cNvGrpSpPr/>
          <p:nvPr/>
        </p:nvGrpSpPr>
        <p:grpSpPr>
          <a:xfrm rot="10800000">
            <a:off x="2460069" y="-714219"/>
            <a:ext cx="1803578" cy="1592367"/>
            <a:chOff x="-4912150" y="-393637"/>
            <a:chExt cx="2057000" cy="1816112"/>
          </a:xfrm>
        </p:grpSpPr>
        <p:sp>
          <p:nvSpPr>
            <p:cNvPr id="1164" name="Google Shape;1164;p34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4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3" name="Google Shape;1183;p34"/>
          <p:cNvGrpSpPr/>
          <p:nvPr/>
        </p:nvGrpSpPr>
        <p:grpSpPr>
          <a:xfrm>
            <a:off x="6286297" y="3482200"/>
            <a:ext cx="1929500" cy="2210100"/>
            <a:chOff x="295725" y="-3462825"/>
            <a:chExt cx="1929500" cy="2210100"/>
          </a:xfrm>
        </p:grpSpPr>
        <p:sp>
          <p:nvSpPr>
            <p:cNvPr id="1184" name="Google Shape;1184;p34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4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4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4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4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4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4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4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4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4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073;p32">
            <a:extLst>
              <a:ext uri="{FF2B5EF4-FFF2-40B4-BE49-F238E27FC236}">
                <a16:creationId xmlns:a16="http://schemas.microsoft.com/office/drawing/2014/main" id="{F4EE75B8-A62B-BB74-638F-215405F539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02303" y="1522884"/>
            <a:ext cx="4600719" cy="130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dirty="0">
                <a:latin typeface="Montserrat Medium"/>
              </a:rPr>
              <a:t>Encoders</a:t>
            </a:r>
            <a:endParaRPr sz="7200" b="0" dirty="0">
              <a:latin typeface="Montserrat Medium"/>
            </a:endParaRPr>
          </a:p>
        </p:txBody>
      </p:sp>
      <p:grpSp>
        <p:nvGrpSpPr>
          <p:cNvPr id="7" name="Google Shape;1103;p32">
            <a:extLst>
              <a:ext uri="{FF2B5EF4-FFF2-40B4-BE49-F238E27FC236}">
                <a16:creationId xmlns:a16="http://schemas.microsoft.com/office/drawing/2014/main" id="{55475166-7EFB-2C0B-DE0B-CFF72821E84C}"/>
              </a:ext>
            </a:extLst>
          </p:cNvPr>
          <p:cNvGrpSpPr/>
          <p:nvPr/>
        </p:nvGrpSpPr>
        <p:grpSpPr>
          <a:xfrm>
            <a:off x="3090352" y="2564625"/>
            <a:ext cx="3011003" cy="192185"/>
            <a:chOff x="4873322" y="2177404"/>
            <a:chExt cx="3011003" cy="192185"/>
          </a:xfrm>
        </p:grpSpPr>
        <p:sp>
          <p:nvSpPr>
            <p:cNvPr id="8" name="Google Shape;1104;p32">
              <a:extLst>
                <a:ext uri="{FF2B5EF4-FFF2-40B4-BE49-F238E27FC236}">
                  <a16:creationId xmlns:a16="http://schemas.microsoft.com/office/drawing/2014/main" id="{4B531F04-3B08-20E3-59DC-092DE9DC2ECA}"/>
                </a:ext>
              </a:extLst>
            </p:cNvPr>
            <p:cNvSpPr/>
            <p:nvPr/>
          </p:nvSpPr>
          <p:spPr>
            <a:xfrm rot="-2700000" flipH="1">
              <a:off x="6184140" y="2205609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" name="Google Shape;1105;p32">
              <a:extLst>
                <a:ext uri="{FF2B5EF4-FFF2-40B4-BE49-F238E27FC236}">
                  <a16:creationId xmlns:a16="http://schemas.microsoft.com/office/drawing/2014/main" id="{5AAE75CC-7BBE-A807-5822-996FAAC1129F}"/>
                </a:ext>
              </a:extLst>
            </p:cNvPr>
            <p:cNvCxnSpPr>
              <a:stCxn id="11" idx="6"/>
              <a:endCxn id="10" idx="2"/>
            </p:cNvCxnSpPr>
            <p:nvPr/>
          </p:nvCxnSpPr>
          <p:spPr>
            <a:xfrm rot="10800000">
              <a:off x="4930225" y="2272525"/>
              <a:ext cx="2897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" name="Google Shape;1107;p32">
              <a:extLst>
                <a:ext uri="{FF2B5EF4-FFF2-40B4-BE49-F238E27FC236}">
                  <a16:creationId xmlns:a16="http://schemas.microsoft.com/office/drawing/2014/main" id="{50D0BC8F-7748-1DF7-E367-714DF1F12DB7}"/>
                </a:ext>
              </a:extLst>
            </p:cNvPr>
            <p:cNvSpPr/>
            <p:nvPr/>
          </p:nvSpPr>
          <p:spPr>
            <a:xfrm flipH="1">
              <a:off x="487332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06;p32">
              <a:extLst>
                <a:ext uri="{FF2B5EF4-FFF2-40B4-BE49-F238E27FC236}">
                  <a16:creationId xmlns:a16="http://schemas.microsoft.com/office/drawing/2014/main" id="{B2CECCF3-62E9-B474-1BCA-E5A7C2D0D891}"/>
                </a:ext>
              </a:extLst>
            </p:cNvPr>
            <p:cNvSpPr/>
            <p:nvPr/>
          </p:nvSpPr>
          <p:spPr>
            <a:xfrm flipH="1">
              <a:off x="7827325" y="2244025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1017;p30">
            <a:extLst>
              <a:ext uri="{FF2B5EF4-FFF2-40B4-BE49-F238E27FC236}">
                <a16:creationId xmlns:a16="http://schemas.microsoft.com/office/drawing/2014/main" id="{98CF2E51-213A-4225-0403-05FDBDD1DFB9}"/>
              </a:ext>
            </a:extLst>
          </p:cNvPr>
          <p:cNvGrpSpPr/>
          <p:nvPr/>
        </p:nvGrpSpPr>
        <p:grpSpPr>
          <a:xfrm>
            <a:off x="2868450" y="924114"/>
            <a:ext cx="3407100" cy="192184"/>
            <a:chOff x="1512197" y="1069304"/>
            <a:chExt cx="3407100" cy="192184"/>
          </a:xfrm>
        </p:grpSpPr>
        <p:grpSp>
          <p:nvGrpSpPr>
            <p:cNvPr id="47" name="Google Shape;1018;p30">
              <a:extLst>
                <a:ext uri="{FF2B5EF4-FFF2-40B4-BE49-F238E27FC236}">
                  <a16:creationId xmlns:a16="http://schemas.microsoft.com/office/drawing/2014/main" id="{DF3DE172-56AC-81AF-2D90-4D69A74C2762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49" name="Google Shape;1019;p30">
                <a:extLst>
                  <a:ext uri="{FF2B5EF4-FFF2-40B4-BE49-F238E27FC236}">
                    <a16:creationId xmlns:a16="http://schemas.microsoft.com/office/drawing/2014/main" id="{1F625BF3-1D41-12AB-D778-FC297E3DDC94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0" name="Google Shape;1020;p30">
                <a:extLst>
                  <a:ext uri="{FF2B5EF4-FFF2-40B4-BE49-F238E27FC236}">
                    <a16:creationId xmlns:a16="http://schemas.microsoft.com/office/drawing/2014/main" id="{7771F7F1-5C65-AE89-3571-04EA7F9584DC}"/>
                  </a:ext>
                </a:extLst>
              </p:cNvPr>
              <p:cNvCxnSpPr>
                <a:stCxn id="48" idx="6"/>
                <a:endCxn id="51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" name="Google Shape;1022;p30">
                <a:extLst>
                  <a:ext uri="{FF2B5EF4-FFF2-40B4-BE49-F238E27FC236}">
                    <a16:creationId xmlns:a16="http://schemas.microsoft.com/office/drawing/2014/main" id="{69712112-4297-307D-6498-F8ACB717B546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1021;p30">
              <a:extLst>
                <a:ext uri="{FF2B5EF4-FFF2-40B4-BE49-F238E27FC236}">
                  <a16:creationId xmlns:a16="http://schemas.microsoft.com/office/drawing/2014/main" id="{E183E4B4-15C9-B2B9-B036-CA019428F5D8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65F60D7-02FD-2CE2-E4D7-75CBFD710FA1}"/>
              </a:ext>
            </a:extLst>
          </p:cNvPr>
          <p:cNvSpPr txBox="1"/>
          <p:nvPr/>
        </p:nvSpPr>
        <p:spPr>
          <a:xfrm>
            <a:off x="1687524" y="1516026"/>
            <a:ext cx="54323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Definition: Encoders transform input data into compressed representations.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Purpose: Reduce complexity and extract important information.</a:t>
            </a:r>
          </a:p>
          <a:p>
            <a:pPr lvl="1"/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How it works:</a:t>
            </a:r>
          </a:p>
          <a:p>
            <a:pPr lvl="1"/>
            <a:r>
              <a:rPr lang="en-US" sz="1600" dirty="0">
                <a:solidFill>
                  <a:schemeClr val="lt1"/>
                </a:solidFill>
                <a:latin typeface="Montserrat"/>
              </a:rPr>
              <a:t>            Input Data</a:t>
            </a:r>
          </a:p>
          <a:p>
            <a:pPr lvl="1"/>
            <a:r>
              <a:rPr lang="en-US" sz="1600" dirty="0">
                <a:solidFill>
                  <a:schemeClr val="lt1"/>
                </a:solidFill>
                <a:latin typeface="Montserrat"/>
              </a:rPr>
              <a:t>            Extract Features</a:t>
            </a:r>
          </a:p>
          <a:p>
            <a:pPr lvl="1"/>
            <a:r>
              <a:rPr lang="en-US" sz="1600" dirty="0">
                <a:solidFill>
                  <a:schemeClr val="lt1"/>
                </a:solidFill>
                <a:latin typeface="Montserrat"/>
              </a:rPr>
              <a:t>            Capture Patterns</a:t>
            </a:r>
            <a:endParaRPr lang="en-US" sz="16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3937D2D5-7694-E735-B4A6-74A51A8003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/>
              <a:t>Encoders in Deep Learning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035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30"/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0"/>
          <p:cNvGrpSpPr/>
          <p:nvPr/>
        </p:nvGrpSpPr>
        <p:grpSpPr>
          <a:xfrm>
            <a:off x="2877587" y="898962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8C29EEB-89B4-1A4B-8FBF-F789612008BA}"/>
              </a:ext>
            </a:extLst>
          </p:cNvPr>
          <p:cNvSpPr txBox="1"/>
          <p:nvPr/>
        </p:nvSpPr>
        <p:spPr>
          <a:xfrm>
            <a:off x="1208220" y="1529046"/>
            <a:ext cx="65120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Feature Extraction: Identify relevant patterns and information.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Dimensionality Reduction: Condense data while retaining key characteristics.</a:t>
            </a:r>
          </a:p>
          <a:p>
            <a:pPr lvl="1"/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Representation Learning: Learn abstract and meaningful representations.</a:t>
            </a:r>
          </a:p>
          <a:p>
            <a:pPr lvl="1"/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Benefits: Improved performance and generalization in complex tasks.</a:t>
            </a:r>
          </a:p>
          <a:p>
            <a:pPr lvl="1"/>
            <a:endParaRPr lang="en-US" sz="1600" dirty="0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2393ED93-631D-E48C-7C9F-61D4583CA3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/>
              <a:t>Purpose of Encoders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4108326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3" name="Google Shape;1163;p34"/>
          <p:cNvGrpSpPr/>
          <p:nvPr/>
        </p:nvGrpSpPr>
        <p:grpSpPr>
          <a:xfrm rot="10800000">
            <a:off x="2460069" y="-714219"/>
            <a:ext cx="1803578" cy="1592367"/>
            <a:chOff x="-4912150" y="-393637"/>
            <a:chExt cx="2057000" cy="1816112"/>
          </a:xfrm>
        </p:grpSpPr>
        <p:sp>
          <p:nvSpPr>
            <p:cNvPr id="1164" name="Google Shape;1164;p34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4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3" name="Google Shape;1183;p34"/>
          <p:cNvGrpSpPr/>
          <p:nvPr/>
        </p:nvGrpSpPr>
        <p:grpSpPr>
          <a:xfrm>
            <a:off x="6286297" y="3482200"/>
            <a:ext cx="1929500" cy="2210100"/>
            <a:chOff x="295725" y="-3462825"/>
            <a:chExt cx="1929500" cy="2210100"/>
          </a:xfrm>
        </p:grpSpPr>
        <p:sp>
          <p:nvSpPr>
            <p:cNvPr id="1184" name="Google Shape;1184;p34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4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4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4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4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4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4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4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4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4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073;p32">
            <a:extLst>
              <a:ext uri="{FF2B5EF4-FFF2-40B4-BE49-F238E27FC236}">
                <a16:creationId xmlns:a16="http://schemas.microsoft.com/office/drawing/2014/main" id="{F4EE75B8-A62B-BB74-638F-215405F539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09029" y="1543056"/>
            <a:ext cx="5512169" cy="130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6000" b="0" dirty="0">
                <a:latin typeface="Montserrat Medium"/>
              </a:rPr>
              <a:t>Working</a:t>
            </a:r>
            <a:br>
              <a:rPr lang="en-US" sz="6000" b="0" dirty="0">
                <a:latin typeface="Montserrat Medium"/>
              </a:rPr>
            </a:br>
            <a:r>
              <a:rPr lang="en-US" sz="6000" b="0" dirty="0">
                <a:latin typeface="Montserrat Medium"/>
              </a:rPr>
              <a:t> 	Flow</a:t>
            </a:r>
            <a:endParaRPr sz="6000" b="0" dirty="0">
              <a:latin typeface="Montserrat Medium"/>
            </a:endParaRPr>
          </a:p>
        </p:txBody>
      </p:sp>
      <p:grpSp>
        <p:nvGrpSpPr>
          <p:cNvPr id="7" name="Google Shape;1103;p32">
            <a:extLst>
              <a:ext uri="{FF2B5EF4-FFF2-40B4-BE49-F238E27FC236}">
                <a16:creationId xmlns:a16="http://schemas.microsoft.com/office/drawing/2014/main" id="{55475166-7EFB-2C0B-DE0B-CFF72821E84C}"/>
              </a:ext>
            </a:extLst>
          </p:cNvPr>
          <p:cNvGrpSpPr/>
          <p:nvPr/>
        </p:nvGrpSpPr>
        <p:grpSpPr>
          <a:xfrm>
            <a:off x="2514862" y="3290015"/>
            <a:ext cx="3497569" cy="192185"/>
            <a:chOff x="4873322" y="2177404"/>
            <a:chExt cx="3011003" cy="192185"/>
          </a:xfrm>
        </p:grpSpPr>
        <p:sp>
          <p:nvSpPr>
            <p:cNvPr id="8" name="Google Shape;1104;p32">
              <a:extLst>
                <a:ext uri="{FF2B5EF4-FFF2-40B4-BE49-F238E27FC236}">
                  <a16:creationId xmlns:a16="http://schemas.microsoft.com/office/drawing/2014/main" id="{4B531F04-3B08-20E3-59DC-092DE9DC2ECA}"/>
                </a:ext>
              </a:extLst>
            </p:cNvPr>
            <p:cNvSpPr/>
            <p:nvPr/>
          </p:nvSpPr>
          <p:spPr>
            <a:xfrm rot="-2700000" flipH="1">
              <a:off x="6184140" y="2205609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" name="Google Shape;1105;p32">
              <a:extLst>
                <a:ext uri="{FF2B5EF4-FFF2-40B4-BE49-F238E27FC236}">
                  <a16:creationId xmlns:a16="http://schemas.microsoft.com/office/drawing/2014/main" id="{5AAE75CC-7BBE-A807-5822-996FAAC1129F}"/>
                </a:ext>
              </a:extLst>
            </p:cNvPr>
            <p:cNvCxnSpPr>
              <a:stCxn id="11" idx="6"/>
              <a:endCxn id="10" idx="2"/>
            </p:cNvCxnSpPr>
            <p:nvPr/>
          </p:nvCxnSpPr>
          <p:spPr>
            <a:xfrm rot="10800000">
              <a:off x="4930225" y="2272525"/>
              <a:ext cx="2897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" name="Google Shape;1107;p32">
              <a:extLst>
                <a:ext uri="{FF2B5EF4-FFF2-40B4-BE49-F238E27FC236}">
                  <a16:creationId xmlns:a16="http://schemas.microsoft.com/office/drawing/2014/main" id="{50D0BC8F-7748-1DF7-E367-714DF1F12DB7}"/>
                </a:ext>
              </a:extLst>
            </p:cNvPr>
            <p:cNvSpPr/>
            <p:nvPr/>
          </p:nvSpPr>
          <p:spPr>
            <a:xfrm flipH="1">
              <a:off x="487332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06;p32">
              <a:extLst>
                <a:ext uri="{FF2B5EF4-FFF2-40B4-BE49-F238E27FC236}">
                  <a16:creationId xmlns:a16="http://schemas.microsoft.com/office/drawing/2014/main" id="{B2CECCF3-62E9-B474-1BCA-E5A7C2D0D891}"/>
                </a:ext>
              </a:extLst>
            </p:cNvPr>
            <p:cNvSpPr/>
            <p:nvPr/>
          </p:nvSpPr>
          <p:spPr>
            <a:xfrm flipH="1">
              <a:off x="7827325" y="2244025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68817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screenshot, circle, font&#10;&#10;Description automatically generated">
            <a:extLst>
              <a:ext uri="{FF2B5EF4-FFF2-40B4-BE49-F238E27FC236}">
                <a16:creationId xmlns:a16="http://schemas.microsoft.com/office/drawing/2014/main" id="{3A9F4306-8FDB-B519-2FC1-CE7D4002C0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45"/>
          <a:stretch/>
        </p:blipFill>
        <p:spPr>
          <a:xfrm>
            <a:off x="1028700" y="793376"/>
            <a:ext cx="6770251" cy="390973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38"/>
          <p:cNvGrpSpPr/>
          <p:nvPr/>
        </p:nvGrpSpPr>
        <p:grpSpPr>
          <a:xfrm>
            <a:off x="3409172" y="556238"/>
            <a:ext cx="873188" cy="546900"/>
            <a:chOff x="1115510" y="4327288"/>
            <a:chExt cx="873188" cy="546900"/>
          </a:xfrm>
        </p:grpSpPr>
        <p:sp>
          <p:nvSpPr>
            <p:cNvPr id="1326" name="Google Shape;1326;p38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7" name="Google Shape;1327;p3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328" name="Google Shape;1328;p3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31" name="Google Shape;1331;p38"/>
          <p:cNvGrpSpPr/>
          <p:nvPr/>
        </p:nvGrpSpPr>
        <p:grpSpPr>
          <a:xfrm flipH="1">
            <a:off x="8501831" y="1965068"/>
            <a:ext cx="1019565" cy="1290805"/>
            <a:chOff x="-4017975" y="-49702"/>
            <a:chExt cx="1162825" cy="1472177"/>
          </a:xfrm>
        </p:grpSpPr>
        <p:sp>
          <p:nvSpPr>
            <p:cNvPr id="1332" name="Google Shape;1332;p38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8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8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8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8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8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8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073;p32">
            <a:extLst>
              <a:ext uri="{FF2B5EF4-FFF2-40B4-BE49-F238E27FC236}">
                <a16:creationId xmlns:a16="http://schemas.microsoft.com/office/drawing/2014/main" id="{FF71F986-2474-DE05-2DEC-CE3DF3FCA8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02303" y="1522884"/>
            <a:ext cx="5128050" cy="130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algn="l"/>
            <a:r>
              <a:rPr lang="en-US" sz="5400" b="0" dirty="0">
                <a:latin typeface="Montserrat Medium"/>
              </a:rPr>
              <a:t>Graphical User Interface</a:t>
            </a:r>
            <a:r>
              <a:rPr lang="en-IL" sz="5400" b="0" dirty="0">
                <a:latin typeface="Montserrat Medium"/>
              </a:rPr>
              <a:t> </a:t>
            </a:r>
            <a:endParaRPr sz="5400" b="0" dirty="0">
              <a:latin typeface="Montserrat Medium"/>
            </a:endParaRPr>
          </a:p>
        </p:txBody>
      </p:sp>
      <p:grpSp>
        <p:nvGrpSpPr>
          <p:cNvPr id="7" name="Google Shape;1103;p32">
            <a:extLst>
              <a:ext uri="{FF2B5EF4-FFF2-40B4-BE49-F238E27FC236}">
                <a16:creationId xmlns:a16="http://schemas.microsoft.com/office/drawing/2014/main" id="{1317B627-465D-155A-352F-55E24B6D5501}"/>
              </a:ext>
            </a:extLst>
          </p:cNvPr>
          <p:cNvGrpSpPr/>
          <p:nvPr/>
        </p:nvGrpSpPr>
        <p:grpSpPr>
          <a:xfrm>
            <a:off x="2521324" y="3159780"/>
            <a:ext cx="4383741" cy="192185"/>
            <a:chOff x="4873322" y="2177404"/>
            <a:chExt cx="3011003" cy="192185"/>
          </a:xfrm>
        </p:grpSpPr>
        <p:sp>
          <p:nvSpPr>
            <p:cNvPr id="8" name="Google Shape;1104;p32">
              <a:extLst>
                <a:ext uri="{FF2B5EF4-FFF2-40B4-BE49-F238E27FC236}">
                  <a16:creationId xmlns:a16="http://schemas.microsoft.com/office/drawing/2014/main" id="{D696B6E3-0022-B83C-3F49-BB8EC8228F96}"/>
                </a:ext>
              </a:extLst>
            </p:cNvPr>
            <p:cNvSpPr/>
            <p:nvPr/>
          </p:nvSpPr>
          <p:spPr>
            <a:xfrm rot="-2700000" flipH="1">
              <a:off x="6184140" y="2205609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" name="Google Shape;1105;p32">
              <a:extLst>
                <a:ext uri="{FF2B5EF4-FFF2-40B4-BE49-F238E27FC236}">
                  <a16:creationId xmlns:a16="http://schemas.microsoft.com/office/drawing/2014/main" id="{E4D421A3-BBFE-FA65-9BA2-C9A9D55805E5}"/>
                </a:ext>
              </a:extLst>
            </p:cNvPr>
            <p:cNvCxnSpPr>
              <a:stCxn id="11" idx="6"/>
              <a:endCxn id="10" idx="2"/>
            </p:cNvCxnSpPr>
            <p:nvPr/>
          </p:nvCxnSpPr>
          <p:spPr>
            <a:xfrm rot="10800000">
              <a:off x="4930225" y="2272525"/>
              <a:ext cx="2897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" name="Google Shape;1107;p32">
              <a:extLst>
                <a:ext uri="{FF2B5EF4-FFF2-40B4-BE49-F238E27FC236}">
                  <a16:creationId xmlns:a16="http://schemas.microsoft.com/office/drawing/2014/main" id="{E9D647D1-1559-CFBC-0556-3B2D2BA46467}"/>
                </a:ext>
              </a:extLst>
            </p:cNvPr>
            <p:cNvSpPr/>
            <p:nvPr/>
          </p:nvSpPr>
          <p:spPr>
            <a:xfrm flipH="1">
              <a:off x="487332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06;p32">
              <a:extLst>
                <a:ext uri="{FF2B5EF4-FFF2-40B4-BE49-F238E27FC236}">
                  <a16:creationId xmlns:a16="http://schemas.microsoft.com/office/drawing/2014/main" id="{7E2F5DD5-E46B-CFBC-CD26-AB9512680B74}"/>
                </a:ext>
              </a:extLst>
            </p:cNvPr>
            <p:cNvSpPr/>
            <p:nvPr/>
          </p:nvSpPr>
          <p:spPr>
            <a:xfrm flipH="1">
              <a:off x="7827325" y="2244025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29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23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dirty="0"/>
              <a:t>Contents</a:t>
            </a:r>
            <a:endParaRPr dirty="0"/>
          </a:p>
        </p:txBody>
      </p:sp>
      <p:grpSp>
        <p:nvGrpSpPr>
          <p:cNvPr id="974" name="Google Shape;974;p29"/>
          <p:cNvGrpSpPr/>
          <p:nvPr/>
        </p:nvGrpSpPr>
        <p:grpSpPr>
          <a:xfrm>
            <a:off x="1611150" y="1050283"/>
            <a:ext cx="5921700" cy="192184"/>
            <a:chOff x="902597" y="1069304"/>
            <a:chExt cx="5921700" cy="192184"/>
          </a:xfrm>
        </p:grpSpPr>
        <p:grpSp>
          <p:nvGrpSpPr>
            <p:cNvPr id="975" name="Google Shape;975;p29"/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976" name="Google Shape;976;p29"/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77" name="Google Shape;977;p29"/>
              <p:cNvCxnSpPr>
                <a:stCxn id="978" idx="6"/>
                <a:endCxn id="979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79" name="Google Shape;979;p29"/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8" name="Google Shape;978;p29"/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1446;p42">
            <a:extLst>
              <a:ext uri="{FF2B5EF4-FFF2-40B4-BE49-F238E27FC236}">
                <a16:creationId xmlns:a16="http://schemas.microsoft.com/office/drawing/2014/main" id="{75F7732B-3070-2637-B288-A7E772549F1E}"/>
              </a:ext>
            </a:extLst>
          </p:cNvPr>
          <p:cNvSpPr txBox="1">
            <a:spLocks/>
          </p:cNvSpPr>
          <p:nvPr/>
        </p:nvSpPr>
        <p:spPr>
          <a:xfrm>
            <a:off x="785913" y="1717600"/>
            <a:ext cx="1674695" cy="66293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2000" b="1" dirty="0">
                <a:solidFill>
                  <a:schemeClr val="lt1"/>
                </a:solidFill>
                <a:latin typeface="Montserrat"/>
                <a:sym typeface="Montserrat"/>
              </a:rPr>
              <a:t>Problem Definition</a:t>
            </a:r>
            <a:r>
              <a:rPr lang="en-IL" sz="2000" b="1" dirty="0">
                <a:solidFill>
                  <a:schemeClr val="lt1"/>
                </a:solidFill>
                <a:latin typeface="Montserrat"/>
                <a:sym typeface="Montserrat"/>
              </a:rPr>
              <a:t> </a:t>
            </a:r>
            <a:endParaRPr lang="en-US" sz="2000" b="1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961" name="Google Shape;1478;p42">
            <a:extLst>
              <a:ext uri="{FF2B5EF4-FFF2-40B4-BE49-F238E27FC236}">
                <a16:creationId xmlns:a16="http://schemas.microsoft.com/office/drawing/2014/main" id="{BC53A572-148E-5237-7A64-655251A3BCDF}"/>
              </a:ext>
            </a:extLst>
          </p:cNvPr>
          <p:cNvSpPr/>
          <p:nvPr/>
        </p:nvSpPr>
        <p:spPr>
          <a:xfrm>
            <a:off x="888788" y="1457507"/>
            <a:ext cx="158100" cy="158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1482;p42">
            <a:extLst>
              <a:ext uri="{FF2B5EF4-FFF2-40B4-BE49-F238E27FC236}">
                <a16:creationId xmlns:a16="http://schemas.microsoft.com/office/drawing/2014/main" id="{57E93124-791F-041D-F31E-FFD9E7F8A30A}"/>
              </a:ext>
            </a:extLst>
          </p:cNvPr>
          <p:cNvSpPr/>
          <p:nvPr/>
        </p:nvSpPr>
        <p:spPr>
          <a:xfrm>
            <a:off x="1875788" y="1457507"/>
            <a:ext cx="158100" cy="1581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1485;p42">
            <a:extLst>
              <a:ext uri="{FF2B5EF4-FFF2-40B4-BE49-F238E27FC236}">
                <a16:creationId xmlns:a16="http://schemas.microsoft.com/office/drawing/2014/main" id="{A8930B99-D6E5-C63B-67F0-3938586BA51E}"/>
              </a:ext>
            </a:extLst>
          </p:cNvPr>
          <p:cNvSpPr/>
          <p:nvPr/>
        </p:nvSpPr>
        <p:spPr>
          <a:xfrm>
            <a:off x="1135538" y="1457083"/>
            <a:ext cx="158100" cy="1581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1486;p42">
            <a:extLst>
              <a:ext uri="{FF2B5EF4-FFF2-40B4-BE49-F238E27FC236}">
                <a16:creationId xmlns:a16="http://schemas.microsoft.com/office/drawing/2014/main" id="{B40D5DBF-781D-76B8-AE2D-4B5912C067A1}"/>
              </a:ext>
            </a:extLst>
          </p:cNvPr>
          <p:cNvSpPr/>
          <p:nvPr/>
        </p:nvSpPr>
        <p:spPr>
          <a:xfrm>
            <a:off x="1382288" y="1457083"/>
            <a:ext cx="158100" cy="1581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1487;p42">
            <a:extLst>
              <a:ext uri="{FF2B5EF4-FFF2-40B4-BE49-F238E27FC236}">
                <a16:creationId xmlns:a16="http://schemas.microsoft.com/office/drawing/2014/main" id="{9ADDF47B-41EF-8763-4C4E-9DAF7AA23B36}"/>
              </a:ext>
            </a:extLst>
          </p:cNvPr>
          <p:cNvSpPr/>
          <p:nvPr/>
        </p:nvSpPr>
        <p:spPr>
          <a:xfrm>
            <a:off x="1629038" y="1457083"/>
            <a:ext cx="158100" cy="1581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1482;p42">
            <a:extLst>
              <a:ext uri="{FF2B5EF4-FFF2-40B4-BE49-F238E27FC236}">
                <a16:creationId xmlns:a16="http://schemas.microsoft.com/office/drawing/2014/main" id="{4096A52F-1E18-B0FA-7063-AEDC2A9B1FD0}"/>
              </a:ext>
            </a:extLst>
          </p:cNvPr>
          <p:cNvSpPr/>
          <p:nvPr/>
        </p:nvSpPr>
        <p:spPr>
          <a:xfrm>
            <a:off x="2122537" y="1459866"/>
            <a:ext cx="158100" cy="1581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1446;p42">
            <a:extLst>
              <a:ext uri="{FF2B5EF4-FFF2-40B4-BE49-F238E27FC236}">
                <a16:creationId xmlns:a16="http://schemas.microsoft.com/office/drawing/2014/main" id="{83D73363-A339-DC44-5A02-F81AEBE26FEB}"/>
              </a:ext>
            </a:extLst>
          </p:cNvPr>
          <p:cNvSpPr txBox="1">
            <a:spLocks/>
          </p:cNvSpPr>
          <p:nvPr/>
        </p:nvSpPr>
        <p:spPr>
          <a:xfrm>
            <a:off x="3479853" y="1717600"/>
            <a:ext cx="1674695" cy="66293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" sz="2000" b="1" dirty="0">
                <a:solidFill>
                  <a:schemeClr val="lt1"/>
                </a:solidFill>
                <a:latin typeface="Montserrat"/>
                <a:sym typeface="Montserrat Medium"/>
              </a:rPr>
              <a:t>BERT</a:t>
            </a:r>
            <a:endParaRPr lang="en-US" sz="2000" b="1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992" name="Google Shape;1478;p42">
            <a:extLst>
              <a:ext uri="{FF2B5EF4-FFF2-40B4-BE49-F238E27FC236}">
                <a16:creationId xmlns:a16="http://schemas.microsoft.com/office/drawing/2014/main" id="{90DCBD24-6E75-5C99-CC9F-09F120667C5F}"/>
              </a:ext>
            </a:extLst>
          </p:cNvPr>
          <p:cNvSpPr/>
          <p:nvPr/>
        </p:nvSpPr>
        <p:spPr>
          <a:xfrm>
            <a:off x="3582728" y="1457507"/>
            <a:ext cx="158100" cy="1581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1482;p42">
            <a:extLst>
              <a:ext uri="{FF2B5EF4-FFF2-40B4-BE49-F238E27FC236}">
                <a16:creationId xmlns:a16="http://schemas.microsoft.com/office/drawing/2014/main" id="{8DE994AA-683B-87C3-F001-50AC2C740F85}"/>
              </a:ext>
            </a:extLst>
          </p:cNvPr>
          <p:cNvSpPr/>
          <p:nvPr/>
        </p:nvSpPr>
        <p:spPr>
          <a:xfrm>
            <a:off x="4569728" y="1457507"/>
            <a:ext cx="158100" cy="1581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1485;p42">
            <a:extLst>
              <a:ext uri="{FF2B5EF4-FFF2-40B4-BE49-F238E27FC236}">
                <a16:creationId xmlns:a16="http://schemas.microsoft.com/office/drawing/2014/main" id="{F958C7EB-E2F4-9D01-25F8-6B67A43003E2}"/>
              </a:ext>
            </a:extLst>
          </p:cNvPr>
          <p:cNvSpPr/>
          <p:nvPr/>
        </p:nvSpPr>
        <p:spPr>
          <a:xfrm>
            <a:off x="3829478" y="1457083"/>
            <a:ext cx="158100" cy="1581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1486;p42">
            <a:extLst>
              <a:ext uri="{FF2B5EF4-FFF2-40B4-BE49-F238E27FC236}">
                <a16:creationId xmlns:a16="http://schemas.microsoft.com/office/drawing/2014/main" id="{D3DC7E63-591A-06AD-A163-CA8116841B43}"/>
              </a:ext>
            </a:extLst>
          </p:cNvPr>
          <p:cNvSpPr/>
          <p:nvPr/>
        </p:nvSpPr>
        <p:spPr>
          <a:xfrm>
            <a:off x="4076228" y="1457083"/>
            <a:ext cx="158100" cy="1581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1487;p42">
            <a:extLst>
              <a:ext uri="{FF2B5EF4-FFF2-40B4-BE49-F238E27FC236}">
                <a16:creationId xmlns:a16="http://schemas.microsoft.com/office/drawing/2014/main" id="{6EDC83B4-FAEC-6DEF-18EF-463B41BED42D}"/>
              </a:ext>
            </a:extLst>
          </p:cNvPr>
          <p:cNvSpPr/>
          <p:nvPr/>
        </p:nvSpPr>
        <p:spPr>
          <a:xfrm>
            <a:off x="4322978" y="1457083"/>
            <a:ext cx="158100" cy="1581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1482;p42">
            <a:extLst>
              <a:ext uri="{FF2B5EF4-FFF2-40B4-BE49-F238E27FC236}">
                <a16:creationId xmlns:a16="http://schemas.microsoft.com/office/drawing/2014/main" id="{0A7F5CA3-4B7B-0E81-A4DA-D6EC9E31A3FE}"/>
              </a:ext>
            </a:extLst>
          </p:cNvPr>
          <p:cNvSpPr/>
          <p:nvPr/>
        </p:nvSpPr>
        <p:spPr>
          <a:xfrm>
            <a:off x="4816477" y="1459866"/>
            <a:ext cx="158100" cy="1581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1446;p42">
            <a:extLst>
              <a:ext uri="{FF2B5EF4-FFF2-40B4-BE49-F238E27FC236}">
                <a16:creationId xmlns:a16="http://schemas.microsoft.com/office/drawing/2014/main" id="{12E5E3AA-8A85-606E-67FB-9CFB4305BB40}"/>
              </a:ext>
            </a:extLst>
          </p:cNvPr>
          <p:cNvSpPr txBox="1">
            <a:spLocks/>
          </p:cNvSpPr>
          <p:nvPr/>
        </p:nvSpPr>
        <p:spPr>
          <a:xfrm>
            <a:off x="6250890" y="1717600"/>
            <a:ext cx="1674695" cy="66293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" sz="2000" b="1" dirty="0">
                <a:solidFill>
                  <a:schemeClr val="lt1"/>
                </a:solidFill>
                <a:latin typeface="Montserrat"/>
                <a:sym typeface="Montserrat Medium"/>
              </a:rPr>
              <a:t>CNN</a:t>
            </a:r>
            <a:endParaRPr lang="en-US" sz="2000" b="1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999" name="Google Shape;1478;p42">
            <a:extLst>
              <a:ext uri="{FF2B5EF4-FFF2-40B4-BE49-F238E27FC236}">
                <a16:creationId xmlns:a16="http://schemas.microsoft.com/office/drawing/2014/main" id="{78E4902D-2800-A69C-8E16-A005408A6ED6}"/>
              </a:ext>
            </a:extLst>
          </p:cNvPr>
          <p:cNvSpPr/>
          <p:nvPr/>
        </p:nvSpPr>
        <p:spPr>
          <a:xfrm>
            <a:off x="6353765" y="1457507"/>
            <a:ext cx="158100" cy="158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482;p42">
            <a:extLst>
              <a:ext uri="{FF2B5EF4-FFF2-40B4-BE49-F238E27FC236}">
                <a16:creationId xmlns:a16="http://schemas.microsoft.com/office/drawing/2014/main" id="{43EF646B-F064-B106-72E0-BE15C551CE77}"/>
              </a:ext>
            </a:extLst>
          </p:cNvPr>
          <p:cNvSpPr/>
          <p:nvPr/>
        </p:nvSpPr>
        <p:spPr>
          <a:xfrm>
            <a:off x="7340765" y="1457507"/>
            <a:ext cx="158100" cy="1581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485;p42">
            <a:extLst>
              <a:ext uri="{FF2B5EF4-FFF2-40B4-BE49-F238E27FC236}">
                <a16:creationId xmlns:a16="http://schemas.microsoft.com/office/drawing/2014/main" id="{F00264DF-D25A-C1A6-4B16-53330535DBAD}"/>
              </a:ext>
            </a:extLst>
          </p:cNvPr>
          <p:cNvSpPr/>
          <p:nvPr/>
        </p:nvSpPr>
        <p:spPr>
          <a:xfrm>
            <a:off x="6600515" y="1457083"/>
            <a:ext cx="158100" cy="1581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486;p42">
            <a:extLst>
              <a:ext uri="{FF2B5EF4-FFF2-40B4-BE49-F238E27FC236}">
                <a16:creationId xmlns:a16="http://schemas.microsoft.com/office/drawing/2014/main" id="{AA955890-C1C5-1665-8EC7-275303E7A883}"/>
              </a:ext>
            </a:extLst>
          </p:cNvPr>
          <p:cNvSpPr/>
          <p:nvPr/>
        </p:nvSpPr>
        <p:spPr>
          <a:xfrm>
            <a:off x="6847265" y="1457083"/>
            <a:ext cx="158100" cy="1581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487;p42">
            <a:extLst>
              <a:ext uri="{FF2B5EF4-FFF2-40B4-BE49-F238E27FC236}">
                <a16:creationId xmlns:a16="http://schemas.microsoft.com/office/drawing/2014/main" id="{57940815-7635-8A53-A37D-77ECE263DE31}"/>
              </a:ext>
            </a:extLst>
          </p:cNvPr>
          <p:cNvSpPr/>
          <p:nvPr/>
        </p:nvSpPr>
        <p:spPr>
          <a:xfrm>
            <a:off x="7094015" y="1457083"/>
            <a:ext cx="158100" cy="1581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482;p42">
            <a:extLst>
              <a:ext uri="{FF2B5EF4-FFF2-40B4-BE49-F238E27FC236}">
                <a16:creationId xmlns:a16="http://schemas.microsoft.com/office/drawing/2014/main" id="{07B915C0-ED36-BAC3-D0A6-8B98C62272CD}"/>
              </a:ext>
            </a:extLst>
          </p:cNvPr>
          <p:cNvSpPr/>
          <p:nvPr/>
        </p:nvSpPr>
        <p:spPr>
          <a:xfrm>
            <a:off x="7587514" y="1459866"/>
            <a:ext cx="158100" cy="1581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446;p42">
            <a:extLst>
              <a:ext uri="{FF2B5EF4-FFF2-40B4-BE49-F238E27FC236}">
                <a16:creationId xmlns:a16="http://schemas.microsoft.com/office/drawing/2014/main" id="{0853EE0C-281D-EB98-CE03-74B9E1874567}"/>
              </a:ext>
            </a:extLst>
          </p:cNvPr>
          <p:cNvSpPr txBox="1">
            <a:spLocks/>
          </p:cNvSpPr>
          <p:nvPr/>
        </p:nvSpPr>
        <p:spPr>
          <a:xfrm>
            <a:off x="790365" y="3517265"/>
            <a:ext cx="1674695" cy="66293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2000" b="1" dirty="0">
                <a:solidFill>
                  <a:schemeClr val="lt1"/>
                </a:solidFill>
                <a:latin typeface="Montserrat"/>
              </a:rPr>
              <a:t>Encoders</a:t>
            </a:r>
            <a:endParaRPr lang="en-US" sz="2000" b="1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1013" name="Google Shape;1478;p42">
            <a:extLst>
              <a:ext uri="{FF2B5EF4-FFF2-40B4-BE49-F238E27FC236}">
                <a16:creationId xmlns:a16="http://schemas.microsoft.com/office/drawing/2014/main" id="{5AC240D1-834A-67B7-25FB-F07A5B3E9B35}"/>
              </a:ext>
            </a:extLst>
          </p:cNvPr>
          <p:cNvSpPr/>
          <p:nvPr/>
        </p:nvSpPr>
        <p:spPr>
          <a:xfrm>
            <a:off x="893240" y="3257172"/>
            <a:ext cx="158100" cy="158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482;p42">
            <a:extLst>
              <a:ext uri="{FF2B5EF4-FFF2-40B4-BE49-F238E27FC236}">
                <a16:creationId xmlns:a16="http://schemas.microsoft.com/office/drawing/2014/main" id="{B2F554C0-F88D-9AB7-ED97-062B794A764D}"/>
              </a:ext>
            </a:extLst>
          </p:cNvPr>
          <p:cNvSpPr/>
          <p:nvPr/>
        </p:nvSpPr>
        <p:spPr>
          <a:xfrm>
            <a:off x="1880240" y="3257172"/>
            <a:ext cx="158100" cy="1581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485;p42">
            <a:extLst>
              <a:ext uri="{FF2B5EF4-FFF2-40B4-BE49-F238E27FC236}">
                <a16:creationId xmlns:a16="http://schemas.microsoft.com/office/drawing/2014/main" id="{3919C021-20F9-FA83-4832-2B94678D2269}"/>
              </a:ext>
            </a:extLst>
          </p:cNvPr>
          <p:cNvSpPr/>
          <p:nvPr/>
        </p:nvSpPr>
        <p:spPr>
          <a:xfrm>
            <a:off x="1139990" y="3256748"/>
            <a:ext cx="158100" cy="1581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486;p42">
            <a:extLst>
              <a:ext uri="{FF2B5EF4-FFF2-40B4-BE49-F238E27FC236}">
                <a16:creationId xmlns:a16="http://schemas.microsoft.com/office/drawing/2014/main" id="{7E816C8A-10CF-621E-E338-506B327DA02A}"/>
              </a:ext>
            </a:extLst>
          </p:cNvPr>
          <p:cNvSpPr/>
          <p:nvPr/>
        </p:nvSpPr>
        <p:spPr>
          <a:xfrm>
            <a:off x="1386740" y="3256748"/>
            <a:ext cx="158100" cy="1581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487;p42">
            <a:extLst>
              <a:ext uri="{FF2B5EF4-FFF2-40B4-BE49-F238E27FC236}">
                <a16:creationId xmlns:a16="http://schemas.microsoft.com/office/drawing/2014/main" id="{FD86BDD1-95F8-B630-B262-D05EA01BCEE5}"/>
              </a:ext>
            </a:extLst>
          </p:cNvPr>
          <p:cNvSpPr/>
          <p:nvPr/>
        </p:nvSpPr>
        <p:spPr>
          <a:xfrm>
            <a:off x="1633490" y="3256748"/>
            <a:ext cx="158100" cy="1581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482;p42">
            <a:extLst>
              <a:ext uri="{FF2B5EF4-FFF2-40B4-BE49-F238E27FC236}">
                <a16:creationId xmlns:a16="http://schemas.microsoft.com/office/drawing/2014/main" id="{0D8412ED-A696-B19C-66A8-A4472C2F49AA}"/>
              </a:ext>
            </a:extLst>
          </p:cNvPr>
          <p:cNvSpPr/>
          <p:nvPr/>
        </p:nvSpPr>
        <p:spPr>
          <a:xfrm>
            <a:off x="2126989" y="3259531"/>
            <a:ext cx="158100" cy="1581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446;p42">
            <a:extLst>
              <a:ext uri="{FF2B5EF4-FFF2-40B4-BE49-F238E27FC236}">
                <a16:creationId xmlns:a16="http://schemas.microsoft.com/office/drawing/2014/main" id="{9E278BC3-91D9-7016-EE12-5A2626AE55F7}"/>
              </a:ext>
            </a:extLst>
          </p:cNvPr>
          <p:cNvSpPr txBox="1">
            <a:spLocks/>
          </p:cNvSpPr>
          <p:nvPr/>
        </p:nvSpPr>
        <p:spPr>
          <a:xfrm>
            <a:off x="3484305" y="3517265"/>
            <a:ext cx="1674695" cy="66293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2000" b="1" dirty="0">
                <a:solidFill>
                  <a:schemeClr val="lt1"/>
                </a:solidFill>
                <a:latin typeface="Montserrat"/>
              </a:rPr>
              <a:t>Working Flow</a:t>
            </a:r>
            <a:endParaRPr lang="en-US" sz="2000" b="1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1020" name="Google Shape;1478;p42">
            <a:extLst>
              <a:ext uri="{FF2B5EF4-FFF2-40B4-BE49-F238E27FC236}">
                <a16:creationId xmlns:a16="http://schemas.microsoft.com/office/drawing/2014/main" id="{3791ED06-AFFA-4B4C-D4BB-9C860574A6E8}"/>
              </a:ext>
            </a:extLst>
          </p:cNvPr>
          <p:cNvSpPr/>
          <p:nvPr/>
        </p:nvSpPr>
        <p:spPr>
          <a:xfrm>
            <a:off x="3587180" y="3257172"/>
            <a:ext cx="158100" cy="158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482;p42">
            <a:extLst>
              <a:ext uri="{FF2B5EF4-FFF2-40B4-BE49-F238E27FC236}">
                <a16:creationId xmlns:a16="http://schemas.microsoft.com/office/drawing/2014/main" id="{F097C07B-9A54-3027-78DA-930E2F24BC28}"/>
              </a:ext>
            </a:extLst>
          </p:cNvPr>
          <p:cNvSpPr/>
          <p:nvPr/>
        </p:nvSpPr>
        <p:spPr>
          <a:xfrm>
            <a:off x="4574180" y="3257172"/>
            <a:ext cx="158100" cy="1581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485;p42">
            <a:extLst>
              <a:ext uri="{FF2B5EF4-FFF2-40B4-BE49-F238E27FC236}">
                <a16:creationId xmlns:a16="http://schemas.microsoft.com/office/drawing/2014/main" id="{DADB1F47-3F0E-A379-91AA-82810A328051}"/>
              </a:ext>
            </a:extLst>
          </p:cNvPr>
          <p:cNvSpPr/>
          <p:nvPr/>
        </p:nvSpPr>
        <p:spPr>
          <a:xfrm>
            <a:off x="3833930" y="3256748"/>
            <a:ext cx="158100" cy="1581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486;p42">
            <a:extLst>
              <a:ext uri="{FF2B5EF4-FFF2-40B4-BE49-F238E27FC236}">
                <a16:creationId xmlns:a16="http://schemas.microsoft.com/office/drawing/2014/main" id="{2B5D3CCA-5004-3C7E-9B13-93BD5A32233A}"/>
              </a:ext>
            </a:extLst>
          </p:cNvPr>
          <p:cNvSpPr/>
          <p:nvPr/>
        </p:nvSpPr>
        <p:spPr>
          <a:xfrm>
            <a:off x="4080680" y="3256748"/>
            <a:ext cx="158100" cy="1581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487;p42">
            <a:extLst>
              <a:ext uri="{FF2B5EF4-FFF2-40B4-BE49-F238E27FC236}">
                <a16:creationId xmlns:a16="http://schemas.microsoft.com/office/drawing/2014/main" id="{50B595B5-7F5F-4B36-D399-FA497176B4CA}"/>
              </a:ext>
            </a:extLst>
          </p:cNvPr>
          <p:cNvSpPr/>
          <p:nvPr/>
        </p:nvSpPr>
        <p:spPr>
          <a:xfrm>
            <a:off x="4327430" y="3256748"/>
            <a:ext cx="158100" cy="1581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482;p42">
            <a:extLst>
              <a:ext uri="{FF2B5EF4-FFF2-40B4-BE49-F238E27FC236}">
                <a16:creationId xmlns:a16="http://schemas.microsoft.com/office/drawing/2014/main" id="{70EBFF3D-AAC1-479D-6DDC-5077E88918E0}"/>
              </a:ext>
            </a:extLst>
          </p:cNvPr>
          <p:cNvSpPr/>
          <p:nvPr/>
        </p:nvSpPr>
        <p:spPr>
          <a:xfrm>
            <a:off x="4820929" y="3259531"/>
            <a:ext cx="158100" cy="1581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446;p42">
            <a:extLst>
              <a:ext uri="{FF2B5EF4-FFF2-40B4-BE49-F238E27FC236}">
                <a16:creationId xmlns:a16="http://schemas.microsoft.com/office/drawing/2014/main" id="{A2D5B02F-E7DE-929B-A79D-FACCE23D3F04}"/>
              </a:ext>
            </a:extLst>
          </p:cNvPr>
          <p:cNvSpPr txBox="1">
            <a:spLocks/>
          </p:cNvSpPr>
          <p:nvPr/>
        </p:nvSpPr>
        <p:spPr>
          <a:xfrm>
            <a:off x="6255342" y="3517265"/>
            <a:ext cx="2098293" cy="66293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2000" b="1" dirty="0">
                <a:solidFill>
                  <a:schemeClr val="lt1"/>
                </a:solidFill>
                <a:latin typeface="Montserrat"/>
              </a:rPr>
              <a:t>Graphical User Interface</a:t>
            </a:r>
            <a:r>
              <a:rPr lang="en-IL" sz="2000" b="1" dirty="0">
                <a:solidFill>
                  <a:schemeClr val="lt1"/>
                </a:solidFill>
                <a:latin typeface="Montserrat"/>
              </a:rPr>
              <a:t> </a:t>
            </a:r>
            <a:endParaRPr lang="en-US" sz="2000" b="1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1027" name="Google Shape;1478;p42">
            <a:extLst>
              <a:ext uri="{FF2B5EF4-FFF2-40B4-BE49-F238E27FC236}">
                <a16:creationId xmlns:a16="http://schemas.microsoft.com/office/drawing/2014/main" id="{4FDED197-14FA-D1E4-B7BE-5E4B435CD46E}"/>
              </a:ext>
            </a:extLst>
          </p:cNvPr>
          <p:cNvSpPr/>
          <p:nvPr/>
        </p:nvSpPr>
        <p:spPr>
          <a:xfrm>
            <a:off x="6358217" y="3257172"/>
            <a:ext cx="158100" cy="158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482;p42">
            <a:extLst>
              <a:ext uri="{FF2B5EF4-FFF2-40B4-BE49-F238E27FC236}">
                <a16:creationId xmlns:a16="http://schemas.microsoft.com/office/drawing/2014/main" id="{17E1E264-A4DF-1A1E-704B-9D5BA9E8B8B8}"/>
              </a:ext>
            </a:extLst>
          </p:cNvPr>
          <p:cNvSpPr/>
          <p:nvPr/>
        </p:nvSpPr>
        <p:spPr>
          <a:xfrm>
            <a:off x="7345217" y="3257172"/>
            <a:ext cx="158100" cy="1581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485;p42">
            <a:extLst>
              <a:ext uri="{FF2B5EF4-FFF2-40B4-BE49-F238E27FC236}">
                <a16:creationId xmlns:a16="http://schemas.microsoft.com/office/drawing/2014/main" id="{2A023AAA-3F9D-DD47-5AD8-FB08916B3EDC}"/>
              </a:ext>
            </a:extLst>
          </p:cNvPr>
          <p:cNvSpPr/>
          <p:nvPr/>
        </p:nvSpPr>
        <p:spPr>
          <a:xfrm>
            <a:off x="6604967" y="3256748"/>
            <a:ext cx="158100" cy="1581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486;p42">
            <a:extLst>
              <a:ext uri="{FF2B5EF4-FFF2-40B4-BE49-F238E27FC236}">
                <a16:creationId xmlns:a16="http://schemas.microsoft.com/office/drawing/2014/main" id="{7B6D9FAC-E6DB-5723-C38B-9BC67343027A}"/>
              </a:ext>
            </a:extLst>
          </p:cNvPr>
          <p:cNvSpPr/>
          <p:nvPr/>
        </p:nvSpPr>
        <p:spPr>
          <a:xfrm>
            <a:off x="6851717" y="3256748"/>
            <a:ext cx="158100" cy="1581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487;p42">
            <a:extLst>
              <a:ext uri="{FF2B5EF4-FFF2-40B4-BE49-F238E27FC236}">
                <a16:creationId xmlns:a16="http://schemas.microsoft.com/office/drawing/2014/main" id="{96B4CC3D-1D3B-3131-30FD-D9FBC9B3AD3C}"/>
              </a:ext>
            </a:extLst>
          </p:cNvPr>
          <p:cNvSpPr/>
          <p:nvPr/>
        </p:nvSpPr>
        <p:spPr>
          <a:xfrm>
            <a:off x="7098467" y="3256748"/>
            <a:ext cx="158100" cy="1581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482;p42">
            <a:extLst>
              <a:ext uri="{FF2B5EF4-FFF2-40B4-BE49-F238E27FC236}">
                <a16:creationId xmlns:a16="http://schemas.microsoft.com/office/drawing/2014/main" id="{6F531C5E-586A-F02C-E9E6-848832196F7C}"/>
              </a:ext>
            </a:extLst>
          </p:cNvPr>
          <p:cNvSpPr/>
          <p:nvPr/>
        </p:nvSpPr>
        <p:spPr>
          <a:xfrm>
            <a:off x="7591966" y="3259531"/>
            <a:ext cx="158100" cy="1581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6" name="Google Shape;1266;p37"/>
          <p:cNvGrpSpPr/>
          <p:nvPr/>
        </p:nvGrpSpPr>
        <p:grpSpPr>
          <a:xfrm>
            <a:off x="426379" y="209096"/>
            <a:ext cx="1019565" cy="1290805"/>
            <a:chOff x="-4017975" y="-49702"/>
            <a:chExt cx="1162825" cy="1472177"/>
          </a:xfrm>
        </p:grpSpPr>
        <p:sp>
          <p:nvSpPr>
            <p:cNvPr id="1267" name="Google Shape;1267;p3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7"/>
          <p:cNvGrpSpPr/>
          <p:nvPr/>
        </p:nvGrpSpPr>
        <p:grpSpPr>
          <a:xfrm>
            <a:off x="6579671" y="3747040"/>
            <a:ext cx="1929500" cy="2210100"/>
            <a:chOff x="295725" y="-3462825"/>
            <a:chExt cx="1929500" cy="2210100"/>
          </a:xfrm>
        </p:grpSpPr>
        <p:sp>
          <p:nvSpPr>
            <p:cNvPr id="1275" name="Google Shape;1275;p37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37"/>
          <p:cNvGrpSpPr/>
          <p:nvPr/>
        </p:nvGrpSpPr>
        <p:grpSpPr>
          <a:xfrm>
            <a:off x="7910622" y="818386"/>
            <a:ext cx="1040638" cy="901375"/>
            <a:chOff x="8457538" y="810363"/>
            <a:chExt cx="1040638" cy="901375"/>
          </a:xfrm>
        </p:grpSpPr>
        <p:grpSp>
          <p:nvGrpSpPr>
            <p:cNvPr id="1301" name="Google Shape;1301;p3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1302" name="Google Shape;1302;p3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3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1305" name="Google Shape;1305;p3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064130F-A32D-F0A5-A4F6-920C257E71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68" y="669520"/>
            <a:ext cx="3168000" cy="1796143"/>
          </a:xfrm>
          <a:prstGeom prst="rect">
            <a:avLst/>
          </a:prstGeom>
        </p:spPr>
      </p:pic>
      <p:pic>
        <p:nvPicPr>
          <p:cNvPr id="8" name="Picture 7" descr="A computer screen shot of a stack of books&#10;&#10;Description automatically generated with low confidence">
            <a:extLst>
              <a:ext uri="{FF2B5EF4-FFF2-40B4-BE49-F238E27FC236}">
                <a16:creationId xmlns:a16="http://schemas.microsoft.com/office/drawing/2014/main" id="{AD9E20E0-5975-92BA-E5F7-01BFD99CF7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474" y="863379"/>
            <a:ext cx="3168000" cy="1758364"/>
          </a:xfrm>
          <a:prstGeom prst="rect">
            <a:avLst/>
          </a:prstGeom>
        </p:spPr>
      </p:pic>
      <p:pic>
        <p:nvPicPr>
          <p:cNvPr id="9" name="Picture 8" descr="A computer screen shot of a stack of books&#10;&#10;Description automatically generated with low confidence">
            <a:extLst>
              <a:ext uri="{FF2B5EF4-FFF2-40B4-BE49-F238E27FC236}">
                <a16:creationId xmlns:a16="http://schemas.microsoft.com/office/drawing/2014/main" id="{4732C051-F676-3F46-F2E4-52E0ECC4DD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62" y="2883645"/>
            <a:ext cx="3168000" cy="1772784"/>
          </a:xfrm>
          <a:prstGeom prst="rect">
            <a:avLst/>
          </a:prstGeom>
        </p:spPr>
      </p:pic>
      <p:pic>
        <p:nvPicPr>
          <p:cNvPr id="10" name="Picture 9" descr="A computer screen shot of a stack of books&#10;&#10;Description automatically generated with low confidence">
            <a:extLst>
              <a:ext uri="{FF2B5EF4-FFF2-40B4-BE49-F238E27FC236}">
                <a16:creationId xmlns:a16="http://schemas.microsoft.com/office/drawing/2014/main" id="{C6E2D769-6EA1-0FA0-5CBB-7008E68755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125" y="3035844"/>
            <a:ext cx="3168000" cy="17609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6" name="Google Shape;1266;p37"/>
          <p:cNvGrpSpPr/>
          <p:nvPr/>
        </p:nvGrpSpPr>
        <p:grpSpPr>
          <a:xfrm>
            <a:off x="426379" y="209096"/>
            <a:ext cx="1019565" cy="1290805"/>
            <a:chOff x="-4017975" y="-49702"/>
            <a:chExt cx="1162825" cy="1472177"/>
          </a:xfrm>
        </p:grpSpPr>
        <p:sp>
          <p:nvSpPr>
            <p:cNvPr id="1267" name="Google Shape;1267;p3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7"/>
          <p:cNvGrpSpPr/>
          <p:nvPr/>
        </p:nvGrpSpPr>
        <p:grpSpPr>
          <a:xfrm>
            <a:off x="6579671" y="3747040"/>
            <a:ext cx="1929500" cy="2210100"/>
            <a:chOff x="295725" y="-3462825"/>
            <a:chExt cx="1929500" cy="2210100"/>
          </a:xfrm>
        </p:grpSpPr>
        <p:sp>
          <p:nvSpPr>
            <p:cNvPr id="1275" name="Google Shape;1275;p37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37"/>
          <p:cNvGrpSpPr/>
          <p:nvPr/>
        </p:nvGrpSpPr>
        <p:grpSpPr>
          <a:xfrm>
            <a:off x="7910622" y="818386"/>
            <a:ext cx="1040638" cy="901375"/>
            <a:chOff x="8457538" y="810363"/>
            <a:chExt cx="1040638" cy="901375"/>
          </a:xfrm>
        </p:grpSpPr>
        <p:grpSp>
          <p:nvGrpSpPr>
            <p:cNvPr id="1301" name="Google Shape;1301;p3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1302" name="Google Shape;1302;p3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3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1305" name="Google Shape;1305;p3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EC295797-E992-F82A-2F97-F8257E3117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748" y="1403643"/>
            <a:ext cx="3240000" cy="1837340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7892C52-8E3C-6BDD-B9E1-55EC94AB53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41" y="630773"/>
            <a:ext cx="3240000" cy="1837036"/>
          </a:xfrm>
          <a:prstGeom prst="rect">
            <a:avLst/>
          </a:prstGeom>
        </p:spPr>
      </p:pic>
      <p:pic>
        <p:nvPicPr>
          <p:cNvPr id="5" name="Picture 4" descr="A picture containing text, screenshot, businesscard, font&#10;&#10;Description automatically generated">
            <a:extLst>
              <a:ext uri="{FF2B5EF4-FFF2-40B4-BE49-F238E27FC236}">
                <a16:creationId xmlns:a16="http://schemas.microsoft.com/office/drawing/2014/main" id="{50563A9D-26CC-B8CE-8940-69066B01D3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41" y="2809284"/>
            <a:ext cx="3240000" cy="183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54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4" name="Google Shape;1374;p40"/>
          <p:cNvGrpSpPr/>
          <p:nvPr/>
        </p:nvGrpSpPr>
        <p:grpSpPr>
          <a:xfrm flipH="1">
            <a:off x="378472" y="3923488"/>
            <a:ext cx="1929500" cy="2210100"/>
            <a:chOff x="295725" y="-3462825"/>
            <a:chExt cx="1929500" cy="2210100"/>
          </a:xfrm>
        </p:grpSpPr>
        <p:sp>
          <p:nvSpPr>
            <p:cNvPr id="1375" name="Google Shape;1375;p40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0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0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0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0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0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0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0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0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0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0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0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0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0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0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0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0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0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0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0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0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0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0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0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0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0" name="Google Shape;1400;p40"/>
          <p:cNvGrpSpPr/>
          <p:nvPr/>
        </p:nvGrpSpPr>
        <p:grpSpPr>
          <a:xfrm flipH="1">
            <a:off x="4571988" y="-438607"/>
            <a:ext cx="1938846" cy="1720830"/>
            <a:chOff x="-1873362" y="2120543"/>
            <a:chExt cx="1938846" cy="1720830"/>
          </a:xfrm>
        </p:grpSpPr>
        <p:sp>
          <p:nvSpPr>
            <p:cNvPr id="1401" name="Google Shape;1401;p40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0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0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0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0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0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0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0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0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0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0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0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0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0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0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0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0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0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0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תמונה 1">
            <a:extLst>
              <a:ext uri="{FF2B5EF4-FFF2-40B4-BE49-F238E27FC236}">
                <a16:creationId xmlns:a16="http://schemas.microsoft.com/office/drawing/2014/main" id="{AB6EEE6E-F040-6FA9-0A60-8F46B1904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045" y="1644867"/>
            <a:ext cx="4840423" cy="29113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xfrm>
            <a:off x="601321" y="1369800"/>
            <a:ext cx="6196174" cy="208609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Problem Definition</a:t>
            </a:r>
            <a:r>
              <a:rPr lang="en-IL" sz="4800" dirty="0"/>
              <a:t> </a:t>
            </a:r>
            <a:endParaRPr sz="4800" dirty="0"/>
          </a:p>
        </p:txBody>
      </p:sp>
      <p:grpSp>
        <p:nvGrpSpPr>
          <p:cNvPr id="991" name="Google Shape;991;p30"/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1017;p30">
            <a:extLst>
              <a:ext uri="{FF2B5EF4-FFF2-40B4-BE49-F238E27FC236}">
                <a16:creationId xmlns:a16="http://schemas.microsoft.com/office/drawing/2014/main" id="{5C8DA3A7-50FA-9D53-1B2E-CBBE7BAAD6F8}"/>
              </a:ext>
            </a:extLst>
          </p:cNvPr>
          <p:cNvGrpSpPr/>
          <p:nvPr/>
        </p:nvGrpSpPr>
        <p:grpSpPr>
          <a:xfrm>
            <a:off x="1459006" y="2852193"/>
            <a:ext cx="4487097" cy="192184"/>
            <a:chOff x="1512197" y="1069304"/>
            <a:chExt cx="3407100" cy="192184"/>
          </a:xfrm>
        </p:grpSpPr>
        <p:grpSp>
          <p:nvGrpSpPr>
            <p:cNvPr id="31" name="Google Shape;1018;p30">
              <a:extLst>
                <a:ext uri="{FF2B5EF4-FFF2-40B4-BE49-F238E27FC236}">
                  <a16:creationId xmlns:a16="http://schemas.microsoft.com/office/drawing/2014/main" id="{1CC8DB11-3C9A-332B-BFA7-66E305EDB6D1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33" name="Google Shape;1019;p30">
                <a:extLst>
                  <a:ext uri="{FF2B5EF4-FFF2-40B4-BE49-F238E27FC236}">
                    <a16:creationId xmlns:a16="http://schemas.microsoft.com/office/drawing/2014/main" id="{C73AC3D9-7572-6534-AC10-FF91DC7EA816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4" name="Google Shape;1020;p30">
                <a:extLst>
                  <a:ext uri="{FF2B5EF4-FFF2-40B4-BE49-F238E27FC236}">
                    <a16:creationId xmlns:a16="http://schemas.microsoft.com/office/drawing/2014/main" id="{F522F5A3-A710-E1C9-76E6-644062ED83B8}"/>
                  </a:ext>
                </a:extLst>
              </p:cNvPr>
              <p:cNvCxnSpPr>
                <a:stCxn id="32" idx="6"/>
                <a:endCxn id="35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" name="Google Shape;1022;p30">
                <a:extLst>
                  <a:ext uri="{FF2B5EF4-FFF2-40B4-BE49-F238E27FC236}">
                    <a16:creationId xmlns:a16="http://schemas.microsoft.com/office/drawing/2014/main" id="{FCF0A195-53A2-160C-9A41-99F6874AA1A6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Google Shape;1021;p30">
              <a:extLst>
                <a:ext uri="{FF2B5EF4-FFF2-40B4-BE49-F238E27FC236}">
                  <a16:creationId xmlns:a16="http://schemas.microsoft.com/office/drawing/2014/main" id="{8C5C8755-2E2A-DB4C-7896-6235ECC6011C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984;p30">
            <a:extLst>
              <a:ext uri="{FF2B5EF4-FFF2-40B4-BE49-F238E27FC236}">
                <a16:creationId xmlns:a16="http://schemas.microsoft.com/office/drawing/2014/main" id="{B921FE1D-DF2F-3DE4-866C-110E020382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 algn="ctr"/>
            <a:r>
              <a:rPr lang="en-US" sz="2400" dirty="0"/>
              <a:t>Identifying Text Writers through Writing Style Analysis</a:t>
            </a:r>
            <a:endParaRPr lang="en-IL" sz="2400" dirty="0"/>
          </a:p>
        </p:txBody>
      </p:sp>
      <p:grpSp>
        <p:nvGrpSpPr>
          <p:cNvPr id="46" name="Google Shape;1017;p30">
            <a:extLst>
              <a:ext uri="{FF2B5EF4-FFF2-40B4-BE49-F238E27FC236}">
                <a16:creationId xmlns:a16="http://schemas.microsoft.com/office/drawing/2014/main" id="{98CF2E51-213A-4225-0403-05FDBDD1DFB9}"/>
              </a:ext>
            </a:extLst>
          </p:cNvPr>
          <p:cNvGrpSpPr/>
          <p:nvPr/>
        </p:nvGrpSpPr>
        <p:grpSpPr>
          <a:xfrm>
            <a:off x="2868450" y="1231823"/>
            <a:ext cx="3407100" cy="192184"/>
            <a:chOff x="1512197" y="1069304"/>
            <a:chExt cx="3407100" cy="192184"/>
          </a:xfrm>
        </p:grpSpPr>
        <p:grpSp>
          <p:nvGrpSpPr>
            <p:cNvPr id="47" name="Google Shape;1018;p30">
              <a:extLst>
                <a:ext uri="{FF2B5EF4-FFF2-40B4-BE49-F238E27FC236}">
                  <a16:creationId xmlns:a16="http://schemas.microsoft.com/office/drawing/2014/main" id="{DF3DE172-56AC-81AF-2D90-4D69A74C2762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49" name="Google Shape;1019;p30">
                <a:extLst>
                  <a:ext uri="{FF2B5EF4-FFF2-40B4-BE49-F238E27FC236}">
                    <a16:creationId xmlns:a16="http://schemas.microsoft.com/office/drawing/2014/main" id="{1F625BF3-1D41-12AB-D778-FC297E3DDC94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0" name="Google Shape;1020;p30">
                <a:extLst>
                  <a:ext uri="{FF2B5EF4-FFF2-40B4-BE49-F238E27FC236}">
                    <a16:creationId xmlns:a16="http://schemas.microsoft.com/office/drawing/2014/main" id="{7771F7F1-5C65-AE89-3571-04EA7F9584DC}"/>
                  </a:ext>
                </a:extLst>
              </p:cNvPr>
              <p:cNvCxnSpPr>
                <a:stCxn id="48" idx="6"/>
                <a:endCxn id="51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" name="Google Shape;1022;p30">
                <a:extLst>
                  <a:ext uri="{FF2B5EF4-FFF2-40B4-BE49-F238E27FC236}">
                    <a16:creationId xmlns:a16="http://schemas.microsoft.com/office/drawing/2014/main" id="{69712112-4297-307D-6498-F8ACB717B546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1021;p30">
              <a:extLst>
                <a:ext uri="{FF2B5EF4-FFF2-40B4-BE49-F238E27FC236}">
                  <a16:creationId xmlns:a16="http://schemas.microsoft.com/office/drawing/2014/main" id="{E183E4B4-15C9-B2B9-B036-CA019428F5D8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Subtitle 10">
            <a:extLst>
              <a:ext uri="{FF2B5EF4-FFF2-40B4-BE49-F238E27FC236}">
                <a16:creationId xmlns:a16="http://schemas.microsoft.com/office/drawing/2014/main" id="{C0E856B1-2F58-C3F4-3732-3C56ADBD80F7}"/>
              </a:ext>
            </a:extLst>
          </p:cNvPr>
          <p:cNvSpPr txBox="1">
            <a:spLocks/>
          </p:cNvSpPr>
          <p:nvPr/>
        </p:nvSpPr>
        <p:spPr>
          <a:xfrm>
            <a:off x="1005050" y="1727479"/>
            <a:ext cx="1891900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1800" b="1" dirty="0"/>
              <a:t>Introduction : </a:t>
            </a:r>
            <a:endParaRPr lang="en-IL" sz="18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5F60D7-02FD-2CE2-E4D7-75CBFD710FA1}"/>
              </a:ext>
            </a:extLst>
          </p:cNvPr>
          <p:cNvSpPr txBox="1"/>
          <p:nvPr/>
        </p:nvSpPr>
        <p:spPr>
          <a:xfrm>
            <a:off x="1351674" y="2372795"/>
            <a:ext cx="543236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Objective: Identify text writers by analyzing their unique authorship style</a:t>
            </a:r>
          </a:p>
          <a:p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  <a:sym typeface="Montserrat"/>
              </a:rPr>
              <a:t>Methodology: Analyze tweet-like texts using sentiment analysis 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 algn="ctr"/>
            <a:r>
              <a:rPr lang="en-US" sz="2400" dirty="0"/>
              <a:t>Identifying Text Writers through Writing Style Analysis</a:t>
            </a:r>
            <a:endParaRPr lang="en-IL" sz="2400" dirty="0"/>
          </a:p>
        </p:txBody>
      </p:sp>
      <p:grpSp>
        <p:nvGrpSpPr>
          <p:cNvPr id="991" name="Google Shape;991;p30"/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0"/>
          <p:cNvGrpSpPr/>
          <p:nvPr/>
        </p:nvGrpSpPr>
        <p:grpSpPr>
          <a:xfrm>
            <a:off x="2868450" y="1231823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Subtitle 10">
            <a:extLst>
              <a:ext uri="{FF2B5EF4-FFF2-40B4-BE49-F238E27FC236}">
                <a16:creationId xmlns:a16="http://schemas.microsoft.com/office/drawing/2014/main" id="{D1B64FFA-8883-BAEA-6EB5-58AF32B2F4C0}"/>
              </a:ext>
            </a:extLst>
          </p:cNvPr>
          <p:cNvSpPr txBox="1">
            <a:spLocks/>
          </p:cNvSpPr>
          <p:nvPr/>
        </p:nvSpPr>
        <p:spPr>
          <a:xfrm>
            <a:off x="1005049" y="1727479"/>
            <a:ext cx="2033985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1800" b="1" dirty="0"/>
              <a:t>Methodology :</a:t>
            </a:r>
            <a:r>
              <a:rPr lang="en-US" sz="1800" dirty="0"/>
              <a:t> </a:t>
            </a:r>
            <a:endParaRPr lang="en-IL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C29EEB-89B4-1A4B-8FBF-F789612008BA}"/>
              </a:ext>
            </a:extLst>
          </p:cNvPr>
          <p:cNvSpPr txBox="1"/>
          <p:nvPr/>
        </p:nvSpPr>
        <p:spPr>
          <a:xfrm>
            <a:off x="1282835" y="2278985"/>
            <a:ext cx="60963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Challenge: Applying of sentiment analysis approach to differentiating authorships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Solution: Employ a BERT-based aspect-level sentiment analysis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Benefits of BERT: Contextual understanding and capturing language nuances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7020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35"/>
          <p:cNvSpPr/>
          <p:nvPr/>
        </p:nvSpPr>
        <p:spPr>
          <a:xfrm>
            <a:off x="2318020" y="3081653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0" name="Google Shape;1230;p35"/>
          <p:cNvGrpSpPr/>
          <p:nvPr/>
        </p:nvGrpSpPr>
        <p:grpSpPr>
          <a:xfrm>
            <a:off x="264775" y="4260257"/>
            <a:ext cx="960401" cy="721220"/>
            <a:chOff x="695513" y="4237143"/>
            <a:chExt cx="960401" cy="721220"/>
          </a:xfrm>
        </p:grpSpPr>
        <p:sp>
          <p:nvSpPr>
            <p:cNvPr id="1231" name="Google Shape;1231;p35"/>
            <p:cNvSpPr/>
            <p:nvPr/>
          </p:nvSpPr>
          <p:spPr>
            <a:xfrm>
              <a:off x="1175713" y="42371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695513" y="4478468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6" name="Google Shape;1236;p35"/>
          <p:cNvSpPr/>
          <p:nvPr/>
        </p:nvSpPr>
        <p:spPr>
          <a:xfrm>
            <a:off x="914070" y="3757655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35"/>
          <p:cNvSpPr/>
          <p:nvPr/>
        </p:nvSpPr>
        <p:spPr>
          <a:xfrm>
            <a:off x="914070" y="2395838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4F9348F9-C47D-5105-E1B7-7D73104BC7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 algn="ctr"/>
            <a:r>
              <a:rPr lang="en-US" sz="2400" dirty="0"/>
              <a:t>Identifying Text Writers through Writing Style Analysis</a:t>
            </a:r>
            <a:endParaRPr lang="en-IL" sz="2400" dirty="0"/>
          </a:p>
        </p:txBody>
      </p:sp>
      <p:grpSp>
        <p:nvGrpSpPr>
          <p:cNvPr id="5" name="Google Shape;1017;p30">
            <a:extLst>
              <a:ext uri="{FF2B5EF4-FFF2-40B4-BE49-F238E27FC236}">
                <a16:creationId xmlns:a16="http://schemas.microsoft.com/office/drawing/2014/main" id="{DDA7C575-A4FA-99F6-14D6-D091BA626246}"/>
              </a:ext>
            </a:extLst>
          </p:cNvPr>
          <p:cNvGrpSpPr/>
          <p:nvPr/>
        </p:nvGrpSpPr>
        <p:grpSpPr>
          <a:xfrm>
            <a:off x="2868450" y="1231823"/>
            <a:ext cx="3407100" cy="192184"/>
            <a:chOff x="1512197" y="1069304"/>
            <a:chExt cx="3407100" cy="192184"/>
          </a:xfrm>
        </p:grpSpPr>
        <p:grpSp>
          <p:nvGrpSpPr>
            <p:cNvPr id="6" name="Google Shape;1018;p30">
              <a:extLst>
                <a:ext uri="{FF2B5EF4-FFF2-40B4-BE49-F238E27FC236}">
                  <a16:creationId xmlns:a16="http://schemas.microsoft.com/office/drawing/2014/main" id="{54F61E09-B4EF-93F9-5E36-A6643940F8FE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8" name="Google Shape;1019;p30">
                <a:extLst>
                  <a:ext uri="{FF2B5EF4-FFF2-40B4-BE49-F238E27FC236}">
                    <a16:creationId xmlns:a16="http://schemas.microsoft.com/office/drawing/2014/main" id="{A2E03265-BF55-47C4-3D47-D1B3322937DC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" name="Google Shape;1020;p30">
                <a:extLst>
                  <a:ext uri="{FF2B5EF4-FFF2-40B4-BE49-F238E27FC236}">
                    <a16:creationId xmlns:a16="http://schemas.microsoft.com/office/drawing/2014/main" id="{CD0B0D16-CA4F-0A64-0248-9E68C95803A7}"/>
                  </a:ext>
                </a:extLst>
              </p:cNvPr>
              <p:cNvCxnSpPr>
                <a:stCxn id="7" idx="6"/>
                <a:endCxn id="10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" name="Google Shape;1022;p30">
                <a:extLst>
                  <a:ext uri="{FF2B5EF4-FFF2-40B4-BE49-F238E27FC236}">
                    <a16:creationId xmlns:a16="http://schemas.microsoft.com/office/drawing/2014/main" id="{F375AA05-EDAA-E44B-2954-A01DB0BC5BEE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1021;p30">
              <a:extLst>
                <a:ext uri="{FF2B5EF4-FFF2-40B4-BE49-F238E27FC236}">
                  <a16:creationId xmlns:a16="http://schemas.microsoft.com/office/drawing/2014/main" id="{B2D6EC5E-3312-6949-1668-AB95D092FB47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ubtitle 10">
            <a:extLst>
              <a:ext uri="{FF2B5EF4-FFF2-40B4-BE49-F238E27FC236}">
                <a16:creationId xmlns:a16="http://schemas.microsoft.com/office/drawing/2014/main" id="{BCED4059-5687-F6C8-8233-C2FAFB07A289}"/>
              </a:ext>
            </a:extLst>
          </p:cNvPr>
          <p:cNvSpPr txBox="1">
            <a:spLocks/>
          </p:cNvSpPr>
          <p:nvPr/>
        </p:nvSpPr>
        <p:spPr>
          <a:xfrm>
            <a:off x="816932" y="1564924"/>
            <a:ext cx="3002175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1800" b="1" dirty="0"/>
              <a:t>Dataset and Model Development:</a:t>
            </a:r>
            <a:br>
              <a:rPr lang="en-US" sz="1800" b="1" dirty="0"/>
            </a:br>
            <a:endParaRPr lang="en-US" sz="1800" b="1" dirty="0"/>
          </a:p>
          <a:p>
            <a:pPr marL="0" indent="0" algn="ctr"/>
            <a:r>
              <a:rPr lang="en-US" sz="1800" dirty="0"/>
              <a:t> </a:t>
            </a:r>
            <a:endParaRPr lang="en-IL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E624FB-EC80-0302-05F1-420A5E6DECDA}"/>
              </a:ext>
            </a:extLst>
          </p:cNvPr>
          <p:cNvSpPr txBox="1"/>
          <p:nvPr/>
        </p:nvSpPr>
        <p:spPr>
          <a:xfrm>
            <a:off x="1282835" y="2395838"/>
            <a:ext cx="609635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Translate long texts to short as tweets batches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Exploit BERT as the backbone for discerning and classifying </a:t>
            </a:r>
            <a:r>
              <a:rPr lang="en-US" sz="1600">
                <a:solidFill>
                  <a:schemeClr val="lt1"/>
                </a:solidFill>
                <a:latin typeface="Montserrat"/>
              </a:rPr>
              <a:t>tweet-like text</a:t>
            </a:r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Potential Applications: Author profiling, opinion mining, and social media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5971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32"/>
          <p:cNvSpPr txBox="1">
            <a:spLocks noGrp="1"/>
          </p:cNvSpPr>
          <p:nvPr>
            <p:ph type="title"/>
          </p:nvPr>
        </p:nvSpPr>
        <p:spPr>
          <a:xfrm>
            <a:off x="782850" y="1013625"/>
            <a:ext cx="3435300" cy="130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latin typeface="Montserrat Medium"/>
                <a:sym typeface="Montserrat Medium"/>
              </a:rPr>
              <a:t>BERT</a:t>
            </a:r>
            <a:endParaRPr sz="7200" dirty="0"/>
          </a:p>
        </p:txBody>
      </p:sp>
      <p:grpSp>
        <p:nvGrpSpPr>
          <p:cNvPr id="1076" name="Google Shape;1076;p32"/>
          <p:cNvGrpSpPr/>
          <p:nvPr/>
        </p:nvGrpSpPr>
        <p:grpSpPr>
          <a:xfrm rot="10800000">
            <a:off x="3188769" y="4079806"/>
            <a:ext cx="1803578" cy="1592367"/>
            <a:chOff x="-4912150" y="-393637"/>
            <a:chExt cx="2057000" cy="1816112"/>
          </a:xfrm>
        </p:grpSpPr>
        <p:sp>
          <p:nvSpPr>
            <p:cNvPr id="1077" name="Google Shape;1077;p32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2"/>
          <p:cNvGrpSpPr/>
          <p:nvPr/>
        </p:nvGrpSpPr>
        <p:grpSpPr>
          <a:xfrm>
            <a:off x="4572000" y="169263"/>
            <a:ext cx="946675" cy="901375"/>
            <a:chOff x="4487300" y="227688"/>
            <a:chExt cx="946675" cy="901375"/>
          </a:xfrm>
        </p:grpSpPr>
        <p:grpSp>
          <p:nvGrpSpPr>
            <p:cNvPr id="1097" name="Google Shape;1097;p32"/>
            <p:cNvGrpSpPr/>
            <p:nvPr/>
          </p:nvGrpSpPr>
          <p:grpSpPr>
            <a:xfrm>
              <a:off x="5249800" y="345688"/>
              <a:ext cx="184175" cy="158025"/>
              <a:chOff x="-3626300" y="-1680825"/>
              <a:chExt cx="184175" cy="158025"/>
            </a:xfrm>
          </p:grpSpPr>
          <p:sp>
            <p:nvSpPr>
              <p:cNvPr id="1098" name="Google Shape;1098;p32"/>
              <p:cNvSpPr/>
              <p:nvPr/>
            </p:nvSpPr>
            <p:spPr>
              <a:xfrm>
                <a:off x="-3626300" y="-1680825"/>
                <a:ext cx="184175" cy="158025"/>
              </a:xfrm>
              <a:custGeom>
                <a:avLst/>
                <a:gdLst/>
                <a:ahLst/>
                <a:cxnLst/>
                <a:rect l="l" t="t" r="r" b="b"/>
                <a:pathLst>
                  <a:path w="7367" h="6321" extrusionOk="0">
                    <a:moveTo>
                      <a:pt x="4219" y="295"/>
                    </a:moveTo>
                    <a:cubicBezTo>
                      <a:pt x="5804" y="295"/>
                      <a:pt x="7087" y="1578"/>
                      <a:pt x="7087" y="3163"/>
                    </a:cubicBezTo>
                    <a:cubicBezTo>
                      <a:pt x="7087" y="4901"/>
                      <a:pt x="5670" y="6050"/>
                      <a:pt x="4190" y="6050"/>
                    </a:cubicBezTo>
                    <a:cubicBezTo>
                      <a:pt x="3484" y="6050"/>
                      <a:pt x="2764" y="5789"/>
                      <a:pt x="2177" y="5205"/>
                    </a:cubicBezTo>
                    <a:cubicBezTo>
                      <a:pt x="369" y="3386"/>
                      <a:pt x="1653" y="295"/>
                      <a:pt x="4219" y="295"/>
                    </a:cubicBezTo>
                    <a:close/>
                    <a:moveTo>
                      <a:pt x="4193" y="1"/>
                    </a:moveTo>
                    <a:cubicBezTo>
                      <a:pt x="3419" y="1"/>
                      <a:pt x="2630" y="289"/>
                      <a:pt x="1987" y="931"/>
                    </a:cubicBezTo>
                    <a:cubicBezTo>
                      <a:pt x="1" y="2928"/>
                      <a:pt x="1407" y="6321"/>
                      <a:pt x="4219" y="6321"/>
                    </a:cubicBezTo>
                    <a:cubicBezTo>
                      <a:pt x="5960" y="6321"/>
                      <a:pt x="7366" y="4904"/>
                      <a:pt x="7366" y="3163"/>
                    </a:cubicBezTo>
                    <a:cubicBezTo>
                      <a:pt x="7366" y="1260"/>
                      <a:pt x="5813" y="1"/>
                      <a:pt x="41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2"/>
              <p:cNvSpPr/>
              <p:nvPr/>
            </p:nvSpPr>
            <p:spPr>
              <a:xfrm>
                <a:off x="-3559050" y="-1636200"/>
                <a:ext cx="76175" cy="68900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2756" extrusionOk="0">
                    <a:moveTo>
                      <a:pt x="1516" y="0"/>
                    </a:moveTo>
                    <a:cubicBezTo>
                      <a:pt x="891" y="0"/>
                      <a:pt x="331" y="427"/>
                      <a:pt x="179" y="1065"/>
                    </a:cubicBezTo>
                    <a:cubicBezTo>
                      <a:pt x="0" y="1802"/>
                      <a:pt x="469" y="2550"/>
                      <a:pt x="1206" y="2717"/>
                    </a:cubicBezTo>
                    <a:cubicBezTo>
                      <a:pt x="1315" y="2743"/>
                      <a:pt x="1424" y="2756"/>
                      <a:pt x="1531" y="2756"/>
                    </a:cubicBezTo>
                    <a:cubicBezTo>
                      <a:pt x="2157" y="2756"/>
                      <a:pt x="2716" y="2329"/>
                      <a:pt x="2868" y="1690"/>
                    </a:cubicBezTo>
                    <a:cubicBezTo>
                      <a:pt x="3047" y="954"/>
                      <a:pt x="2578" y="206"/>
                      <a:pt x="1842" y="39"/>
                    </a:cubicBezTo>
                    <a:cubicBezTo>
                      <a:pt x="1732" y="13"/>
                      <a:pt x="1623" y="0"/>
                      <a:pt x="15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0" name="Google Shape;1100;p32"/>
            <p:cNvGrpSpPr/>
            <p:nvPr/>
          </p:nvGrpSpPr>
          <p:grpSpPr>
            <a:xfrm>
              <a:off x="4487300" y="227688"/>
              <a:ext cx="716725" cy="901375"/>
              <a:chOff x="-3888525" y="-2483300"/>
              <a:chExt cx="716725" cy="901375"/>
            </a:xfrm>
          </p:grpSpPr>
          <p:sp>
            <p:nvSpPr>
              <p:cNvPr id="1101" name="Google Shape;1101;p32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2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03" name="Google Shape;1103;p32"/>
          <p:cNvGrpSpPr/>
          <p:nvPr/>
        </p:nvGrpSpPr>
        <p:grpSpPr>
          <a:xfrm>
            <a:off x="750549" y="2093971"/>
            <a:ext cx="3011003" cy="192185"/>
            <a:chOff x="4873322" y="2177404"/>
            <a:chExt cx="3011003" cy="192185"/>
          </a:xfrm>
        </p:grpSpPr>
        <p:sp>
          <p:nvSpPr>
            <p:cNvPr id="1104" name="Google Shape;1104;p32"/>
            <p:cNvSpPr/>
            <p:nvPr/>
          </p:nvSpPr>
          <p:spPr>
            <a:xfrm rot="-2700000" flipH="1">
              <a:off x="6184140" y="2205609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05" name="Google Shape;1105;p32"/>
            <p:cNvCxnSpPr>
              <a:stCxn id="1106" idx="6"/>
              <a:endCxn id="1107" idx="2"/>
            </p:cNvCxnSpPr>
            <p:nvPr/>
          </p:nvCxnSpPr>
          <p:spPr>
            <a:xfrm rot="10800000">
              <a:off x="4930225" y="2272525"/>
              <a:ext cx="2897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07" name="Google Shape;1107;p32"/>
            <p:cNvSpPr/>
            <p:nvPr/>
          </p:nvSpPr>
          <p:spPr>
            <a:xfrm flipH="1">
              <a:off x="487332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2"/>
            <p:cNvSpPr/>
            <p:nvPr/>
          </p:nvSpPr>
          <p:spPr>
            <a:xfrm flipH="1">
              <a:off x="7827325" y="2244025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A screenshot of a diagram&#10;&#10;Description automatically generated with low confidence">
            <a:extLst>
              <a:ext uri="{FF2B5EF4-FFF2-40B4-BE49-F238E27FC236}">
                <a16:creationId xmlns:a16="http://schemas.microsoft.com/office/drawing/2014/main" id="{1D0E1DA1-677B-D1C7-E480-3293792D1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347" y="1706035"/>
            <a:ext cx="3851904" cy="33613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1017;p30">
            <a:extLst>
              <a:ext uri="{FF2B5EF4-FFF2-40B4-BE49-F238E27FC236}">
                <a16:creationId xmlns:a16="http://schemas.microsoft.com/office/drawing/2014/main" id="{98CF2E51-213A-4225-0403-05FDBDD1DFB9}"/>
              </a:ext>
            </a:extLst>
          </p:cNvPr>
          <p:cNvGrpSpPr/>
          <p:nvPr/>
        </p:nvGrpSpPr>
        <p:grpSpPr>
          <a:xfrm>
            <a:off x="2868450" y="1231823"/>
            <a:ext cx="3407100" cy="192184"/>
            <a:chOff x="1512197" y="1069304"/>
            <a:chExt cx="3407100" cy="192184"/>
          </a:xfrm>
        </p:grpSpPr>
        <p:grpSp>
          <p:nvGrpSpPr>
            <p:cNvPr id="47" name="Google Shape;1018;p30">
              <a:extLst>
                <a:ext uri="{FF2B5EF4-FFF2-40B4-BE49-F238E27FC236}">
                  <a16:creationId xmlns:a16="http://schemas.microsoft.com/office/drawing/2014/main" id="{DF3DE172-56AC-81AF-2D90-4D69A74C2762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49" name="Google Shape;1019;p30">
                <a:extLst>
                  <a:ext uri="{FF2B5EF4-FFF2-40B4-BE49-F238E27FC236}">
                    <a16:creationId xmlns:a16="http://schemas.microsoft.com/office/drawing/2014/main" id="{1F625BF3-1D41-12AB-D778-FC297E3DDC94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0" name="Google Shape;1020;p30">
                <a:extLst>
                  <a:ext uri="{FF2B5EF4-FFF2-40B4-BE49-F238E27FC236}">
                    <a16:creationId xmlns:a16="http://schemas.microsoft.com/office/drawing/2014/main" id="{7771F7F1-5C65-AE89-3571-04EA7F9584DC}"/>
                  </a:ext>
                </a:extLst>
              </p:cNvPr>
              <p:cNvCxnSpPr>
                <a:stCxn id="48" idx="6"/>
                <a:endCxn id="51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" name="Google Shape;1022;p30">
                <a:extLst>
                  <a:ext uri="{FF2B5EF4-FFF2-40B4-BE49-F238E27FC236}">
                    <a16:creationId xmlns:a16="http://schemas.microsoft.com/office/drawing/2014/main" id="{69712112-4297-307D-6498-F8ACB717B546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1021;p30">
              <a:extLst>
                <a:ext uri="{FF2B5EF4-FFF2-40B4-BE49-F238E27FC236}">
                  <a16:creationId xmlns:a16="http://schemas.microsoft.com/office/drawing/2014/main" id="{E183E4B4-15C9-B2B9-B036-CA019428F5D8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Subtitle 10">
            <a:extLst>
              <a:ext uri="{FF2B5EF4-FFF2-40B4-BE49-F238E27FC236}">
                <a16:creationId xmlns:a16="http://schemas.microsoft.com/office/drawing/2014/main" id="{C0E856B1-2F58-C3F4-3732-3C56ADBD80F7}"/>
              </a:ext>
            </a:extLst>
          </p:cNvPr>
          <p:cNvSpPr txBox="1">
            <a:spLocks/>
          </p:cNvSpPr>
          <p:nvPr/>
        </p:nvSpPr>
        <p:spPr>
          <a:xfrm>
            <a:off x="1005050" y="1727479"/>
            <a:ext cx="1891900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1800" b="1" dirty="0"/>
              <a:t>Introduction : </a:t>
            </a:r>
            <a:endParaRPr lang="en-IL" sz="18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5F60D7-02FD-2CE2-E4D7-75CBFD710FA1}"/>
              </a:ext>
            </a:extLst>
          </p:cNvPr>
          <p:cNvSpPr txBox="1"/>
          <p:nvPr/>
        </p:nvSpPr>
        <p:spPr>
          <a:xfrm>
            <a:off x="1398738" y="2184536"/>
            <a:ext cx="543236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BERT (Bidirectional Encoder Representations from Transformers)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Significance: Revolutionized deep learning in natural language processing (NLP)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Key feature: Capturing contextual information bidirectionally</a:t>
            </a:r>
            <a:br>
              <a:rPr lang="en-US" sz="1600" dirty="0">
                <a:solidFill>
                  <a:schemeClr val="lt1"/>
                </a:solidFill>
                <a:latin typeface="Montserrat"/>
                <a:sym typeface="Montserrat"/>
              </a:rPr>
            </a:br>
            <a:endParaRPr lang="en-US" sz="1600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3937D2D5-7694-E735-B4A6-74A51A8003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 algn="ctr"/>
            <a:r>
              <a:rPr lang="en-US" sz="2400" dirty="0"/>
              <a:t>BERT: Advancing Natural Language Processing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1441888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30"/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0"/>
          <p:cNvGrpSpPr/>
          <p:nvPr/>
        </p:nvGrpSpPr>
        <p:grpSpPr>
          <a:xfrm>
            <a:off x="2868450" y="1231823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Subtitle 10">
            <a:extLst>
              <a:ext uri="{FF2B5EF4-FFF2-40B4-BE49-F238E27FC236}">
                <a16:creationId xmlns:a16="http://schemas.microsoft.com/office/drawing/2014/main" id="{D1B64FFA-8883-BAEA-6EB5-58AF32B2F4C0}"/>
              </a:ext>
            </a:extLst>
          </p:cNvPr>
          <p:cNvSpPr txBox="1">
            <a:spLocks/>
          </p:cNvSpPr>
          <p:nvPr/>
        </p:nvSpPr>
        <p:spPr>
          <a:xfrm>
            <a:off x="1005049" y="1727479"/>
            <a:ext cx="2605486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1800" b="1" dirty="0"/>
              <a:t>Pre-training Phase:</a:t>
            </a:r>
            <a:endParaRPr lang="en-IL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C29EEB-89B4-1A4B-8FBF-F789612008BA}"/>
              </a:ext>
            </a:extLst>
          </p:cNvPr>
          <p:cNvSpPr txBox="1"/>
          <p:nvPr/>
        </p:nvSpPr>
        <p:spPr>
          <a:xfrm>
            <a:off x="1547714" y="2168928"/>
            <a:ext cx="609635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u="sng" dirty="0">
                <a:solidFill>
                  <a:schemeClr val="lt1"/>
                </a:solidFill>
                <a:latin typeface="Montserrat"/>
              </a:rPr>
              <a:t>Masked Language Model: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Model: Randomly masking tokens and predicting them based on context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Learning relationships between words within a sentence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lt1"/>
              </a:solidFill>
              <a:latin typeface="Montserrat"/>
            </a:endParaRPr>
          </a:p>
          <a:p>
            <a:pPr>
              <a:spcBef>
                <a:spcPts val="600"/>
              </a:spcBef>
            </a:pPr>
            <a:r>
              <a:rPr lang="en-US" sz="1600" u="sng" dirty="0">
                <a:solidFill>
                  <a:schemeClr val="lt1"/>
                </a:solidFill>
                <a:latin typeface="Montserrat"/>
              </a:rPr>
              <a:t>Next Sentence Prediction: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Understanding sentence-level relationships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3429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Capturing dependencies between sentences</a:t>
            </a:r>
          </a:p>
        </p:txBody>
      </p: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2393ED93-631D-E48C-7C9F-61D4583CA3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 algn="ctr"/>
            <a:r>
              <a:rPr lang="en-US" sz="2400" dirty="0"/>
              <a:t>BERT: Advancing Natural Language Processing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2516792849"/>
      </p:ext>
    </p:extLst>
  </p:cSld>
  <p:clrMapOvr>
    <a:masterClrMapping/>
  </p:clrMapOvr>
</p:sld>
</file>

<file path=ppt/theme/theme1.xml><?xml version="1.0" encoding="utf-8"?>
<a:theme xmlns:a="http://schemas.openxmlformats.org/drawingml/2006/main" name="IT Department Meeting by Slidesgo">
  <a:themeElements>
    <a:clrScheme name="Simple Light">
      <a:dk1>
        <a:srgbClr val="F6F6FF"/>
      </a:dk1>
      <a:lt1>
        <a:srgbClr val="4E5EA3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E5E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475</Words>
  <Application>Microsoft Office PowerPoint</Application>
  <PresentationFormat>On-screen Show (16:9)</PresentationFormat>
  <Paragraphs>109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Söhne</vt:lpstr>
      <vt:lpstr>Garamond</vt:lpstr>
      <vt:lpstr>Jost</vt:lpstr>
      <vt:lpstr>Arial</vt:lpstr>
      <vt:lpstr>Montserrat Medium</vt:lpstr>
      <vt:lpstr>Montserrat</vt:lpstr>
      <vt:lpstr>Montserrat Black</vt:lpstr>
      <vt:lpstr>IT Department Meeting by Slidesgo</vt:lpstr>
      <vt:lpstr>Cross-Sentiment Analysis of Literature Sources using BERT </vt:lpstr>
      <vt:lpstr>Contents</vt:lpstr>
      <vt:lpstr>Problem Definition </vt:lpstr>
      <vt:lpstr>Identifying Text Writers through Writing Style Analysis</vt:lpstr>
      <vt:lpstr>Identifying Text Writers through Writing Style Analysis</vt:lpstr>
      <vt:lpstr>Identifying Text Writers through Writing Style Analysis</vt:lpstr>
      <vt:lpstr>BERT</vt:lpstr>
      <vt:lpstr>BERT: Advancing Natural Language Processing</vt:lpstr>
      <vt:lpstr>BERT: Advancing Natural Language Processing</vt:lpstr>
      <vt:lpstr>BERT: Advancing Natural Language Processing</vt:lpstr>
      <vt:lpstr>CNN</vt:lpstr>
      <vt:lpstr>Convolutional Neural Networks (CNNs) for Image Processing</vt:lpstr>
      <vt:lpstr>Convolutional Neural Networks (CNNs) for Image Processing</vt:lpstr>
      <vt:lpstr>Encoders</vt:lpstr>
      <vt:lpstr>Encoders in Deep Learning </vt:lpstr>
      <vt:lpstr>Purpose of Encoders</vt:lpstr>
      <vt:lpstr>Working   Flow</vt:lpstr>
      <vt:lpstr>PowerPoint Presentation</vt:lpstr>
      <vt:lpstr>Graphical User Interface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Cross-Sentiment Analysis of Literature Sources using BERT </dc:title>
  <cp:lastModifiedBy>Zeev Volkovich</cp:lastModifiedBy>
  <cp:revision>3</cp:revision>
  <dcterms:modified xsi:type="dcterms:W3CDTF">2023-06-15T06:13:30Z</dcterms:modified>
</cp:coreProperties>
</file>