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02" r:id="rId4"/>
  </p:sldMasterIdLst>
  <p:sldIdLst>
    <p:sldId id="256" r:id="rId5"/>
    <p:sldId id="257" r:id="rId6"/>
    <p:sldId id="259" r:id="rId7"/>
    <p:sldId id="262" r:id="rId8"/>
    <p:sldId id="263" r:id="rId9"/>
    <p:sldId id="264" r:id="rId10"/>
    <p:sldId id="269" r:id="rId11"/>
    <p:sldId id="272" r:id="rId12"/>
    <p:sldId id="261"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769" autoAdjust="0"/>
    <p:restoredTop sz="94660"/>
  </p:normalViewPr>
  <p:slideViewPr>
    <p:cSldViewPr snapToGrid="0">
      <p:cViewPr varScale="1">
        <p:scale>
          <a:sx n="159" d="100"/>
          <a:sy n="159" d="100"/>
        </p:scale>
        <p:origin x="3222"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2/10/2022</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2146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2/10/2022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215624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2/10/2022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20038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2/10/2022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56545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2/10/2022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01298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he-IL"/>
              <a:t>לחץ כדי לערוך סגנונות טקסט של תבנית בסיס</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he-IL"/>
              <a:t>לחץ כדי לערוך סגנונות טקסט של תבנית בסיס</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2/10/2022</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71456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2/10/2022</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11083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2/10/2022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37768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2/10/2022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21875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2/10/2022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04226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he-IL"/>
              <a:t>לחץ כדי לערוך סגנון כותרת של תבנית בסיס</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2/10/2022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24659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2/10/2022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06690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20000" y="2505075"/>
            <a:ext cx="5025216"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he-IL"/>
              <a:t>לחץ כדי לערוך סגנונות טקסט של תבנית בסיס</a:t>
            </a:r>
          </a:p>
        </p:txBody>
      </p:sp>
      <p:sp>
        <p:nvSpPr>
          <p:cNvPr id="6" name="Content Placeholder 5"/>
          <p:cNvSpPr>
            <a:spLocks noGrp="1"/>
          </p:cNvSpPr>
          <p:nvPr>
            <p:ph sz="quarter" idx="4"/>
          </p:nvPr>
        </p:nvSpPr>
        <p:spPr>
          <a:xfrm>
            <a:off x="6319840" y="2505075"/>
            <a:ext cx="503554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2/10/2022</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46834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2/10/2022</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0470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2/10/2022</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1582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2/10/2022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1259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2/10/2022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83951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algn="r"/>
            <a:fld id="{53BEF823-48A5-43FC-BE03-E79964288B41}" type="datetimeFigureOut">
              <a:rPr lang="en-US" smtClean="0"/>
              <a:pPr algn="r"/>
              <a:t>2/10/2022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algn="l"/>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67454601"/>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4" name="Picture 3" descr="רשת טכנולוגיה מוארת על רקע כהה">
            <a:extLst>
              <a:ext uri="{FF2B5EF4-FFF2-40B4-BE49-F238E27FC236}">
                <a16:creationId xmlns:a16="http://schemas.microsoft.com/office/drawing/2014/main" id="{5294E29D-6770-4D35-811D-E5B45E041961}"/>
              </a:ext>
            </a:extLst>
          </p:cNvPr>
          <p:cNvPicPr>
            <a:picLocks noChangeAspect="1"/>
          </p:cNvPicPr>
          <p:nvPr/>
        </p:nvPicPr>
        <p:blipFill rotWithShape="1">
          <a:blip r:embed="rId2">
            <a:alphaModFix/>
          </a:blip>
          <a:srcRect l="9689" r="17637"/>
          <a:stretch/>
        </p:blipFill>
        <p:spPr>
          <a:xfrm>
            <a:off x="3331593" y="10"/>
            <a:ext cx="8860407" cy="6857990"/>
          </a:xfrm>
          <a:custGeom>
            <a:avLst/>
            <a:gdLst/>
            <a:ahLst/>
            <a:cxnLst/>
            <a:rect l="l" t="t" r="r" b="b"/>
            <a:pathLst>
              <a:path w="8860407" h="6858000">
                <a:moveTo>
                  <a:pt x="0" y="0"/>
                </a:moveTo>
                <a:lnTo>
                  <a:pt x="8860407" y="0"/>
                </a:lnTo>
                <a:lnTo>
                  <a:pt x="8860407" y="6858000"/>
                </a:lnTo>
                <a:lnTo>
                  <a:pt x="661049" y="6858000"/>
                </a:lnTo>
                <a:lnTo>
                  <a:pt x="832672" y="6662026"/>
                </a:lnTo>
                <a:cubicBezTo>
                  <a:pt x="1465328" y="5866432"/>
                  <a:pt x="1845374" y="4846462"/>
                  <a:pt x="1845374" y="3734370"/>
                </a:cubicBezTo>
                <a:cubicBezTo>
                  <a:pt x="1845374" y="2244963"/>
                  <a:pt x="1163691" y="920792"/>
                  <a:pt x="106458" y="79568"/>
                </a:cubicBezTo>
                <a:close/>
              </a:path>
            </a:pathLst>
          </a:custGeom>
        </p:spPr>
      </p:pic>
      <p:sp>
        <p:nvSpPr>
          <p:cNvPr id="2" name="כותרת 1">
            <a:extLst>
              <a:ext uri="{FF2B5EF4-FFF2-40B4-BE49-F238E27FC236}">
                <a16:creationId xmlns:a16="http://schemas.microsoft.com/office/drawing/2014/main" id="{C5475532-0918-4D00-89EE-150673D36CF8}"/>
              </a:ext>
            </a:extLst>
          </p:cNvPr>
          <p:cNvSpPr>
            <a:spLocks noGrp="1"/>
          </p:cNvSpPr>
          <p:nvPr>
            <p:ph type="ctrTitle"/>
          </p:nvPr>
        </p:nvSpPr>
        <p:spPr>
          <a:xfrm>
            <a:off x="928922" y="487554"/>
            <a:ext cx="3501036" cy="3342290"/>
          </a:xfrm>
        </p:spPr>
        <p:txBody>
          <a:bodyPr anchor="b">
            <a:normAutofit/>
          </a:bodyPr>
          <a:lstStyle/>
          <a:p>
            <a:pPr algn="ctr"/>
            <a:r>
              <a:rPr lang="en-US" sz="5400" dirty="0">
                <a:latin typeface="Calisto MT" panose="02040603050505030304" pitchFamily="18" charset="0"/>
              </a:rPr>
              <a:t>Design Patterns</a:t>
            </a:r>
            <a:br>
              <a:rPr lang="en-US" sz="5400" dirty="0">
                <a:latin typeface="Calisto MT" panose="02040603050505030304" pitchFamily="18" charset="0"/>
              </a:rPr>
            </a:br>
            <a:r>
              <a:rPr lang="en-US" sz="5400" dirty="0">
                <a:latin typeface="Calisto MT" panose="02040603050505030304" pitchFamily="18" charset="0"/>
              </a:rPr>
              <a:t> Project</a:t>
            </a:r>
          </a:p>
        </p:txBody>
      </p:sp>
      <p:sp>
        <p:nvSpPr>
          <p:cNvPr id="3" name="כותרת משנה 2">
            <a:extLst>
              <a:ext uri="{FF2B5EF4-FFF2-40B4-BE49-F238E27FC236}">
                <a16:creationId xmlns:a16="http://schemas.microsoft.com/office/drawing/2014/main" id="{5CCA2120-9050-4EBC-8D31-021AE178E79B}"/>
              </a:ext>
            </a:extLst>
          </p:cNvPr>
          <p:cNvSpPr>
            <a:spLocks noGrp="1"/>
          </p:cNvSpPr>
          <p:nvPr>
            <p:ph type="subTitle" idx="1"/>
          </p:nvPr>
        </p:nvSpPr>
        <p:spPr>
          <a:xfrm>
            <a:off x="539878" y="4317388"/>
            <a:ext cx="4565522" cy="1126364"/>
          </a:xfrm>
        </p:spPr>
        <p:txBody>
          <a:bodyPr anchor="t">
            <a:normAutofit fontScale="85000" lnSpcReduction="10000"/>
          </a:bodyPr>
          <a:lstStyle/>
          <a:p>
            <a:pPr algn="l"/>
            <a:r>
              <a:rPr lang="en-US" sz="3400" b="1" dirty="0">
                <a:latin typeface="Calisto MT" panose="02040603050505030304" pitchFamily="18" charset="0"/>
              </a:rPr>
              <a:t>Creators</a:t>
            </a:r>
            <a:r>
              <a:rPr lang="en-US" b="1" dirty="0">
                <a:latin typeface="Calisto MT" panose="02040603050505030304" pitchFamily="18" charset="0"/>
              </a:rPr>
              <a:t>:</a:t>
            </a:r>
          </a:p>
          <a:p>
            <a:pPr algn="l"/>
            <a:r>
              <a:rPr lang="en-US" b="1" dirty="0">
                <a:latin typeface="Calisto MT" panose="02040603050505030304" pitchFamily="18" charset="0"/>
              </a:rPr>
              <a:t>Alon Shlomi &amp; Dor Ferenc</a:t>
            </a:r>
          </a:p>
        </p:txBody>
      </p:sp>
    </p:spTree>
    <p:extLst>
      <p:ext uri="{BB962C8B-B14F-4D97-AF65-F5344CB8AC3E}">
        <p14:creationId xmlns:p14="http://schemas.microsoft.com/office/powerpoint/2010/main" val="230998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5344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961C739-A503-4C71-A75B-5CB88ADBA2E7}"/>
              </a:ext>
            </a:extLst>
          </p:cNvPr>
          <p:cNvSpPr>
            <a:spLocks noGrp="1"/>
          </p:cNvSpPr>
          <p:nvPr>
            <p:ph type="title"/>
          </p:nvPr>
        </p:nvSpPr>
        <p:spPr>
          <a:xfrm>
            <a:off x="643467" y="1015318"/>
            <a:ext cx="3094032" cy="4827361"/>
          </a:xfrm>
        </p:spPr>
        <p:txBody>
          <a:bodyPr anchor="ctr">
            <a:normAutofit/>
          </a:bodyPr>
          <a:lstStyle/>
          <a:p>
            <a:r>
              <a:rPr kumimoji="0" lang="en-US" sz="4400" i="0" strike="noStrike" kern="1200" cap="none" spc="0" normalizeH="0" baseline="0" noProof="0" dirty="0">
                <a:ln>
                  <a:noFill/>
                </a:ln>
                <a:solidFill>
                  <a:prstClr val="white"/>
                </a:solidFill>
                <a:effectLst/>
                <a:uLnTx/>
                <a:uFillTx/>
                <a:latin typeface="Calisto MT" panose="02040603050505030304" pitchFamily="18" charset="0"/>
              </a:rPr>
              <a:t>References</a:t>
            </a:r>
            <a:endParaRPr lang="en-US" sz="4400" dirty="0">
              <a:solidFill>
                <a:srgbClr val="F2F2F2"/>
              </a:solidFill>
              <a:latin typeface="Calisto MT" panose="02040603050505030304" pitchFamily="18" charset="0"/>
            </a:endParaRPr>
          </a:p>
        </p:txBody>
      </p:sp>
      <p:sp>
        <p:nvSpPr>
          <p:cNvPr id="12" name="Rectangle 11">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43467"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מציין מיקום תוכן 2">
            <a:extLst>
              <a:ext uri="{FF2B5EF4-FFF2-40B4-BE49-F238E27FC236}">
                <a16:creationId xmlns:a16="http://schemas.microsoft.com/office/drawing/2014/main" id="{6E55FF67-3DEF-4BE2-B7D3-5F58261C5479}"/>
              </a:ext>
            </a:extLst>
          </p:cNvPr>
          <p:cNvSpPr>
            <a:spLocks noGrp="1"/>
          </p:cNvSpPr>
          <p:nvPr>
            <p:ph idx="1"/>
          </p:nvPr>
        </p:nvSpPr>
        <p:spPr>
          <a:xfrm>
            <a:off x="4978646" y="5467612"/>
            <a:ext cx="6888148" cy="1111780"/>
          </a:xfrm>
          <a:noFill/>
        </p:spPr>
        <p:txBody>
          <a:bodyPr anchor="ctr">
            <a:noAutofit/>
          </a:bodyPr>
          <a:lstStyle/>
          <a:p>
            <a:pPr marL="0" indent="0">
              <a:lnSpc>
                <a:spcPct val="120000"/>
              </a:lnSpc>
              <a:buNone/>
            </a:pPr>
            <a:r>
              <a:rPr kumimoji="0" lang="en-US" sz="2000" i="0" strike="noStrike" kern="1200" cap="none" spc="0" normalizeH="0" baseline="0" noProof="0" dirty="0">
                <a:ln>
                  <a:noFill/>
                </a:ln>
                <a:solidFill>
                  <a:schemeClr val="tx1"/>
                </a:solidFill>
                <a:effectLst/>
                <a:uLnTx/>
                <a:uFillTx/>
                <a:latin typeface="Calisto MT" panose="02040603050505030304" pitchFamily="18" charset="0"/>
              </a:rPr>
              <a:t>Façade pattern:</a:t>
            </a:r>
            <a:br>
              <a:rPr kumimoji="0" lang="en-US" sz="2000" i="0" strike="noStrike" kern="1200" cap="none" spc="0" normalizeH="0" baseline="0" noProof="0" dirty="0">
                <a:ln>
                  <a:noFill/>
                </a:ln>
                <a:solidFill>
                  <a:schemeClr val="tx1"/>
                </a:solidFill>
                <a:effectLst/>
                <a:uLnTx/>
                <a:uFillTx/>
                <a:latin typeface="Calisto MT" panose="02040603050505030304" pitchFamily="18" charset="0"/>
              </a:rPr>
            </a:br>
            <a:r>
              <a:rPr kumimoji="0" lang="en-US" sz="2000" i="0" strike="noStrike" kern="1200" cap="none" spc="0" normalizeH="0" baseline="0" noProof="0" dirty="0">
                <a:ln>
                  <a:noFill/>
                </a:ln>
                <a:solidFill>
                  <a:schemeClr val="tx1"/>
                </a:solidFill>
                <a:effectLst/>
                <a:uLnTx/>
                <a:uFillTx/>
                <a:latin typeface="Calisto MT" panose="02040603050505030304" pitchFamily="18" charset="0"/>
              </a:rPr>
              <a:t>https://www.tutorialspoint.com/design_pattern/facade_pattern.htm</a:t>
            </a:r>
            <a:endParaRPr lang="en-US" sz="2000" dirty="0">
              <a:solidFill>
                <a:schemeClr val="tx1"/>
              </a:solidFill>
              <a:latin typeface="Calisto MT" panose="02040603050505030304" pitchFamily="18" charset="0"/>
              <a:cs typeface="Angsana New" panose="02020603050405020304" pitchFamily="18" charset="-34"/>
            </a:endParaRPr>
          </a:p>
        </p:txBody>
      </p:sp>
      <p:sp>
        <p:nvSpPr>
          <p:cNvPr id="15" name="מציין מיקום תוכן 2">
            <a:extLst>
              <a:ext uri="{FF2B5EF4-FFF2-40B4-BE49-F238E27FC236}">
                <a16:creationId xmlns:a16="http://schemas.microsoft.com/office/drawing/2014/main" id="{97751937-BAA8-4D9C-9901-360B1E38E383}"/>
              </a:ext>
            </a:extLst>
          </p:cNvPr>
          <p:cNvSpPr txBox="1">
            <a:spLocks/>
          </p:cNvSpPr>
          <p:nvPr/>
        </p:nvSpPr>
        <p:spPr>
          <a:xfrm>
            <a:off x="5046410" y="3428998"/>
            <a:ext cx="6502123" cy="462684"/>
          </a:xfrm>
          <a:prstGeom prst="rect">
            <a:avLst/>
          </a:prstGeom>
          <a:no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endParaRPr lang="en-US" sz="2000" dirty="0">
              <a:solidFill>
                <a:schemeClr val="tx1">
                  <a:lumMod val="85000"/>
                  <a:lumOff val="15000"/>
                </a:schemeClr>
              </a:solidFill>
              <a:latin typeface="Calisto MT" panose="02040603050505030304" pitchFamily="18" charset="0"/>
              <a:cs typeface="Angsana New" panose="02020603050405020304" pitchFamily="18" charset="-34"/>
            </a:endParaRPr>
          </a:p>
        </p:txBody>
      </p:sp>
    </p:spTree>
    <p:extLst>
      <p:ext uri="{BB962C8B-B14F-4D97-AF65-F5344CB8AC3E}">
        <p14:creationId xmlns:p14="http://schemas.microsoft.com/office/powerpoint/2010/main" val="327653548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5344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961C739-A503-4C71-A75B-5CB88ADBA2E7}"/>
              </a:ext>
            </a:extLst>
          </p:cNvPr>
          <p:cNvSpPr>
            <a:spLocks noGrp="1"/>
          </p:cNvSpPr>
          <p:nvPr>
            <p:ph type="title"/>
          </p:nvPr>
        </p:nvSpPr>
        <p:spPr>
          <a:xfrm>
            <a:off x="838199" y="1015320"/>
            <a:ext cx="3627269" cy="4827361"/>
          </a:xfrm>
        </p:spPr>
        <p:txBody>
          <a:bodyPr anchor="ctr">
            <a:normAutofit/>
          </a:bodyPr>
          <a:lstStyle/>
          <a:p>
            <a:r>
              <a:rPr lang="en-US" sz="4400" dirty="0">
                <a:solidFill>
                  <a:srgbClr val="F2F2F2"/>
                </a:solidFill>
                <a:latin typeface="Calisto MT" panose="02040603050505030304" pitchFamily="18" charset="0"/>
                <a:ea typeface="Calibri" panose="020F0502020204030204" pitchFamily="34" charset="0"/>
                <a:cs typeface="David" panose="020E0502060401010101" pitchFamily="34" charset="-79"/>
              </a:rPr>
              <a:t>D</a:t>
            </a:r>
            <a:r>
              <a:rPr lang="en-US" sz="4400" dirty="0">
                <a:solidFill>
                  <a:srgbClr val="F2F2F2"/>
                </a:solidFill>
                <a:effectLst/>
                <a:latin typeface="Calisto MT" panose="02040603050505030304" pitchFamily="18" charset="0"/>
                <a:ea typeface="Calibri" panose="020F0502020204030204" pitchFamily="34" charset="0"/>
                <a:cs typeface="David" panose="020E0502060401010101" pitchFamily="34" charset="-79"/>
              </a:rPr>
              <a:t>escription And </a:t>
            </a:r>
            <a:r>
              <a:rPr lang="en-US" sz="4400" dirty="0">
                <a:solidFill>
                  <a:srgbClr val="F2F2F2"/>
                </a:solidFill>
                <a:latin typeface="Calisto MT" panose="02040603050505030304" pitchFamily="18" charset="0"/>
                <a:ea typeface="Calibri" panose="020F0502020204030204" pitchFamily="34" charset="0"/>
                <a:cs typeface="David" panose="020E0502060401010101" pitchFamily="34" charset="-79"/>
              </a:rPr>
              <a:t>S</a:t>
            </a:r>
            <a:r>
              <a:rPr lang="en-US" sz="4400" dirty="0">
                <a:solidFill>
                  <a:srgbClr val="F2F2F2"/>
                </a:solidFill>
                <a:effectLst/>
                <a:latin typeface="Calisto MT" panose="02040603050505030304" pitchFamily="18" charset="0"/>
                <a:ea typeface="Calibri" panose="020F0502020204030204" pitchFamily="34" charset="0"/>
                <a:cs typeface="David" panose="020E0502060401010101" pitchFamily="34" charset="-79"/>
              </a:rPr>
              <a:t>ystem Requirements </a:t>
            </a:r>
            <a:endParaRPr lang="en-US" sz="4400" dirty="0">
              <a:solidFill>
                <a:srgbClr val="F2F2F2"/>
              </a:solidFill>
              <a:latin typeface="Calisto MT" panose="02040603050505030304" pitchFamily="18" charset="0"/>
            </a:endParaRPr>
          </a:p>
        </p:txBody>
      </p:sp>
      <p:sp>
        <p:nvSpPr>
          <p:cNvPr id="12" name="Rectangle 11">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43467"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4F597B75-732E-4E39-A2A2-8DBD2CDBB3E7}"/>
              </a:ext>
            </a:extLst>
          </p:cNvPr>
          <p:cNvSpPr>
            <a:spLocks noGrp="1"/>
          </p:cNvSpPr>
          <p:nvPr>
            <p:ph idx="1"/>
          </p:nvPr>
        </p:nvSpPr>
        <p:spPr>
          <a:xfrm>
            <a:off x="5289096" y="1015320"/>
            <a:ext cx="5540830" cy="4827361"/>
          </a:xfrm>
          <a:noFill/>
        </p:spPr>
        <p:txBody>
          <a:bodyPr anchor="ctr">
            <a:normAutofit/>
          </a:bodyPr>
          <a:lstStyle/>
          <a:p>
            <a:pPr marL="0" indent="0">
              <a:buNone/>
            </a:pPr>
            <a:r>
              <a:rPr lang="en-US" sz="1800" dirty="0">
                <a:solidFill>
                  <a:schemeClr val="tx1">
                    <a:lumMod val="85000"/>
                    <a:lumOff val="15000"/>
                  </a:schemeClr>
                </a:solidFill>
                <a:latin typeface="Calisto MT" panose="02040603050505030304" pitchFamily="18" charset="0"/>
              </a:rPr>
              <a:t>Our project is about the management of a transit organization control room.</a:t>
            </a:r>
          </a:p>
          <a:p>
            <a:pPr marL="0" indent="0">
              <a:buNone/>
            </a:pPr>
            <a:r>
              <a:rPr lang="en-US" sz="1800" dirty="0">
                <a:solidFill>
                  <a:schemeClr val="tx1">
                    <a:lumMod val="85000"/>
                    <a:lumOff val="15000"/>
                  </a:schemeClr>
                </a:solidFill>
                <a:latin typeface="Calisto MT" panose="02040603050505030304" pitchFamily="18" charset="0"/>
              </a:rPr>
              <a:t> The program that we are designing is going to be used at a control room.</a:t>
            </a:r>
          </a:p>
          <a:p>
            <a:pPr marL="0" indent="0">
              <a:buNone/>
            </a:pPr>
            <a:r>
              <a:rPr lang="en-US" sz="1800" dirty="0">
                <a:solidFill>
                  <a:schemeClr val="tx1">
                    <a:lumMod val="85000"/>
                    <a:lumOff val="15000"/>
                  </a:schemeClr>
                </a:solidFill>
                <a:latin typeface="Calisto MT" panose="02040603050505030304" pitchFamily="18" charset="0"/>
              </a:rPr>
              <a:t>Our Algorithm manages a data base of Cars, Drivers and Employees, And helps create reports.</a:t>
            </a:r>
          </a:p>
          <a:p>
            <a:pPr marL="0" indent="0">
              <a:buNone/>
            </a:pPr>
            <a:r>
              <a:rPr lang="en-US" sz="1800" dirty="0">
                <a:solidFill>
                  <a:schemeClr val="tx1">
                    <a:lumMod val="85000"/>
                    <a:lumOff val="15000"/>
                  </a:schemeClr>
                </a:solidFill>
                <a:latin typeface="Calisto MT" panose="02040603050505030304" pitchFamily="18" charset="0"/>
              </a:rPr>
              <a:t>Its purpose is to reduce redundancy by uniting scattered data and actions into an organized and easy to access databases.</a:t>
            </a:r>
          </a:p>
          <a:p>
            <a:pPr marL="0" indent="0">
              <a:buNone/>
            </a:pPr>
            <a:r>
              <a:rPr lang="en-US" sz="1800" dirty="0">
                <a:solidFill>
                  <a:schemeClr val="tx1">
                    <a:lumMod val="85000"/>
                    <a:lumOff val="15000"/>
                  </a:schemeClr>
                </a:solidFill>
                <a:latin typeface="Calisto MT" panose="02040603050505030304" pitchFamily="18" charset="0"/>
              </a:rPr>
              <a:t>The system goal is to make it easy for the user to add events that happen on real time. To achieve that the system unites many operations, that can be done by different personnel, into one. The program also sorts the operation’s info into an integrated database. All while prosecuting multiple actions by itself or reducing the actions that are necessary by making a process more efficient.</a:t>
            </a:r>
          </a:p>
        </p:txBody>
      </p:sp>
    </p:spTree>
    <p:extLst>
      <p:ext uri="{BB962C8B-B14F-4D97-AF65-F5344CB8AC3E}">
        <p14:creationId xmlns:p14="http://schemas.microsoft.com/office/powerpoint/2010/main" val="32476019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5344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961C739-A503-4C71-A75B-5CB88ADBA2E7}"/>
              </a:ext>
            </a:extLst>
          </p:cNvPr>
          <p:cNvSpPr>
            <a:spLocks noGrp="1"/>
          </p:cNvSpPr>
          <p:nvPr>
            <p:ph type="title"/>
          </p:nvPr>
        </p:nvSpPr>
        <p:spPr>
          <a:xfrm>
            <a:off x="838199" y="1015320"/>
            <a:ext cx="3603169" cy="4827361"/>
          </a:xfrm>
        </p:spPr>
        <p:txBody>
          <a:bodyPr anchor="ctr">
            <a:normAutofit/>
          </a:bodyPr>
          <a:lstStyle/>
          <a:p>
            <a:r>
              <a:rPr lang="en-US" sz="4400" dirty="0">
                <a:solidFill>
                  <a:srgbClr val="F2F2F2"/>
                </a:solidFill>
                <a:latin typeface="Calisto MT" panose="02040603050505030304" pitchFamily="18" charset="0"/>
                <a:ea typeface="Calibri" panose="020F0502020204030204" pitchFamily="34" charset="0"/>
                <a:cs typeface="David" panose="020E0502060401010101" pitchFamily="34" charset="-79"/>
              </a:rPr>
              <a:t>The User</a:t>
            </a:r>
            <a:r>
              <a:rPr lang="en-US" sz="4400" dirty="0">
                <a:solidFill>
                  <a:srgbClr val="F2F2F2"/>
                </a:solidFill>
                <a:effectLst/>
                <a:latin typeface="Calisto MT" panose="02040603050505030304" pitchFamily="18" charset="0"/>
                <a:ea typeface="Calibri" panose="020F0502020204030204" pitchFamily="34" charset="0"/>
                <a:cs typeface="David" panose="020E0502060401010101" pitchFamily="34" charset="-79"/>
              </a:rPr>
              <a:t> </a:t>
            </a:r>
            <a:endParaRPr lang="en-US" sz="4400" dirty="0">
              <a:solidFill>
                <a:srgbClr val="F2F2F2"/>
              </a:solidFill>
              <a:latin typeface="Calisto MT" panose="02040603050505030304" pitchFamily="18" charset="0"/>
            </a:endParaRPr>
          </a:p>
        </p:txBody>
      </p:sp>
      <p:sp>
        <p:nvSpPr>
          <p:cNvPr id="12" name="Rectangle 11">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43467"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4F597B75-732E-4E39-A2A2-8DBD2CDBB3E7}"/>
              </a:ext>
            </a:extLst>
          </p:cNvPr>
          <p:cNvSpPr>
            <a:spLocks noGrp="1"/>
          </p:cNvSpPr>
          <p:nvPr>
            <p:ph idx="1"/>
          </p:nvPr>
        </p:nvSpPr>
        <p:spPr>
          <a:xfrm>
            <a:off x="5217427" y="689651"/>
            <a:ext cx="6492219" cy="5478697"/>
          </a:xfrm>
          <a:noFill/>
        </p:spPr>
        <p:txBody>
          <a:bodyPr anchor="ctr">
            <a:normAutofit/>
          </a:bodyPr>
          <a:lstStyle/>
          <a:p>
            <a:pPr marL="0" indent="0">
              <a:buNone/>
            </a:pPr>
            <a:r>
              <a:rPr lang="en-US" sz="1800" dirty="0">
                <a:solidFill>
                  <a:schemeClr val="tx1">
                    <a:lumMod val="85000"/>
                    <a:lumOff val="15000"/>
                  </a:schemeClr>
                </a:solidFill>
                <a:latin typeface="Calisto MT" panose="02040603050505030304" pitchFamily="18" charset="0"/>
              </a:rPr>
              <a:t>The main user of the program is a Control room employee. By using the program, he can add a loss or new event to the database in one forum. This forum later can be sent, edited, or viewed by his managers in one single place. Instead of sending each piece of information to a different person all of it is united in one form. This saves the employee a lot of time entering the data and makes it easier for his superiors or colleagues to view the info. </a:t>
            </a:r>
          </a:p>
          <a:p>
            <a:pPr marL="0" indent="0">
              <a:buNone/>
            </a:pPr>
            <a:r>
              <a:rPr lang="en-US" sz="1800" dirty="0">
                <a:solidFill>
                  <a:schemeClr val="tx1">
                    <a:lumMod val="85000"/>
                    <a:lumOff val="15000"/>
                  </a:schemeClr>
                </a:solidFill>
                <a:latin typeface="Calisto MT" panose="02040603050505030304" pitchFamily="18" charset="0"/>
              </a:rPr>
              <a:t>The program can also be used by a car lot manager and office manager in the case of real data (a real lost getting found in the transit company, real event occurring, excreta…) being received by them. This again makes it one organized location where all is stored efficiently.</a:t>
            </a:r>
          </a:p>
        </p:txBody>
      </p:sp>
    </p:spTree>
    <p:extLst>
      <p:ext uri="{BB962C8B-B14F-4D97-AF65-F5344CB8AC3E}">
        <p14:creationId xmlns:p14="http://schemas.microsoft.com/office/powerpoint/2010/main" val="93523684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5344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961C739-A503-4C71-A75B-5CB88ADBA2E7}"/>
              </a:ext>
            </a:extLst>
          </p:cNvPr>
          <p:cNvSpPr>
            <a:spLocks noGrp="1"/>
          </p:cNvSpPr>
          <p:nvPr>
            <p:ph type="title"/>
          </p:nvPr>
        </p:nvSpPr>
        <p:spPr>
          <a:xfrm>
            <a:off x="978602" y="1015318"/>
            <a:ext cx="3562435" cy="4827361"/>
          </a:xfrm>
        </p:spPr>
        <p:txBody>
          <a:bodyPr anchor="ctr">
            <a:normAutofit/>
          </a:bodyPr>
          <a:lstStyle/>
          <a:p>
            <a:r>
              <a:rPr kumimoji="0" lang="en-US" sz="4400" i="0" strike="noStrike" kern="1200" cap="none" spc="0" normalizeH="0" baseline="0" noProof="0" dirty="0">
                <a:ln>
                  <a:noFill/>
                </a:ln>
                <a:solidFill>
                  <a:prstClr val="white"/>
                </a:solidFill>
                <a:effectLst/>
                <a:uLnTx/>
                <a:uFillTx/>
                <a:latin typeface="Calisto MT" panose="02040603050505030304" pitchFamily="18" charset="0"/>
              </a:rPr>
              <a:t>Singleton Pattern</a:t>
            </a:r>
            <a:endParaRPr lang="en-US" sz="4400" dirty="0">
              <a:solidFill>
                <a:srgbClr val="F2F2F2"/>
              </a:solidFill>
              <a:latin typeface="Calisto MT" panose="02040603050505030304" pitchFamily="18" charset="0"/>
            </a:endParaRPr>
          </a:p>
        </p:txBody>
      </p:sp>
      <p:sp>
        <p:nvSpPr>
          <p:cNvPr id="12" name="Rectangle 11">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43467"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מציין מיקום תוכן 2">
            <a:extLst>
              <a:ext uri="{FF2B5EF4-FFF2-40B4-BE49-F238E27FC236}">
                <a16:creationId xmlns:a16="http://schemas.microsoft.com/office/drawing/2014/main" id="{B0D42BEF-A66E-49B6-B8D7-BA3E5E39F906}"/>
              </a:ext>
            </a:extLst>
          </p:cNvPr>
          <p:cNvSpPr>
            <a:spLocks noGrp="1"/>
          </p:cNvSpPr>
          <p:nvPr>
            <p:ph idx="1"/>
          </p:nvPr>
        </p:nvSpPr>
        <p:spPr>
          <a:xfrm>
            <a:off x="4994183" y="161357"/>
            <a:ext cx="2831400" cy="462684"/>
          </a:xfrm>
          <a:noFill/>
        </p:spPr>
        <p:txBody>
          <a:bodyPr anchor="ctr">
            <a:noAutofit/>
          </a:bodyPr>
          <a:lstStyle/>
          <a:p>
            <a:pPr marL="0" indent="0">
              <a:lnSpc>
                <a:spcPct val="120000"/>
              </a:lnSpc>
              <a:buNone/>
            </a:pPr>
            <a:r>
              <a:rPr lang="en-US" sz="2000" dirty="0">
                <a:solidFill>
                  <a:schemeClr val="tx1">
                    <a:lumMod val="85000"/>
                    <a:lumOff val="15000"/>
                  </a:schemeClr>
                </a:solidFill>
                <a:latin typeface="Calisto MT" panose="02040603050505030304" pitchFamily="18" charset="0"/>
                <a:cs typeface="Angsana New" panose="02020603050405020304" pitchFamily="18" charset="-34"/>
              </a:rPr>
              <a:t>Create Singleton Class</a:t>
            </a:r>
          </a:p>
        </p:txBody>
      </p:sp>
      <p:pic>
        <p:nvPicPr>
          <p:cNvPr id="4" name="תמונה 3">
            <a:extLst>
              <a:ext uri="{FF2B5EF4-FFF2-40B4-BE49-F238E27FC236}">
                <a16:creationId xmlns:a16="http://schemas.microsoft.com/office/drawing/2014/main" id="{69C90AF6-34DB-4B3B-81F1-A10A18EAE979}"/>
              </a:ext>
            </a:extLst>
          </p:cNvPr>
          <p:cNvPicPr>
            <a:picLocks noChangeAspect="1"/>
          </p:cNvPicPr>
          <p:nvPr/>
        </p:nvPicPr>
        <p:blipFill>
          <a:blip r:embed="rId2"/>
          <a:stretch>
            <a:fillRect/>
          </a:stretch>
        </p:blipFill>
        <p:spPr>
          <a:xfrm>
            <a:off x="5002600" y="785398"/>
            <a:ext cx="4777777" cy="783706"/>
          </a:xfrm>
          <a:prstGeom prst="rect">
            <a:avLst/>
          </a:prstGeom>
        </p:spPr>
      </p:pic>
      <p:sp>
        <p:nvSpPr>
          <p:cNvPr id="17" name="מציין מיקום תוכן 2">
            <a:extLst>
              <a:ext uri="{FF2B5EF4-FFF2-40B4-BE49-F238E27FC236}">
                <a16:creationId xmlns:a16="http://schemas.microsoft.com/office/drawing/2014/main" id="{1BE5011C-1C8D-49D5-A3BB-D10E5C389792}"/>
              </a:ext>
            </a:extLst>
          </p:cNvPr>
          <p:cNvSpPr txBox="1">
            <a:spLocks/>
          </p:cNvSpPr>
          <p:nvPr/>
        </p:nvSpPr>
        <p:spPr>
          <a:xfrm>
            <a:off x="4990313" y="1730461"/>
            <a:ext cx="3202365" cy="462684"/>
          </a:xfrm>
          <a:prstGeom prst="rect">
            <a:avLst/>
          </a:prstGeom>
          <a:no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2000" dirty="0">
                <a:solidFill>
                  <a:schemeClr val="tx1">
                    <a:lumMod val="85000"/>
                    <a:lumOff val="15000"/>
                  </a:schemeClr>
                </a:solidFill>
                <a:latin typeface="Calisto MT" panose="02040603050505030304" pitchFamily="18" charset="0"/>
                <a:cs typeface="Angsana New" panose="02020603050405020304" pitchFamily="18" charset="-34"/>
              </a:rPr>
              <a:t>With private constructor</a:t>
            </a:r>
          </a:p>
        </p:txBody>
      </p:sp>
      <p:pic>
        <p:nvPicPr>
          <p:cNvPr id="19" name="תמונה 18">
            <a:extLst>
              <a:ext uri="{FF2B5EF4-FFF2-40B4-BE49-F238E27FC236}">
                <a16:creationId xmlns:a16="http://schemas.microsoft.com/office/drawing/2014/main" id="{9B81D5E4-8DCC-493F-ABD9-52EBF3F49CBD}"/>
              </a:ext>
            </a:extLst>
          </p:cNvPr>
          <p:cNvPicPr>
            <a:picLocks noChangeAspect="1"/>
          </p:cNvPicPr>
          <p:nvPr/>
        </p:nvPicPr>
        <p:blipFill rotWithShape="1">
          <a:blip r:embed="rId3"/>
          <a:srcRect r="9548" b="81568"/>
          <a:stretch/>
        </p:blipFill>
        <p:spPr>
          <a:xfrm>
            <a:off x="4994183" y="2354503"/>
            <a:ext cx="6529460" cy="462684"/>
          </a:xfrm>
          <a:prstGeom prst="rect">
            <a:avLst/>
          </a:prstGeom>
        </p:spPr>
      </p:pic>
      <p:pic>
        <p:nvPicPr>
          <p:cNvPr id="21" name="תמונה 20">
            <a:extLst>
              <a:ext uri="{FF2B5EF4-FFF2-40B4-BE49-F238E27FC236}">
                <a16:creationId xmlns:a16="http://schemas.microsoft.com/office/drawing/2014/main" id="{7298750D-E2A9-4CFE-AEDA-043655E85C02}"/>
              </a:ext>
            </a:extLst>
          </p:cNvPr>
          <p:cNvPicPr>
            <a:picLocks noChangeAspect="1"/>
          </p:cNvPicPr>
          <p:nvPr/>
        </p:nvPicPr>
        <p:blipFill>
          <a:blip r:embed="rId4"/>
          <a:stretch>
            <a:fillRect/>
          </a:stretch>
        </p:blipFill>
        <p:spPr>
          <a:xfrm>
            <a:off x="5002600" y="3646159"/>
            <a:ext cx="3600953" cy="971686"/>
          </a:xfrm>
          <a:prstGeom prst="rect">
            <a:avLst/>
          </a:prstGeom>
        </p:spPr>
      </p:pic>
      <p:sp>
        <p:nvSpPr>
          <p:cNvPr id="22" name="מציין מיקום תוכן 2">
            <a:extLst>
              <a:ext uri="{FF2B5EF4-FFF2-40B4-BE49-F238E27FC236}">
                <a16:creationId xmlns:a16="http://schemas.microsoft.com/office/drawing/2014/main" id="{F85C072B-D818-4667-98D4-B5241955F11E}"/>
              </a:ext>
            </a:extLst>
          </p:cNvPr>
          <p:cNvSpPr txBox="1">
            <a:spLocks/>
          </p:cNvSpPr>
          <p:nvPr/>
        </p:nvSpPr>
        <p:spPr>
          <a:xfrm>
            <a:off x="4990312" y="3022118"/>
            <a:ext cx="5674016" cy="462684"/>
          </a:xfrm>
          <a:prstGeom prst="rect">
            <a:avLst/>
          </a:prstGeom>
          <a:no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2000" dirty="0">
                <a:solidFill>
                  <a:schemeClr val="tx1">
                    <a:lumMod val="85000"/>
                    <a:lumOff val="15000"/>
                  </a:schemeClr>
                </a:solidFill>
                <a:latin typeface="Calisto MT" panose="02040603050505030304" pitchFamily="18" charset="0"/>
                <a:cs typeface="Angsana New" panose="02020603050405020304" pitchFamily="18" charset="-34"/>
              </a:rPr>
              <a:t>And static function that returns the only object</a:t>
            </a:r>
          </a:p>
        </p:txBody>
      </p:sp>
      <p:pic>
        <p:nvPicPr>
          <p:cNvPr id="24" name="תמונה 23">
            <a:extLst>
              <a:ext uri="{FF2B5EF4-FFF2-40B4-BE49-F238E27FC236}">
                <a16:creationId xmlns:a16="http://schemas.microsoft.com/office/drawing/2014/main" id="{97AAB167-9BE4-4007-A0BE-E135F9BB88C5}"/>
              </a:ext>
            </a:extLst>
          </p:cNvPr>
          <p:cNvPicPr>
            <a:picLocks noChangeAspect="1"/>
          </p:cNvPicPr>
          <p:nvPr/>
        </p:nvPicPr>
        <p:blipFill>
          <a:blip r:embed="rId5"/>
          <a:stretch>
            <a:fillRect/>
          </a:stretch>
        </p:blipFill>
        <p:spPr>
          <a:xfrm>
            <a:off x="5000845" y="5404054"/>
            <a:ext cx="3315163" cy="533474"/>
          </a:xfrm>
          <a:prstGeom prst="rect">
            <a:avLst/>
          </a:prstGeom>
        </p:spPr>
      </p:pic>
      <p:sp>
        <p:nvSpPr>
          <p:cNvPr id="25" name="מציין מיקום תוכן 2">
            <a:extLst>
              <a:ext uri="{FF2B5EF4-FFF2-40B4-BE49-F238E27FC236}">
                <a16:creationId xmlns:a16="http://schemas.microsoft.com/office/drawing/2014/main" id="{7B5AF5EE-A9A4-429F-AB04-D527F4C5C473}"/>
              </a:ext>
            </a:extLst>
          </p:cNvPr>
          <p:cNvSpPr txBox="1">
            <a:spLocks/>
          </p:cNvSpPr>
          <p:nvPr/>
        </p:nvSpPr>
        <p:spPr>
          <a:xfrm>
            <a:off x="4988575" y="4824387"/>
            <a:ext cx="5674016" cy="462684"/>
          </a:xfrm>
          <a:prstGeom prst="rect">
            <a:avLst/>
          </a:prstGeom>
          <a:no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2000" dirty="0">
                <a:solidFill>
                  <a:schemeClr val="tx1">
                    <a:lumMod val="85000"/>
                    <a:lumOff val="15000"/>
                  </a:schemeClr>
                </a:solidFill>
                <a:latin typeface="Calisto MT" panose="02040603050505030304" pitchFamily="18" charset="0"/>
                <a:cs typeface="Angsana New" panose="02020603050405020304" pitchFamily="18" charset="-34"/>
              </a:rPr>
              <a:t>Example of getting the only object and using it</a:t>
            </a:r>
          </a:p>
        </p:txBody>
      </p:sp>
      <p:pic>
        <p:nvPicPr>
          <p:cNvPr id="27" name="תמונה 26">
            <a:extLst>
              <a:ext uri="{FF2B5EF4-FFF2-40B4-BE49-F238E27FC236}">
                <a16:creationId xmlns:a16="http://schemas.microsoft.com/office/drawing/2014/main" id="{43285430-719A-4364-BC0B-CBB8C38CFD36}"/>
              </a:ext>
            </a:extLst>
          </p:cNvPr>
          <p:cNvPicPr>
            <a:picLocks noChangeAspect="1"/>
          </p:cNvPicPr>
          <p:nvPr/>
        </p:nvPicPr>
        <p:blipFill>
          <a:blip r:embed="rId6"/>
          <a:stretch>
            <a:fillRect/>
          </a:stretch>
        </p:blipFill>
        <p:spPr>
          <a:xfrm>
            <a:off x="5000845" y="6087064"/>
            <a:ext cx="2610214" cy="266737"/>
          </a:xfrm>
          <a:prstGeom prst="rect">
            <a:avLst/>
          </a:prstGeom>
        </p:spPr>
      </p:pic>
    </p:spTree>
    <p:extLst>
      <p:ext uri="{BB962C8B-B14F-4D97-AF65-F5344CB8AC3E}">
        <p14:creationId xmlns:p14="http://schemas.microsoft.com/office/powerpoint/2010/main" val="60672033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5344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961C739-A503-4C71-A75B-5CB88ADBA2E7}"/>
              </a:ext>
            </a:extLst>
          </p:cNvPr>
          <p:cNvSpPr>
            <a:spLocks noGrp="1"/>
          </p:cNvSpPr>
          <p:nvPr>
            <p:ph type="title"/>
          </p:nvPr>
        </p:nvSpPr>
        <p:spPr>
          <a:xfrm>
            <a:off x="838199" y="1015320"/>
            <a:ext cx="3603169" cy="4827361"/>
          </a:xfrm>
        </p:spPr>
        <p:txBody>
          <a:bodyPr anchor="ctr">
            <a:normAutofit/>
          </a:bodyPr>
          <a:lstStyle/>
          <a:p>
            <a:r>
              <a:rPr kumimoji="0" lang="en-US" sz="4400" i="0" strike="noStrike" kern="1200" cap="none" spc="0" normalizeH="0" baseline="0" noProof="0" dirty="0">
                <a:ln>
                  <a:noFill/>
                </a:ln>
                <a:solidFill>
                  <a:prstClr val="white"/>
                </a:solidFill>
                <a:effectLst/>
                <a:uLnTx/>
                <a:uFillTx/>
                <a:latin typeface="Calisto MT" panose="02040603050505030304" pitchFamily="18" charset="0"/>
              </a:rPr>
              <a:t>MVC Pattern</a:t>
            </a:r>
            <a:endParaRPr lang="en-US" sz="4400" dirty="0">
              <a:solidFill>
                <a:srgbClr val="F2F2F2"/>
              </a:solidFill>
              <a:latin typeface="Calisto MT" panose="02040603050505030304" pitchFamily="18" charset="0"/>
            </a:endParaRPr>
          </a:p>
        </p:txBody>
      </p:sp>
      <p:sp>
        <p:nvSpPr>
          <p:cNvPr id="12" name="Rectangle 11">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43467"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מציין מיקום תוכן 2">
            <a:extLst>
              <a:ext uri="{FF2B5EF4-FFF2-40B4-BE49-F238E27FC236}">
                <a16:creationId xmlns:a16="http://schemas.microsoft.com/office/drawing/2014/main" id="{C812B7DB-473A-4DFC-ACCA-B5C65BFA4A1A}"/>
              </a:ext>
            </a:extLst>
          </p:cNvPr>
          <p:cNvSpPr>
            <a:spLocks noGrp="1"/>
          </p:cNvSpPr>
          <p:nvPr>
            <p:ph idx="1"/>
          </p:nvPr>
        </p:nvSpPr>
        <p:spPr>
          <a:xfrm>
            <a:off x="5071242" y="124158"/>
            <a:ext cx="2831400" cy="462684"/>
          </a:xfrm>
          <a:noFill/>
        </p:spPr>
        <p:txBody>
          <a:bodyPr anchor="ctr">
            <a:noAutofit/>
          </a:bodyPr>
          <a:lstStyle/>
          <a:p>
            <a:pPr marL="0" indent="0">
              <a:lnSpc>
                <a:spcPct val="120000"/>
              </a:lnSpc>
              <a:buNone/>
            </a:pPr>
            <a:r>
              <a:rPr lang="en-US" sz="2000" dirty="0">
                <a:solidFill>
                  <a:schemeClr val="tx1">
                    <a:lumMod val="85000"/>
                    <a:lumOff val="15000"/>
                  </a:schemeClr>
                </a:solidFill>
                <a:latin typeface="Calisto MT" panose="02040603050505030304" pitchFamily="18" charset="0"/>
                <a:cs typeface="Angsana New" panose="02020603050405020304" pitchFamily="18" charset="-34"/>
              </a:rPr>
              <a:t>Create MVC pattern</a:t>
            </a:r>
            <a:r>
              <a:rPr kumimoji="0" lang="en-US" sz="2000" b="1" i="0" strike="noStrike" kern="1200" cap="none" spc="0" normalizeH="0" baseline="0" noProof="0" dirty="0">
                <a:ln>
                  <a:noFill/>
                </a:ln>
                <a:solidFill>
                  <a:prstClr val="white"/>
                </a:solidFill>
                <a:effectLst/>
                <a:uLnTx/>
                <a:uFillTx/>
                <a:latin typeface="Calisto MT" panose="02040603050505030304" pitchFamily="18" charset="0"/>
              </a:rPr>
              <a:t>ern</a:t>
            </a:r>
            <a:endParaRPr lang="en-US" sz="2000" dirty="0">
              <a:solidFill>
                <a:schemeClr val="tx1">
                  <a:lumMod val="85000"/>
                  <a:lumOff val="15000"/>
                </a:schemeClr>
              </a:solidFill>
              <a:latin typeface="Calisto MT" panose="02040603050505030304" pitchFamily="18" charset="0"/>
              <a:cs typeface="Angsana New" panose="02020603050405020304" pitchFamily="18" charset="-34"/>
            </a:endParaRPr>
          </a:p>
        </p:txBody>
      </p:sp>
      <p:pic>
        <p:nvPicPr>
          <p:cNvPr id="4" name="תמונה 3">
            <a:extLst>
              <a:ext uri="{FF2B5EF4-FFF2-40B4-BE49-F238E27FC236}">
                <a16:creationId xmlns:a16="http://schemas.microsoft.com/office/drawing/2014/main" id="{796B3074-6152-4BA8-8960-03C83FBFEC9E}"/>
              </a:ext>
            </a:extLst>
          </p:cNvPr>
          <p:cNvPicPr>
            <a:picLocks noChangeAspect="1"/>
          </p:cNvPicPr>
          <p:nvPr/>
        </p:nvPicPr>
        <p:blipFill>
          <a:blip r:embed="rId2"/>
          <a:stretch>
            <a:fillRect/>
          </a:stretch>
        </p:blipFill>
        <p:spPr>
          <a:xfrm>
            <a:off x="5098420" y="564027"/>
            <a:ext cx="6916793" cy="744329"/>
          </a:xfrm>
          <a:prstGeom prst="rect">
            <a:avLst/>
          </a:prstGeom>
        </p:spPr>
      </p:pic>
      <p:pic>
        <p:nvPicPr>
          <p:cNvPr id="6" name="תמונה 5">
            <a:extLst>
              <a:ext uri="{FF2B5EF4-FFF2-40B4-BE49-F238E27FC236}">
                <a16:creationId xmlns:a16="http://schemas.microsoft.com/office/drawing/2014/main" id="{505BC2FF-EE24-4BF4-B373-F4CE184D895F}"/>
              </a:ext>
            </a:extLst>
          </p:cNvPr>
          <p:cNvPicPr>
            <a:picLocks noChangeAspect="1"/>
          </p:cNvPicPr>
          <p:nvPr/>
        </p:nvPicPr>
        <p:blipFill>
          <a:blip r:embed="rId3"/>
          <a:stretch>
            <a:fillRect/>
          </a:stretch>
        </p:blipFill>
        <p:spPr>
          <a:xfrm>
            <a:off x="5106293" y="2029597"/>
            <a:ext cx="6916793" cy="1575290"/>
          </a:xfrm>
          <a:prstGeom prst="rect">
            <a:avLst/>
          </a:prstGeom>
        </p:spPr>
      </p:pic>
      <p:sp>
        <p:nvSpPr>
          <p:cNvPr id="16" name="מציין מיקום תוכן 2">
            <a:extLst>
              <a:ext uri="{FF2B5EF4-FFF2-40B4-BE49-F238E27FC236}">
                <a16:creationId xmlns:a16="http://schemas.microsoft.com/office/drawing/2014/main" id="{4A1CBD33-8279-4D27-9748-6136B17C144B}"/>
              </a:ext>
            </a:extLst>
          </p:cNvPr>
          <p:cNvSpPr txBox="1">
            <a:spLocks/>
          </p:cNvSpPr>
          <p:nvPr/>
        </p:nvSpPr>
        <p:spPr>
          <a:xfrm>
            <a:off x="5071242" y="1407740"/>
            <a:ext cx="6502123" cy="462684"/>
          </a:xfrm>
          <a:prstGeom prst="rect">
            <a:avLst/>
          </a:prstGeom>
          <a:no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2000" dirty="0">
                <a:solidFill>
                  <a:schemeClr val="tx1">
                    <a:lumMod val="85000"/>
                    <a:lumOff val="15000"/>
                  </a:schemeClr>
                </a:solidFill>
                <a:latin typeface="Calisto MT" panose="02040603050505030304" pitchFamily="18" charset="0"/>
                <a:cs typeface="Angsana New" panose="02020603050405020304" pitchFamily="18" charset="-34"/>
              </a:rPr>
              <a:t>The controller register itself as a listener in the model and the view</a:t>
            </a:r>
          </a:p>
        </p:txBody>
      </p:sp>
      <p:pic>
        <p:nvPicPr>
          <p:cNvPr id="14" name="תמונה 13">
            <a:extLst>
              <a:ext uri="{FF2B5EF4-FFF2-40B4-BE49-F238E27FC236}">
                <a16:creationId xmlns:a16="http://schemas.microsoft.com/office/drawing/2014/main" id="{8BB6BC1E-6D6D-4C08-B647-E5E0C5AD8656}"/>
              </a:ext>
            </a:extLst>
          </p:cNvPr>
          <p:cNvPicPr>
            <a:picLocks noChangeAspect="1"/>
          </p:cNvPicPr>
          <p:nvPr/>
        </p:nvPicPr>
        <p:blipFill>
          <a:blip r:embed="rId4"/>
          <a:stretch>
            <a:fillRect/>
          </a:stretch>
        </p:blipFill>
        <p:spPr>
          <a:xfrm>
            <a:off x="5106293" y="4326128"/>
            <a:ext cx="4934639" cy="257211"/>
          </a:xfrm>
          <a:prstGeom prst="rect">
            <a:avLst/>
          </a:prstGeom>
        </p:spPr>
      </p:pic>
      <p:sp>
        <p:nvSpPr>
          <p:cNvPr id="19" name="מציין מיקום תוכן 2">
            <a:extLst>
              <a:ext uri="{FF2B5EF4-FFF2-40B4-BE49-F238E27FC236}">
                <a16:creationId xmlns:a16="http://schemas.microsoft.com/office/drawing/2014/main" id="{E9B90C16-E057-483E-9D2C-F07DA4503E56}"/>
              </a:ext>
            </a:extLst>
          </p:cNvPr>
          <p:cNvSpPr txBox="1">
            <a:spLocks/>
          </p:cNvSpPr>
          <p:nvPr/>
        </p:nvSpPr>
        <p:spPr>
          <a:xfrm>
            <a:off x="5071242" y="3604887"/>
            <a:ext cx="3737659" cy="678686"/>
          </a:xfrm>
          <a:prstGeom prst="rect">
            <a:avLst/>
          </a:prstGeom>
          <a:no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2000" dirty="0">
                <a:solidFill>
                  <a:schemeClr val="tx1">
                    <a:lumMod val="85000"/>
                    <a:lumOff val="15000"/>
                  </a:schemeClr>
                </a:solidFill>
                <a:latin typeface="Calisto MT" panose="02040603050505030304" pitchFamily="18" charset="0"/>
                <a:cs typeface="Angsana New" panose="02020603050405020304" pitchFamily="18" charset="-34"/>
              </a:rPr>
              <a:t>Example for using MVC:</a:t>
            </a:r>
            <a:br>
              <a:rPr lang="en-US" sz="2000" dirty="0">
                <a:solidFill>
                  <a:schemeClr val="tx1">
                    <a:lumMod val="85000"/>
                    <a:lumOff val="15000"/>
                  </a:schemeClr>
                </a:solidFill>
                <a:latin typeface="Calisto MT" panose="02040603050505030304" pitchFamily="18" charset="0"/>
                <a:cs typeface="Angsana New" panose="02020603050405020304" pitchFamily="18" charset="-34"/>
              </a:rPr>
            </a:br>
            <a:r>
              <a:rPr lang="en-US" sz="2000" dirty="0">
                <a:solidFill>
                  <a:schemeClr val="tx1">
                    <a:lumMod val="85000"/>
                    <a:lumOff val="15000"/>
                  </a:schemeClr>
                </a:solidFill>
                <a:latin typeface="Calisto MT" panose="02040603050505030304" pitchFamily="18" charset="0"/>
                <a:cs typeface="Angsana New" panose="02020603050405020304" pitchFamily="18" charset="-34"/>
              </a:rPr>
              <a:t>The view call to the controller</a:t>
            </a:r>
          </a:p>
        </p:txBody>
      </p:sp>
      <p:sp>
        <p:nvSpPr>
          <p:cNvPr id="20" name="מציין מיקום תוכן 2">
            <a:extLst>
              <a:ext uri="{FF2B5EF4-FFF2-40B4-BE49-F238E27FC236}">
                <a16:creationId xmlns:a16="http://schemas.microsoft.com/office/drawing/2014/main" id="{690C5551-4DBC-4D97-BFE1-C972F040B916}"/>
              </a:ext>
            </a:extLst>
          </p:cNvPr>
          <p:cNvSpPr txBox="1">
            <a:spLocks/>
          </p:cNvSpPr>
          <p:nvPr/>
        </p:nvSpPr>
        <p:spPr>
          <a:xfrm>
            <a:off x="5071242" y="4625894"/>
            <a:ext cx="6916793" cy="954300"/>
          </a:xfrm>
          <a:prstGeom prst="rect">
            <a:avLst/>
          </a:prstGeom>
          <a:no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2000" dirty="0">
                <a:solidFill>
                  <a:schemeClr val="tx1">
                    <a:lumMod val="85000"/>
                    <a:lumOff val="15000"/>
                  </a:schemeClr>
                </a:solidFill>
                <a:latin typeface="Calisto MT" panose="02040603050505030304" pitchFamily="18" charset="0"/>
                <a:cs typeface="Angsana New" panose="02020603050405020304" pitchFamily="18" charset="-34"/>
              </a:rPr>
              <a:t>The controller transfer the order to the model which send back to the controller if the order succeed, and than the controller update the view accordingly</a:t>
            </a:r>
            <a:r>
              <a:rPr lang="he-IL" sz="2000" dirty="0">
                <a:solidFill>
                  <a:schemeClr val="tx1">
                    <a:lumMod val="85000"/>
                    <a:lumOff val="15000"/>
                  </a:schemeClr>
                </a:solidFill>
                <a:latin typeface="Calisto MT" panose="02040603050505030304" pitchFamily="18" charset="0"/>
                <a:cs typeface="Angsana New" panose="02020603050405020304" pitchFamily="18" charset="-34"/>
              </a:rPr>
              <a:t> </a:t>
            </a:r>
            <a:r>
              <a:rPr lang="en-US" sz="2000" dirty="0">
                <a:solidFill>
                  <a:schemeClr val="tx1">
                    <a:lumMod val="85000"/>
                    <a:lumOff val="15000"/>
                  </a:schemeClr>
                </a:solidFill>
                <a:latin typeface="Calisto MT" panose="02040603050505030304" pitchFamily="18" charset="0"/>
                <a:cs typeface="Angsana New" panose="02020603050405020304" pitchFamily="18" charset="-34"/>
              </a:rPr>
              <a:t>to the result</a:t>
            </a:r>
          </a:p>
        </p:txBody>
      </p:sp>
      <p:pic>
        <p:nvPicPr>
          <p:cNvPr id="22" name="תמונה 21">
            <a:extLst>
              <a:ext uri="{FF2B5EF4-FFF2-40B4-BE49-F238E27FC236}">
                <a16:creationId xmlns:a16="http://schemas.microsoft.com/office/drawing/2014/main" id="{BEF2FA2E-155A-462F-94D6-EB86C06C91BC}"/>
              </a:ext>
            </a:extLst>
          </p:cNvPr>
          <p:cNvPicPr>
            <a:picLocks noChangeAspect="1"/>
          </p:cNvPicPr>
          <p:nvPr/>
        </p:nvPicPr>
        <p:blipFill>
          <a:blip r:embed="rId5"/>
          <a:stretch>
            <a:fillRect/>
          </a:stretch>
        </p:blipFill>
        <p:spPr>
          <a:xfrm>
            <a:off x="5106293" y="5678196"/>
            <a:ext cx="6932541" cy="1081801"/>
          </a:xfrm>
          <a:prstGeom prst="rect">
            <a:avLst/>
          </a:prstGeom>
        </p:spPr>
      </p:pic>
    </p:spTree>
    <p:extLst>
      <p:ext uri="{BB962C8B-B14F-4D97-AF65-F5344CB8AC3E}">
        <p14:creationId xmlns:p14="http://schemas.microsoft.com/office/powerpoint/2010/main" val="3783207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5344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961C739-A503-4C71-A75B-5CB88ADBA2E7}"/>
              </a:ext>
            </a:extLst>
          </p:cNvPr>
          <p:cNvSpPr>
            <a:spLocks noGrp="1"/>
          </p:cNvSpPr>
          <p:nvPr>
            <p:ph type="title"/>
          </p:nvPr>
        </p:nvSpPr>
        <p:spPr>
          <a:xfrm>
            <a:off x="1084357" y="1027700"/>
            <a:ext cx="3241607" cy="4827361"/>
          </a:xfrm>
        </p:spPr>
        <p:txBody>
          <a:bodyPr anchor="ctr">
            <a:normAutofit/>
          </a:bodyPr>
          <a:lstStyle/>
          <a:p>
            <a:r>
              <a:rPr kumimoji="0" lang="en-US" sz="4400" i="0" strike="noStrike" kern="1200" cap="none" spc="0" normalizeH="0" baseline="0" noProof="0" dirty="0">
                <a:ln>
                  <a:noFill/>
                </a:ln>
                <a:solidFill>
                  <a:prstClr val="white"/>
                </a:solidFill>
                <a:effectLst/>
                <a:uLnTx/>
                <a:uFillTx/>
                <a:latin typeface="Calisto MT" panose="02040603050505030304" pitchFamily="18" charset="0"/>
              </a:rPr>
              <a:t>Factory Pattern</a:t>
            </a:r>
            <a:endParaRPr lang="en-US" sz="4400" dirty="0">
              <a:solidFill>
                <a:srgbClr val="F2F2F2"/>
              </a:solidFill>
              <a:latin typeface="Calisto MT" panose="02040603050505030304" pitchFamily="18" charset="0"/>
              <a:cs typeface="Calibri" panose="020F0502020204030204" pitchFamily="34" charset="0"/>
            </a:endParaRPr>
          </a:p>
        </p:txBody>
      </p:sp>
      <p:sp>
        <p:nvSpPr>
          <p:cNvPr id="12" name="Rectangle 11">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43467"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תמונה 3">
            <a:extLst>
              <a:ext uri="{FF2B5EF4-FFF2-40B4-BE49-F238E27FC236}">
                <a16:creationId xmlns:a16="http://schemas.microsoft.com/office/drawing/2014/main" id="{73CADF38-1B9D-413E-8B62-E7BC7484EBFF}"/>
              </a:ext>
            </a:extLst>
          </p:cNvPr>
          <p:cNvPicPr>
            <a:picLocks noChangeAspect="1"/>
          </p:cNvPicPr>
          <p:nvPr/>
        </p:nvPicPr>
        <p:blipFill>
          <a:blip r:embed="rId2"/>
          <a:stretch>
            <a:fillRect/>
          </a:stretch>
        </p:blipFill>
        <p:spPr>
          <a:xfrm>
            <a:off x="9629069" y="1027700"/>
            <a:ext cx="1724731" cy="1143160"/>
          </a:xfrm>
          <a:prstGeom prst="rect">
            <a:avLst/>
          </a:prstGeom>
        </p:spPr>
      </p:pic>
      <p:sp>
        <p:nvSpPr>
          <p:cNvPr id="9" name="מציין מיקום תוכן 2">
            <a:extLst>
              <a:ext uri="{FF2B5EF4-FFF2-40B4-BE49-F238E27FC236}">
                <a16:creationId xmlns:a16="http://schemas.microsoft.com/office/drawing/2014/main" id="{339DA749-62D3-47A9-9EF3-D83750E1D485}"/>
              </a:ext>
            </a:extLst>
          </p:cNvPr>
          <p:cNvSpPr>
            <a:spLocks noGrp="1"/>
          </p:cNvSpPr>
          <p:nvPr>
            <p:ph idx="1"/>
          </p:nvPr>
        </p:nvSpPr>
        <p:spPr>
          <a:xfrm>
            <a:off x="5065225" y="196917"/>
            <a:ext cx="6888148" cy="759594"/>
          </a:xfrm>
          <a:noFill/>
        </p:spPr>
        <p:txBody>
          <a:bodyPr anchor="ctr">
            <a:noAutofit/>
          </a:bodyPr>
          <a:lstStyle/>
          <a:p>
            <a:pPr marL="0" indent="0">
              <a:lnSpc>
                <a:spcPct val="120000"/>
              </a:lnSpc>
              <a:buNone/>
            </a:pPr>
            <a:r>
              <a:rPr lang="en-US" sz="2000" dirty="0">
                <a:solidFill>
                  <a:schemeClr val="tx1">
                    <a:lumMod val="85000"/>
                    <a:lumOff val="15000"/>
                  </a:schemeClr>
                </a:solidFill>
                <a:latin typeface="Calisto MT" panose="02040603050505030304" pitchFamily="18" charset="0"/>
                <a:cs typeface="Angsana New" panose="02020603050405020304" pitchFamily="18" charset="-34"/>
              </a:rPr>
              <a:t>Create different classes of employees for different permissions in the system with shared functions</a:t>
            </a:r>
            <a:r>
              <a:rPr kumimoji="0" lang="en-US" sz="2000" b="1" i="0" strike="noStrike" kern="1200" cap="none" spc="0" normalizeH="0" baseline="0" noProof="0" dirty="0">
                <a:ln>
                  <a:noFill/>
                </a:ln>
                <a:solidFill>
                  <a:prstClr val="white"/>
                </a:solidFill>
                <a:effectLst/>
                <a:uLnTx/>
                <a:uFillTx/>
                <a:latin typeface="Calisto MT" panose="02040603050505030304" pitchFamily="18" charset="0"/>
              </a:rPr>
              <a:t>n</a:t>
            </a:r>
            <a:endParaRPr lang="en-US" sz="2000" dirty="0">
              <a:solidFill>
                <a:schemeClr val="tx1">
                  <a:lumMod val="85000"/>
                  <a:lumOff val="15000"/>
                </a:schemeClr>
              </a:solidFill>
              <a:latin typeface="Calisto MT" panose="02040603050505030304" pitchFamily="18" charset="0"/>
              <a:cs typeface="Angsana New" panose="02020603050405020304" pitchFamily="18" charset="-34"/>
            </a:endParaRPr>
          </a:p>
        </p:txBody>
      </p:sp>
      <p:pic>
        <p:nvPicPr>
          <p:cNvPr id="6" name="תמונה 5">
            <a:extLst>
              <a:ext uri="{FF2B5EF4-FFF2-40B4-BE49-F238E27FC236}">
                <a16:creationId xmlns:a16="http://schemas.microsoft.com/office/drawing/2014/main" id="{23D26B82-D127-4BB5-8A46-29387CB58B46}"/>
              </a:ext>
            </a:extLst>
          </p:cNvPr>
          <p:cNvPicPr>
            <a:picLocks noChangeAspect="1"/>
          </p:cNvPicPr>
          <p:nvPr/>
        </p:nvPicPr>
        <p:blipFill>
          <a:blip r:embed="rId3"/>
          <a:stretch>
            <a:fillRect/>
          </a:stretch>
        </p:blipFill>
        <p:spPr>
          <a:xfrm>
            <a:off x="5164541" y="1027700"/>
            <a:ext cx="3953427" cy="1143160"/>
          </a:xfrm>
          <a:prstGeom prst="rect">
            <a:avLst/>
          </a:prstGeom>
        </p:spPr>
      </p:pic>
      <p:sp>
        <p:nvSpPr>
          <p:cNvPr id="13" name="מציין מיקום תוכן 2">
            <a:extLst>
              <a:ext uri="{FF2B5EF4-FFF2-40B4-BE49-F238E27FC236}">
                <a16:creationId xmlns:a16="http://schemas.microsoft.com/office/drawing/2014/main" id="{927D8EB5-0944-49CC-9C30-AC9D223B7EC4}"/>
              </a:ext>
            </a:extLst>
          </p:cNvPr>
          <p:cNvSpPr txBox="1">
            <a:spLocks/>
          </p:cNvSpPr>
          <p:nvPr/>
        </p:nvSpPr>
        <p:spPr>
          <a:xfrm>
            <a:off x="5065225" y="2170860"/>
            <a:ext cx="6888148" cy="759594"/>
          </a:xfrm>
          <a:prstGeom prst="rect">
            <a:avLst/>
          </a:prstGeom>
          <a:no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2000" dirty="0">
                <a:solidFill>
                  <a:schemeClr val="tx1">
                    <a:lumMod val="85000"/>
                    <a:lumOff val="15000"/>
                  </a:schemeClr>
                </a:solidFill>
                <a:latin typeface="Calisto MT" panose="02040603050505030304" pitchFamily="18" charset="0"/>
                <a:cs typeface="Angsana New" panose="02020603050405020304" pitchFamily="18" charset="-34"/>
              </a:rPr>
              <a:t>Create a Factory to generate object of concrete class based on given information.</a:t>
            </a:r>
          </a:p>
        </p:txBody>
      </p:sp>
      <p:pic>
        <p:nvPicPr>
          <p:cNvPr id="16" name="תמונה 15">
            <a:extLst>
              <a:ext uri="{FF2B5EF4-FFF2-40B4-BE49-F238E27FC236}">
                <a16:creationId xmlns:a16="http://schemas.microsoft.com/office/drawing/2014/main" id="{9D09F79D-111E-4FC3-BF9C-A37DF1B67D17}"/>
              </a:ext>
            </a:extLst>
          </p:cNvPr>
          <p:cNvPicPr>
            <a:picLocks noChangeAspect="1"/>
          </p:cNvPicPr>
          <p:nvPr/>
        </p:nvPicPr>
        <p:blipFill>
          <a:blip r:embed="rId4"/>
          <a:stretch>
            <a:fillRect/>
          </a:stretch>
        </p:blipFill>
        <p:spPr>
          <a:xfrm>
            <a:off x="5164164" y="6395839"/>
            <a:ext cx="6189636" cy="255418"/>
          </a:xfrm>
          <a:prstGeom prst="rect">
            <a:avLst/>
          </a:prstGeom>
        </p:spPr>
      </p:pic>
      <p:sp>
        <p:nvSpPr>
          <p:cNvPr id="17" name="מציין מיקום תוכן 2">
            <a:extLst>
              <a:ext uri="{FF2B5EF4-FFF2-40B4-BE49-F238E27FC236}">
                <a16:creationId xmlns:a16="http://schemas.microsoft.com/office/drawing/2014/main" id="{A319CEB7-19D9-4C70-B040-941817600F2C}"/>
              </a:ext>
            </a:extLst>
          </p:cNvPr>
          <p:cNvSpPr txBox="1">
            <a:spLocks/>
          </p:cNvSpPr>
          <p:nvPr/>
        </p:nvSpPr>
        <p:spPr>
          <a:xfrm>
            <a:off x="5065225" y="5684921"/>
            <a:ext cx="6888148" cy="759594"/>
          </a:xfrm>
          <a:prstGeom prst="rect">
            <a:avLst/>
          </a:prstGeom>
          <a:no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2000" dirty="0">
                <a:solidFill>
                  <a:schemeClr val="tx1">
                    <a:lumMod val="85000"/>
                    <a:lumOff val="15000"/>
                  </a:schemeClr>
                </a:solidFill>
                <a:latin typeface="Calisto MT" panose="02040603050505030304" pitchFamily="18" charset="0"/>
                <a:cs typeface="Angsana New" panose="02020603050405020304" pitchFamily="18" charset="-34"/>
              </a:rPr>
              <a:t>Using the factory</a:t>
            </a:r>
          </a:p>
        </p:txBody>
      </p:sp>
      <p:pic>
        <p:nvPicPr>
          <p:cNvPr id="19" name="תמונה 18">
            <a:extLst>
              <a:ext uri="{FF2B5EF4-FFF2-40B4-BE49-F238E27FC236}">
                <a16:creationId xmlns:a16="http://schemas.microsoft.com/office/drawing/2014/main" id="{4901BD16-BF1C-4290-93BA-66F21ED3108E}"/>
              </a:ext>
            </a:extLst>
          </p:cNvPr>
          <p:cNvPicPr>
            <a:picLocks noChangeAspect="1"/>
          </p:cNvPicPr>
          <p:nvPr/>
        </p:nvPicPr>
        <p:blipFill>
          <a:blip r:embed="rId5"/>
          <a:stretch>
            <a:fillRect/>
          </a:stretch>
        </p:blipFill>
        <p:spPr>
          <a:xfrm>
            <a:off x="5164164" y="3071398"/>
            <a:ext cx="6189636" cy="2652702"/>
          </a:xfrm>
          <a:prstGeom prst="rect">
            <a:avLst/>
          </a:prstGeom>
        </p:spPr>
      </p:pic>
    </p:spTree>
    <p:extLst>
      <p:ext uri="{BB962C8B-B14F-4D97-AF65-F5344CB8AC3E}">
        <p14:creationId xmlns:p14="http://schemas.microsoft.com/office/powerpoint/2010/main" val="191927193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5344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961C739-A503-4C71-A75B-5CB88ADBA2E7}"/>
              </a:ext>
            </a:extLst>
          </p:cNvPr>
          <p:cNvSpPr>
            <a:spLocks noGrp="1"/>
          </p:cNvSpPr>
          <p:nvPr>
            <p:ph type="title"/>
          </p:nvPr>
        </p:nvSpPr>
        <p:spPr>
          <a:xfrm>
            <a:off x="643467" y="1015318"/>
            <a:ext cx="3094032" cy="4827361"/>
          </a:xfrm>
        </p:spPr>
        <p:txBody>
          <a:bodyPr anchor="ctr">
            <a:normAutofit/>
          </a:bodyPr>
          <a:lstStyle/>
          <a:p>
            <a:r>
              <a:rPr kumimoji="0" lang="en-US" sz="4400" i="0" strike="noStrike" kern="1200" cap="none" spc="0" normalizeH="0" baseline="0" noProof="0" dirty="0">
                <a:ln>
                  <a:noFill/>
                </a:ln>
                <a:solidFill>
                  <a:prstClr val="white"/>
                </a:solidFill>
                <a:effectLst/>
                <a:uLnTx/>
                <a:uFillTx/>
                <a:latin typeface="Calisto MT" panose="02040603050505030304" pitchFamily="18" charset="0"/>
              </a:rPr>
              <a:t>Facade  Pattern</a:t>
            </a:r>
            <a:endParaRPr lang="en-US" sz="4400" dirty="0">
              <a:solidFill>
                <a:srgbClr val="F2F2F2"/>
              </a:solidFill>
              <a:latin typeface="Calisto MT" panose="02040603050505030304" pitchFamily="18" charset="0"/>
            </a:endParaRPr>
          </a:p>
        </p:txBody>
      </p:sp>
      <p:sp>
        <p:nvSpPr>
          <p:cNvPr id="12" name="Rectangle 11">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43467"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מציין מיקום תוכן 2">
            <a:extLst>
              <a:ext uri="{FF2B5EF4-FFF2-40B4-BE49-F238E27FC236}">
                <a16:creationId xmlns:a16="http://schemas.microsoft.com/office/drawing/2014/main" id="{6E55FF67-3DEF-4BE2-B7D3-5F58261C5479}"/>
              </a:ext>
            </a:extLst>
          </p:cNvPr>
          <p:cNvSpPr>
            <a:spLocks noGrp="1"/>
          </p:cNvSpPr>
          <p:nvPr>
            <p:ph idx="1"/>
          </p:nvPr>
        </p:nvSpPr>
        <p:spPr>
          <a:xfrm>
            <a:off x="4951541" y="645842"/>
            <a:ext cx="6659172" cy="1261937"/>
          </a:xfrm>
          <a:noFill/>
        </p:spPr>
        <p:txBody>
          <a:bodyPr anchor="ctr">
            <a:noAutofit/>
          </a:bodyPr>
          <a:lstStyle/>
          <a:p>
            <a:pPr marL="0" indent="0">
              <a:lnSpc>
                <a:spcPct val="120000"/>
              </a:lnSpc>
              <a:buNone/>
            </a:pPr>
            <a:r>
              <a:rPr kumimoji="0" lang="en-US" sz="2000" i="0" strike="noStrike" kern="1200" cap="none" spc="0" normalizeH="0" baseline="0" noProof="0" dirty="0">
                <a:ln>
                  <a:noFill/>
                </a:ln>
                <a:solidFill>
                  <a:schemeClr val="tx1"/>
                </a:solidFill>
                <a:effectLst/>
                <a:uLnTx/>
                <a:uFillTx/>
                <a:latin typeface="Calisto MT" panose="02040603050505030304" pitchFamily="18" charset="0"/>
              </a:rPr>
              <a:t>Facade pattern hides the complexities of the system and provides an interface to the client using which the client can access the system. This type of design pattern comes under structural pattern as this pattern adds an interface to existing system to hide its complexities.</a:t>
            </a:r>
          </a:p>
          <a:p>
            <a:pPr marL="0" indent="0">
              <a:lnSpc>
                <a:spcPct val="120000"/>
              </a:lnSpc>
              <a:buNone/>
            </a:pPr>
            <a:endParaRPr kumimoji="0" lang="en-US" sz="2000" i="0" strike="noStrike" kern="1200" cap="none" spc="0" normalizeH="0" baseline="0" noProof="0" dirty="0">
              <a:ln>
                <a:noFill/>
              </a:ln>
              <a:solidFill>
                <a:schemeClr val="tx1"/>
              </a:solidFill>
              <a:effectLst/>
              <a:uLnTx/>
              <a:uFillTx/>
              <a:latin typeface="Calisto MT" panose="02040603050505030304" pitchFamily="18" charset="0"/>
            </a:endParaRPr>
          </a:p>
        </p:txBody>
      </p:sp>
      <p:sp>
        <p:nvSpPr>
          <p:cNvPr id="16" name="מציין מיקום תוכן 2">
            <a:extLst>
              <a:ext uri="{FF2B5EF4-FFF2-40B4-BE49-F238E27FC236}">
                <a16:creationId xmlns:a16="http://schemas.microsoft.com/office/drawing/2014/main" id="{C7297CF4-1764-43EF-95EF-92DDDC748C7D}"/>
              </a:ext>
            </a:extLst>
          </p:cNvPr>
          <p:cNvSpPr txBox="1">
            <a:spLocks/>
          </p:cNvSpPr>
          <p:nvPr/>
        </p:nvSpPr>
        <p:spPr>
          <a:xfrm>
            <a:off x="5190978" y="5639547"/>
            <a:ext cx="6180298" cy="1006595"/>
          </a:xfrm>
          <a:prstGeom prst="rect">
            <a:avLst/>
          </a:prstGeom>
          <a:no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2000" dirty="0">
                <a:solidFill>
                  <a:schemeClr val="tx1"/>
                </a:solidFill>
                <a:latin typeface="Calisto MT" panose="02040603050505030304" pitchFamily="18" charset="0"/>
              </a:rPr>
              <a:t>This pattern involves a single class which provides simplified methods required by client and delegates calls to methods of existing system classes.</a:t>
            </a:r>
          </a:p>
          <a:p>
            <a:pPr marL="0" indent="0">
              <a:lnSpc>
                <a:spcPct val="120000"/>
              </a:lnSpc>
              <a:buFont typeface="Arial" panose="020B0604020202020204" pitchFamily="34" charset="0"/>
              <a:buNone/>
            </a:pPr>
            <a:endParaRPr lang="en-US" sz="2000" dirty="0">
              <a:solidFill>
                <a:schemeClr val="tx1"/>
              </a:solidFill>
              <a:latin typeface="Calisto MT" panose="02040603050505030304" pitchFamily="18" charset="0"/>
            </a:endParaRPr>
          </a:p>
        </p:txBody>
      </p:sp>
      <p:pic>
        <p:nvPicPr>
          <p:cNvPr id="19" name="Picture 18" descr="Diagram&#10;&#10;Description automatically generated">
            <a:extLst>
              <a:ext uri="{FF2B5EF4-FFF2-40B4-BE49-F238E27FC236}">
                <a16:creationId xmlns:a16="http://schemas.microsoft.com/office/drawing/2014/main" id="{3C7DE30F-AE3E-4620-85C8-83A004193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366" y="2203057"/>
            <a:ext cx="7164726" cy="2715054"/>
          </a:xfrm>
          <a:prstGeom prst="rect">
            <a:avLst/>
          </a:prstGeom>
        </p:spPr>
      </p:pic>
    </p:spTree>
    <p:extLst>
      <p:ext uri="{BB962C8B-B14F-4D97-AF65-F5344CB8AC3E}">
        <p14:creationId xmlns:p14="http://schemas.microsoft.com/office/powerpoint/2010/main" val="166683362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5344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961C739-A503-4C71-A75B-5CB88ADBA2E7}"/>
              </a:ext>
            </a:extLst>
          </p:cNvPr>
          <p:cNvSpPr>
            <a:spLocks noGrp="1"/>
          </p:cNvSpPr>
          <p:nvPr>
            <p:ph type="title"/>
          </p:nvPr>
        </p:nvSpPr>
        <p:spPr>
          <a:xfrm>
            <a:off x="643467" y="1015318"/>
            <a:ext cx="3094032" cy="4827361"/>
          </a:xfrm>
        </p:spPr>
        <p:txBody>
          <a:bodyPr anchor="ctr">
            <a:normAutofit/>
          </a:bodyPr>
          <a:lstStyle/>
          <a:p>
            <a:r>
              <a:rPr kumimoji="0" lang="en-US" sz="4400" i="0" strike="noStrike" kern="1200" cap="none" spc="0" normalizeH="0" baseline="0" noProof="0" dirty="0">
                <a:ln>
                  <a:noFill/>
                </a:ln>
                <a:solidFill>
                  <a:prstClr val="white"/>
                </a:solidFill>
                <a:effectLst/>
                <a:uLnTx/>
                <a:uFillTx/>
                <a:latin typeface="Calisto MT" panose="02040603050505030304" pitchFamily="18" charset="0"/>
              </a:rPr>
              <a:t>Facade  Pattern</a:t>
            </a:r>
            <a:endParaRPr lang="en-US" sz="4400" dirty="0">
              <a:solidFill>
                <a:srgbClr val="F2F2F2"/>
              </a:solidFill>
              <a:latin typeface="Calisto MT" panose="02040603050505030304" pitchFamily="18" charset="0"/>
            </a:endParaRPr>
          </a:p>
        </p:txBody>
      </p:sp>
      <p:sp>
        <p:nvSpPr>
          <p:cNvPr id="12" name="Rectangle 11">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43467"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295DBE7-9261-4705-A0F9-4D20A8071DE9}"/>
              </a:ext>
            </a:extLst>
          </p:cNvPr>
          <p:cNvPicPr>
            <a:picLocks noChangeAspect="1"/>
          </p:cNvPicPr>
          <p:nvPr/>
        </p:nvPicPr>
        <p:blipFill>
          <a:blip r:embed="rId2"/>
          <a:stretch>
            <a:fillRect/>
          </a:stretch>
        </p:blipFill>
        <p:spPr>
          <a:xfrm>
            <a:off x="7418203" y="639381"/>
            <a:ext cx="4000674" cy="2144380"/>
          </a:xfrm>
          <a:prstGeom prst="rect">
            <a:avLst/>
          </a:prstGeom>
        </p:spPr>
      </p:pic>
      <p:pic>
        <p:nvPicPr>
          <p:cNvPr id="11" name="Picture 10">
            <a:extLst>
              <a:ext uri="{FF2B5EF4-FFF2-40B4-BE49-F238E27FC236}">
                <a16:creationId xmlns:a16="http://schemas.microsoft.com/office/drawing/2014/main" id="{6A6C09BD-B314-4810-99C0-628E532F6A34}"/>
              </a:ext>
            </a:extLst>
          </p:cNvPr>
          <p:cNvPicPr>
            <a:picLocks noChangeAspect="1"/>
          </p:cNvPicPr>
          <p:nvPr/>
        </p:nvPicPr>
        <p:blipFill>
          <a:blip r:embed="rId3"/>
          <a:stretch>
            <a:fillRect/>
          </a:stretch>
        </p:blipFill>
        <p:spPr>
          <a:xfrm>
            <a:off x="4774343" y="3537707"/>
            <a:ext cx="3404898" cy="2359701"/>
          </a:xfrm>
          <a:prstGeom prst="rect">
            <a:avLst/>
          </a:prstGeom>
        </p:spPr>
      </p:pic>
      <p:pic>
        <p:nvPicPr>
          <p:cNvPr id="14" name="Picture 13">
            <a:extLst>
              <a:ext uri="{FF2B5EF4-FFF2-40B4-BE49-F238E27FC236}">
                <a16:creationId xmlns:a16="http://schemas.microsoft.com/office/drawing/2014/main" id="{8B53DB8F-BE9F-4C66-BEC3-34F373E8AC43}"/>
              </a:ext>
            </a:extLst>
          </p:cNvPr>
          <p:cNvPicPr>
            <a:picLocks noChangeAspect="1"/>
          </p:cNvPicPr>
          <p:nvPr/>
        </p:nvPicPr>
        <p:blipFill>
          <a:blip r:embed="rId4"/>
          <a:stretch>
            <a:fillRect/>
          </a:stretch>
        </p:blipFill>
        <p:spPr>
          <a:xfrm>
            <a:off x="8489852" y="4306116"/>
            <a:ext cx="3577265" cy="2321679"/>
          </a:xfrm>
          <a:prstGeom prst="rect">
            <a:avLst/>
          </a:prstGeom>
        </p:spPr>
      </p:pic>
      <p:sp>
        <p:nvSpPr>
          <p:cNvPr id="16" name="מציין מיקום תוכן 2">
            <a:extLst>
              <a:ext uri="{FF2B5EF4-FFF2-40B4-BE49-F238E27FC236}">
                <a16:creationId xmlns:a16="http://schemas.microsoft.com/office/drawing/2014/main" id="{C7297CF4-1764-43EF-95EF-92DDDC748C7D}"/>
              </a:ext>
            </a:extLst>
          </p:cNvPr>
          <p:cNvSpPr txBox="1">
            <a:spLocks/>
          </p:cNvSpPr>
          <p:nvPr/>
        </p:nvSpPr>
        <p:spPr>
          <a:xfrm>
            <a:off x="4863337" y="387260"/>
            <a:ext cx="6685196" cy="915447"/>
          </a:xfrm>
          <a:prstGeom prst="rect">
            <a:avLst/>
          </a:prstGeom>
          <a:no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000" dirty="0">
                <a:solidFill>
                  <a:schemeClr val="tx1"/>
                </a:solidFill>
                <a:latin typeface="Calisto MT" panose="02040603050505030304" pitchFamily="18" charset="0"/>
              </a:rPr>
              <a:t>Our implantation of the façade design pattern is the main page view. </a:t>
            </a:r>
          </a:p>
          <a:p>
            <a:pPr marL="0" indent="0">
              <a:lnSpc>
                <a:spcPct val="120000"/>
              </a:lnSpc>
              <a:buFont typeface="Arial" panose="020B0604020202020204" pitchFamily="34" charset="0"/>
              <a:buNone/>
            </a:pPr>
            <a:endParaRPr lang="en-US" sz="2000" dirty="0">
              <a:solidFill>
                <a:schemeClr val="tx1"/>
              </a:solidFill>
              <a:latin typeface="Calisto MT" panose="02040603050505030304" pitchFamily="18" charset="0"/>
            </a:endParaRPr>
          </a:p>
        </p:txBody>
      </p:sp>
      <p:sp>
        <p:nvSpPr>
          <p:cNvPr id="13" name="מציין מיקום תוכן 2">
            <a:extLst>
              <a:ext uri="{FF2B5EF4-FFF2-40B4-BE49-F238E27FC236}">
                <a16:creationId xmlns:a16="http://schemas.microsoft.com/office/drawing/2014/main" id="{7FBCE154-75E0-4D0A-87C4-9B52A914571A}"/>
              </a:ext>
            </a:extLst>
          </p:cNvPr>
          <p:cNvSpPr txBox="1">
            <a:spLocks/>
          </p:cNvSpPr>
          <p:nvPr/>
        </p:nvSpPr>
        <p:spPr>
          <a:xfrm>
            <a:off x="4931497" y="2971274"/>
            <a:ext cx="6685196" cy="410753"/>
          </a:xfrm>
          <a:prstGeom prst="rect">
            <a:avLst/>
          </a:prstGeom>
          <a:no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000" dirty="0">
                <a:solidFill>
                  <a:schemeClr val="tx1"/>
                </a:solidFill>
                <a:latin typeface="Calisto MT" panose="02040603050505030304" pitchFamily="18" charset="0"/>
              </a:rPr>
              <a:t>The client gets 1 page that does it all. Multi pages in 1 and multi functionality of each simplified page.</a:t>
            </a:r>
          </a:p>
        </p:txBody>
      </p:sp>
      <p:sp>
        <p:nvSpPr>
          <p:cNvPr id="15" name="מציין מיקום תוכן 2">
            <a:extLst>
              <a:ext uri="{FF2B5EF4-FFF2-40B4-BE49-F238E27FC236}">
                <a16:creationId xmlns:a16="http://schemas.microsoft.com/office/drawing/2014/main" id="{927F951B-E78A-457B-9B4F-848C508B6554}"/>
              </a:ext>
            </a:extLst>
          </p:cNvPr>
          <p:cNvSpPr txBox="1">
            <a:spLocks/>
          </p:cNvSpPr>
          <p:nvPr/>
        </p:nvSpPr>
        <p:spPr>
          <a:xfrm>
            <a:off x="4791684" y="6053088"/>
            <a:ext cx="3577265" cy="888343"/>
          </a:xfrm>
          <a:prstGeom prst="rect">
            <a:avLst/>
          </a:prstGeom>
          <a:no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000" dirty="0">
                <a:solidFill>
                  <a:schemeClr val="tx1"/>
                </a:solidFill>
                <a:latin typeface="Calisto MT" panose="02040603050505030304" pitchFamily="18" charset="0"/>
              </a:rPr>
              <a:t>For example: sending mails, while updating the data base.</a:t>
            </a:r>
          </a:p>
          <a:p>
            <a:pPr marL="0" indent="0">
              <a:lnSpc>
                <a:spcPct val="120000"/>
              </a:lnSpc>
              <a:buFont typeface="Arial" panose="020B0604020202020204" pitchFamily="34" charset="0"/>
              <a:buNone/>
            </a:pPr>
            <a:endParaRPr lang="en-US" sz="2000" dirty="0">
              <a:solidFill>
                <a:schemeClr val="tx1"/>
              </a:solidFill>
              <a:latin typeface="Calisto MT" panose="02040603050505030304" pitchFamily="18" charset="0"/>
            </a:endParaRPr>
          </a:p>
        </p:txBody>
      </p:sp>
    </p:spTree>
    <p:extLst>
      <p:ext uri="{BB962C8B-B14F-4D97-AF65-F5344CB8AC3E}">
        <p14:creationId xmlns:p14="http://schemas.microsoft.com/office/powerpoint/2010/main" val="195600188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5344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961C739-A503-4C71-A75B-5CB88ADBA2E7}"/>
              </a:ext>
            </a:extLst>
          </p:cNvPr>
          <p:cNvSpPr>
            <a:spLocks noGrp="1"/>
          </p:cNvSpPr>
          <p:nvPr>
            <p:ph type="title"/>
          </p:nvPr>
        </p:nvSpPr>
        <p:spPr>
          <a:xfrm>
            <a:off x="838199" y="1015320"/>
            <a:ext cx="3603169" cy="4827361"/>
          </a:xfrm>
        </p:spPr>
        <p:txBody>
          <a:bodyPr anchor="ctr">
            <a:normAutofit/>
          </a:bodyPr>
          <a:lstStyle/>
          <a:p>
            <a:r>
              <a:rPr lang="en-US" sz="4400" dirty="0">
                <a:solidFill>
                  <a:srgbClr val="F2F2F2"/>
                </a:solidFill>
                <a:effectLst/>
                <a:latin typeface="Calisto MT" panose="02040603050505030304" pitchFamily="18" charset="0"/>
                <a:ea typeface="Calibri" panose="020F0502020204030204" pitchFamily="34" charset="0"/>
                <a:cs typeface="David" panose="020E0502060401010101" pitchFamily="34" charset="-79"/>
              </a:rPr>
              <a:t>ERD</a:t>
            </a:r>
            <a:r>
              <a:rPr lang="en-US" sz="4400" dirty="0">
                <a:solidFill>
                  <a:srgbClr val="F2F2F2"/>
                </a:solidFill>
                <a:effectLst/>
                <a:latin typeface="Calibri" panose="020F0502020204030204" pitchFamily="34" charset="0"/>
                <a:ea typeface="Calibri" panose="020F0502020204030204" pitchFamily="34" charset="0"/>
                <a:cs typeface="David" panose="020E0502060401010101" pitchFamily="34" charset="-79"/>
              </a:rPr>
              <a:t> </a:t>
            </a:r>
            <a:endParaRPr lang="en-US" sz="4400" dirty="0">
              <a:solidFill>
                <a:srgbClr val="F2F2F2"/>
              </a:solidFill>
            </a:endParaRPr>
          </a:p>
        </p:txBody>
      </p:sp>
      <p:sp>
        <p:nvSpPr>
          <p:cNvPr id="12" name="Rectangle 11">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43467"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תמונה 8">
            <a:extLst>
              <a:ext uri="{FF2B5EF4-FFF2-40B4-BE49-F238E27FC236}">
                <a16:creationId xmlns:a16="http://schemas.microsoft.com/office/drawing/2014/main" id="{6B7B9C12-4243-4016-93F4-869DA8862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783" y="-2"/>
            <a:ext cx="9533275" cy="6858000"/>
          </a:xfrm>
          <a:prstGeom prst="rect">
            <a:avLst/>
          </a:prstGeom>
        </p:spPr>
      </p:pic>
    </p:spTree>
    <p:extLst>
      <p:ext uri="{BB962C8B-B14F-4D97-AF65-F5344CB8AC3E}">
        <p14:creationId xmlns:p14="http://schemas.microsoft.com/office/powerpoint/2010/main" val="249056796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עומק">
  <a:themeElements>
    <a:clrScheme name="עומק">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עומק">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ומק">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34F4CF85603664BACAB05F521B49871" ma:contentTypeVersion="11" ma:contentTypeDescription="Create a new document." ma:contentTypeScope="" ma:versionID="72ce0086c8e18e9a725dd8b48f14d963">
  <xsd:schema xmlns:xsd="http://www.w3.org/2001/XMLSchema" xmlns:xs="http://www.w3.org/2001/XMLSchema" xmlns:p="http://schemas.microsoft.com/office/2006/metadata/properties" xmlns:ns3="4fcd3f7a-652a-4334-b3bd-0947de1bbdb1" xmlns:ns4="4e41ef20-b2a2-4a50-b70d-1971f60b2b99" targetNamespace="http://schemas.microsoft.com/office/2006/metadata/properties" ma:root="true" ma:fieldsID="c3fb3f89f460a5d7c043a974c9dd8638" ns3:_="" ns4:_="">
    <xsd:import namespace="4fcd3f7a-652a-4334-b3bd-0947de1bbdb1"/>
    <xsd:import namespace="4e41ef20-b2a2-4a50-b70d-1971f60b2b9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cd3f7a-652a-4334-b3bd-0947de1bbd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41ef20-b2a2-4a50-b70d-1971f60b2b9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35A665-9BE2-42EE-886D-0573C2BEBFB2}">
  <ds:schemaRefs>
    <ds:schemaRef ds:uri="http://schemas.microsoft.com/sharepoint/v3/contenttype/forms"/>
  </ds:schemaRefs>
</ds:datastoreItem>
</file>

<file path=customXml/itemProps2.xml><?xml version="1.0" encoding="utf-8"?>
<ds:datastoreItem xmlns:ds="http://schemas.openxmlformats.org/officeDocument/2006/customXml" ds:itemID="{D205A32F-E66F-4B77-9DCE-C89C1FAA6CB3}">
  <ds:schemaRefs>
    <ds:schemaRef ds:uri="http://schemas.microsoft.com/office/2006/metadata/properties"/>
    <ds:schemaRef ds:uri="4e41ef20-b2a2-4a50-b70d-1971f60b2b99"/>
    <ds:schemaRef ds:uri="http://www.w3.org/XML/1998/namespace"/>
    <ds:schemaRef ds:uri="http://purl.org/dc/terms/"/>
    <ds:schemaRef ds:uri="http://purl.org/dc/elements/1.1/"/>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4fcd3f7a-652a-4334-b3bd-0947de1bbdb1"/>
  </ds:schemaRefs>
</ds:datastoreItem>
</file>

<file path=customXml/itemProps3.xml><?xml version="1.0" encoding="utf-8"?>
<ds:datastoreItem xmlns:ds="http://schemas.openxmlformats.org/officeDocument/2006/customXml" ds:itemID="{44E1296A-2D6A-4601-B46C-AE4D012B50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cd3f7a-652a-4334-b3bd-0947de1bbdb1"/>
    <ds:schemaRef ds:uri="4e41ef20-b2a2-4a50-b70d-1971f60b2b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TM04033921[[fn=אריג דמשק]]</Template>
  <TotalTime>628</TotalTime>
  <Words>573</Words>
  <Application>Microsoft Office PowerPoint</Application>
  <PresentationFormat>מסך רחב</PresentationFormat>
  <Paragraphs>36</Paragraphs>
  <Slides>10</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10</vt:i4>
      </vt:variant>
    </vt:vector>
  </HeadingPairs>
  <TitlesOfParts>
    <vt:vector size="15" baseType="lpstr">
      <vt:lpstr>Arial</vt:lpstr>
      <vt:lpstr>Calibri</vt:lpstr>
      <vt:lpstr>Calisto MT</vt:lpstr>
      <vt:lpstr>Corbel</vt:lpstr>
      <vt:lpstr>עומק</vt:lpstr>
      <vt:lpstr>Design Patterns  Project</vt:lpstr>
      <vt:lpstr>Description And System Requirements </vt:lpstr>
      <vt:lpstr>The User </vt:lpstr>
      <vt:lpstr>Singleton Pattern</vt:lpstr>
      <vt:lpstr>MVC Pattern</vt:lpstr>
      <vt:lpstr>Factory Pattern</vt:lpstr>
      <vt:lpstr>Facade  Pattern</vt:lpstr>
      <vt:lpstr>Facade  Pattern</vt:lpstr>
      <vt:lpstr>ERD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 Project</dc:title>
  <dc:creator>Alon Shlomi</dc:creator>
  <cp:lastModifiedBy>Alon Shlomi</cp:lastModifiedBy>
  <cp:revision>11</cp:revision>
  <dcterms:created xsi:type="dcterms:W3CDTF">2022-01-25T17:48:41Z</dcterms:created>
  <dcterms:modified xsi:type="dcterms:W3CDTF">2022-02-10T08:52:29Z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0x010100534F4CF85603664BACAB05F521B49871</vt:lpwstr>
  </property>
</Properties>
</file>