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68" r:id="rId5"/>
    <p:sldId id="265" r:id="rId6"/>
    <p:sldId id="267" r:id="rId7"/>
    <p:sldId id="269" r:id="rId8"/>
    <p:sldId id="272" r:id="rId9"/>
    <p:sldId id="271" r:id="rId10"/>
    <p:sldId id="273" r:id="rId11"/>
    <p:sldId id="274" r:id="rId12"/>
    <p:sldId id="275" r:id="rId13"/>
    <p:sldId id="266" r:id="rId14"/>
    <p:sldId id="276" r:id="rId15"/>
    <p:sldId id="259" r:id="rId16"/>
  </p:sldIdLst>
  <p:sldSz cx="12192000" cy="6858000"/>
  <p:notesSz cx="6858000" cy="9144000"/>
  <p:defaultTextStyle>
    <a:defPPr>
      <a:defRPr lang="en-N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82"/>
    <p:restoredTop sz="94658"/>
  </p:normalViewPr>
  <p:slideViewPr>
    <p:cSldViewPr snapToGrid="0">
      <p:cViewPr varScale="1">
        <p:scale>
          <a:sx n="150" d="100"/>
          <a:sy n="150" d="100"/>
        </p:scale>
        <p:origin x="16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2C4C04-942F-755F-3957-718FA950DA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17EE2-EAAC-4750-B67D-D8BC950A180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2DC99-C91B-EC4F-B7D5-682A6F887C08}" type="datetime1">
              <a:rPr lang="en-US" smtClean="0"/>
              <a:t>8/24/25</a:t>
            </a:fld>
            <a:endParaRPr lang="en-N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FCFA8F-9E41-76C2-8A3C-49431ACAA7F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asd</a:t>
            </a:r>
            <a:endParaRPr lang="en-N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ABDDFA-EF03-22F0-61DF-31AFA43565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1577E-D167-4A4C-94E1-4C1AA53070CD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113267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761340-F4F0-244B-AB04-D8830A840EAC}" type="datetime1">
              <a:rPr lang="en-US" smtClean="0"/>
              <a:t>8/24/25</a:t>
            </a:fld>
            <a:endParaRPr lang="en-N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asd</a:t>
            </a:r>
            <a:endParaRPr lang="en-N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554200-0722-8C47-9E83-E764F00BCD21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798596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554200-0722-8C47-9E83-E764F00BCD21}" type="slidenum">
              <a:rPr lang="en-NP" smtClean="0"/>
              <a:t>1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137262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5FB2F-903E-EC0F-6730-80BF6D0583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689929-CA13-ECF9-1E32-426909F49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ECFE3-3305-D543-DD16-6FE2B1080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03E41-0D82-2547-9D3B-DC7E0F0D2C51}" type="datetime1">
              <a:rPr lang="en-US" smtClean="0"/>
              <a:t>8/24/25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3DAC8-BCAE-7D1B-5466-A66A3E65E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All Right Reserved</a:t>
            </a:r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4AE93-5194-9676-C57F-9F58BF530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D84D-619D-004D-B86D-F893C3CF3F2F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088450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BC72C-823B-ED09-36FC-8289B3DA4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6EEF6F-B006-8C8B-7F93-C77D5722B5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ED518-05AD-DEBF-3017-97F961AA0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FA2D1-5CB0-5E4C-82AE-80F42174F199}" type="datetime1">
              <a:rPr lang="en-US" smtClean="0"/>
              <a:t>8/24/25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9405B-EFA2-556A-6849-CCCD90B0F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All Right Reserved</a:t>
            </a:r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7AC80-3450-5B6D-E411-75CD1AE52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D84D-619D-004D-B86D-F893C3CF3F2F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773060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DF0301-F87C-2BD2-6CA3-62F3637F35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106340-8E4E-2115-A540-8B6C4EFB6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80F3D-327F-4951-842C-37581F654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3B59-9F72-094A-9061-4A7D4D6A548A}" type="datetime1">
              <a:rPr lang="en-US" smtClean="0"/>
              <a:t>8/24/25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F49CE-129B-864A-4542-3C49F3022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All Right Reserved</a:t>
            </a:r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D344E-D5EF-EFF2-85A6-0B045A249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D84D-619D-004D-B86D-F893C3CF3F2F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23680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9DAFC-1EE3-29AA-C756-F889871F1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6814C-6411-8EFA-8C6B-740CF14FC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AE164-D4B1-4442-F40C-DEB3BC7C1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70F3-9FE4-3F4F-AD86-C69AB207C316}" type="datetime1">
              <a:rPr lang="en-US" smtClean="0"/>
              <a:t>8/24/25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42B17-44C4-2269-FC1A-40A727CC5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All Right Reserved</a:t>
            </a:r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544C9-77DF-A2D1-0C14-B632C4DFB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D84D-619D-004D-B86D-F893C3CF3F2F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129954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18604-437D-F373-BBD3-8FCB548D7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026719-25CD-7EF5-D3F1-62FC4EFA2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E5C1C-7AD9-640A-D16F-AD1C8F602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459CA-0010-CE4B-BAEB-3ECD894E1AFB}" type="datetime1">
              <a:rPr lang="en-US" smtClean="0"/>
              <a:t>8/24/25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78748-49B3-8DA1-4F6D-BD27D1685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All Right Reserved</a:t>
            </a:r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B366B-0238-AA19-288C-B7DEC26C5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D84D-619D-004D-B86D-F893C3CF3F2F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985847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30F83-3126-4485-977A-AEB4ADD89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115DE-117C-0FF2-D26F-A9EF5D418F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46E7FD-FF82-2785-67BA-7527FF95C2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52A6C-2D26-973C-008C-E92BB8926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C1B65-8492-984C-9B67-E80BBEB23DA8}" type="datetime1">
              <a:rPr lang="en-US" smtClean="0"/>
              <a:t>8/24/25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28AF8E-9B29-D2CF-98CF-3DBAB1997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All Right Reserved</a:t>
            </a:r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0561D-C460-B4A1-B057-E6FDC639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D84D-619D-004D-B86D-F893C3CF3F2F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701726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6D898-1272-678D-0144-88A22ABE3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13B8DC-30E6-4914-B898-84D39AE63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618EE4-35B3-8AA6-132B-50371A5AA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0E2B0F-66DD-8EA5-FDF9-F05D40B061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246191-397B-7DC7-AF38-1DF65DC737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1CD3B0-9582-1A74-52C4-84719DD51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5E8BA-9AA9-0F4B-AD71-26F453FDD9D6}" type="datetime1">
              <a:rPr lang="en-US" smtClean="0"/>
              <a:t>8/24/25</a:t>
            </a:fld>
            <a:endParaRPr lang="en-N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07D92D-166D-C3C5-D565-CD538FB15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All Right Reserved</a:t>
            </a:r>
            <a:endParaRPr lang="en-N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C078C5-849F-C979-A995-55733A3F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D84D-619D-004D-B86D-F893C3CF3F2F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48632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9AC94-1937-6C12-0D73-31964C742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AFA14D-DF6C-6DC4-7627-CE4CBB22E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106B-9950-374A-854D-D880AEAF90EF}" type="datetime1">
              <a:rPr lang="en-US" smtClean="0"/>
              <a:t>8/24/25</a:t>
            </a:fld>
            <a:endParaRPr lang="en-N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E552BF-7E0D-A225-7F2D-90DFFB917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All Right Reserved</a:t>
            </a:r>
            <a:endParaRPr lang="en-N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47B35B-E70E-F096-931B-B517E5B08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D84D-619D-004D-B86D-F893C3CF3F2F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51871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76CBA6-57A3-BE45-EB25-622D12D30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4D4E-5219-E341-A259-A83BEB289BC7}" type="datetime1">
              <a:rPr lang="en-US" smtClean="0"/>
              <a:t>8/24/25</a:t>
            </a:fld>
            <a:endParaRPr lang="en-N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5CFFC0-0EAB-FBEE-5097-A5E2988D4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All Right Reserved</a:t>
            </a:r>
            <a:endParaRPr lang="en-N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EE6AE3-5DCA-D865-71E9-2A62F1285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D84D-619D-004D-B86D-F893C3CF3F2F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595236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51B2D-F176-5E42-1D18-AC5F900AD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A2913-6840-A9F8-3B6E-B996A05EA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3126F7-7AC2-C038-932C-368D506241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0F3C44-4C7A-0B20-D39F-FE472CE79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626A0-2104-EC49-A518-913C1884F4E9}" type="datetime1">
              <a:rPr lang="en-US" smtClean="0"/>
              <a:t>8/24/25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B44477-05EC-8FB6-0FA6-C4376C40C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All Right Reserved</a:t>
            </a:r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03C0F-76FA-8106-E1B6-DFD10DF7B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D84D-619D-004D-B86D-F893C3CF3F2F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4182588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08CF7-8598-9FE6-06FD-86F196E79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359A09-3985-BCF5-36CD-41D40E9703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657AAE-82C6-57E0-EC82-0CAC667CD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BFB256-29CE-21B4-47A4-17EDAA0B3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A4351-D3A5-A94B-81F6-4902C8D07EEA}" type="datetime1">
              <a:rPr lang="en-US" smtClean="0"/>
              <a:t>8/24/25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8FAAE2-F25E-A406-AAC4-8114DC689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All Right Reserved</a:t>
            </a:r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F5EF8C-43EF-1820-5E2B-25B5C8E2B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D84D-619D-004D-B86D-F893C3CF3F2F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4317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2F13DE-77ED-87A3-E1E9-1E04B016F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D0EC5-C294-7BF7-4DAA-8234271DF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9F546-EF73-ECAD-8BE0-9D40869AD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62A416-51C0-724C-833B-EFD4CFBAC28C}" type="datetime1">
              <a:rPr lang="en-US" smtClean="0"/>
              <a:t>8/24/25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3FC97-D31C-B7D0-7A6B-4072AC09ED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2025 All Right Reserved</a:t>
            </a:r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E5EA2-98BA-952B-A512-F39D56B38E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8FD84D-619D-004D-B86D-F893C3CF3F2F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449583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18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18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18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nops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5.sv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4.sv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1.png"/><Relationship Id="rId7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0.png"/><Relationship Id="rId10" Type="http://schemas.openxmlformats.org/officeDocument/2006/relationships/image" Target="../media/image8.png"/><Relationship Id="rId4" Type="http://schemas.openxmlformats.org/officeDocument/2006/relationships/image" Target="../media/image22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18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18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53">
            <a:extLst>
              <a:ext uri="{FF2B5EF4-FFF2-40B4-BE49-F238E27FC236}">
                <a16:creationId xmlns:a16="http://schemas.microsoft.com/office/drawing/2014/main" id="{62D31EEE-51E2-E21B-DB05-AE51F1447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90796"/>
            <a:ext cx="9144000" cy="1615175"/>
          </a:xfrm>
        </p:spPr>
        <p:txBody>
          <a:bodyPr/>
          <a:lstStyle/>
          <a:p>
            <a:r>
              <a:rPr lang="en-NP" dirty="0"/>
              <a:t>What is FinOps?</a:t>
            </a:r>
          </a:p>
        </p:txBody>
      </p:sp>
      <p:sp>
        <p:nvSpPr>
          <p:cNvPr id="56" name="Subtitle 55">
            <a:extLst>
              <a:ext uri="{FF2B5EF4-FFF2-40B4-BE49-F238E27FC236}">
                <a16:creationId xmlns:a16="http://schemas.microsoft.com/office/drawing/2014/main" id="{3F5BE735-F6AC-DD0C-5695-F0B320217D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73460"/>
            <a:ext cx="9144000" cy="715438"/>
          </a:xfrm>
        </p:spPr>
        <p:txBody>
          <a:bodyPr>
            <a:normAutofit/>
          </a:bodyPr>
          <a:lstStyle/>
          <a:p>
            <a:r>
              <a:rPr lang="en-US" sz="4000" dirty="0"/>
              <a:t>Why It Matters in Today’s Cloud?</a:t>
            </a:r>
          </a:p>
        </p:txBody>
      </p:sp>
      <p:sp>
        <p:nvSpPr>
          <p:cNvPr id="3" name="Subtitle 55">
            <a:extLst>
              <a:ext uri="{FF2B5EF4-FFF2-40B4-BE49-F238E27FC236}">
                <a16:creationId xmlns:a16="http://schemas.microsoft.com/office/drawing/2014/main" id="{80ABC993-222F-7A71-3676-0B9BE96CEB65}"/>
              </a:ext>
            </a:extLst>
          </p:cNvPr>
          <p:cNvSpPr txBox="1">
            <a:spLocks/>
          </p:cNvSpPr>
          <p:nvPr/>
        </p:nvSpPr>
        <p:spPr>
          <a:xfrm>
            <a:off x="7532707" y="4356387"/>
            <a:ext cx="2280367" cy="43007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NP" sz="2500" dirty="0"/>
              <a:t>- Alon Shrestha</a:t>
            </a:r>
          </a:p>
        </p:txBody>
      </p:sp>
    </p:spTree>
    <p:extLst>
      <p:ext uri="{BB962C8B-B14F-4D97-AF65-F5344CB8AC3E}">
        <p14:creationId xmlns:p14="http://schemas.microsoft.com/office/powerpoint/2010/main" val="1047100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C77922-D49D-2287-E25F-F565292431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22FF7-649B-680B-82A9-9A68289B9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0614"/>
          </a:xfrm>
        </p:spPr>
        <p:txBody>
          <a:bodyPr>
            <a:normAutofit/>
          </a:bodyPr>
          <a:lstStyle/>
          <a:p>
            <a:r>
              <a:rPr lang="en-NP" sz="4000" dirty="0"/>
              <a:t>How FinOps Helps?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E2E7D-F677-AF54-B2E7-A6F5C713F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102"/>
            <a:ext cx="10515600" cy="4351338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</a:pPr>
            <a:r>
              <a:rPr lang="en-US" sz="2200" b="1" dirty="0"/>
              <a:t>Accountability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C07FDC-116E-D390-AFC8-A75FB3C6F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D84D-619D-004D-B86D-F893C3CF3F2F}" type="slidenum">
              <a:rPr lang="en-NP" smtClean="0"/>
              <a:t>10</a:t>
            </a:fld>
            <a:endParaRPr lang="en-NP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74179C-A98C-08C8-C53C-76682E83A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0410" y="1713413"/>
            <a:ext cx="1015382" cy="10153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091974-C5AE-D9EB-9A6A-6208CD9CE0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8834" y="1713413"/>
            <a:ext cx="1082380" cy="10823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021ABB-5E7B-D187-F970-6BBF4D244A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0195" y="3848252"/>
            <a:ext cx="1229348" cy="12293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388555-7433-40E8-6B05-5EAC6141EF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6220" y="4167918"/>
            <a:ext cx="1091966" cy="10122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55697F4-39BD-E2FE-63DF-C2D03C0EA26C}"/>
              </a:ext>
            </a:extLst>
          </p:cNvPr>
          <p:cNvSpPr txBox="1"/>
          <p:nvPr/>
        </p:nvSpPr>
        <p:spPr>
          <a:xfrm>
            <a:off x="4557310" y="2684844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P" dirty="0"/>
              <a:t>Business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7C2644-5D9A-41CC-F041-15633D8C82B5}"/>
              </a:ext>
            </a:extLst>
          </p:cNvPr>
          <p:cNvSpPr txBox="1"/>
          <p:nvPr/>
        </p:nvSpPr>
        <p:spPr>
          <a:xfrm>
            <a:off x="7639636" y="2765872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P" dirty="0"/>
              <a:t>Engineer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A908BA-0333-8AF3-B42B-9058CD220EAD}"/>
              </a:ext>
            </a:extLst>
          </p:cNvPr>
          <p:cNvSpPr txBox="1"/>
          <p:nvPr/>
        </p:nvSpPr>
        <p:spPr>
          <a:xfrm>
            <a:off x="4748966" y="5180178"/>
            <a:ext cx="894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P" dirty="0"/>
              <a:t>FinOps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F6DBF5-3436-F654-87CD-CD6346ACCC3D}"/>
              </a:ext>
            </a:extLst>
          </p:cNvPr>
          <p:cNvSpPr txBox="1"/>
          <p:nvPr/>
        </p:nvSpPr>
        <p:spPr>
          <a:xfrm>
            <a:off x="7847777" y="5109889"/>
            <a:ext cx="977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P" dirty="0"/>
              <a:t>Finance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9324F4-34A3-7F0F-BD2D-05E733F009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29782" y="3135204"/>
            <a:ext cx="1229348" cy="122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774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918B16-AD46-457B-CBBA-F62BDD276D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E0B85-E8E5-1D24-10C0-1C0954FE0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0614"/>
          </a:xfrm>
        </p:spPr>
        <p:txBody>
          <a:bodyPr>
            <a:normAutofit/>
          </a:bodyPr>
          <a:lstStyle/>
          <a:p>
            <a:r>
              <a:rPr lang="en-NP" sz="4000" dirty="0"/>
              <a:t>How FinOps Helps?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6AF5A-998E-C4CB-BA9D-D8FACFD31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102"/>
            <a:ext cx="10515600" cy="4351338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</a:pPr>
            <a:r>
              <a:rPr lang="en-US" sz="2200" b="1" dirty="0"/>
              <a:t>Cost Optimization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A92C02-1609-1187-211A-B80E6061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D84D-619D-004D-B86D-F893C3CF3F2F}" type="slidenum">
              <a:rPr lang="en-NP" smtClean="0"/>
              <a:t>11</a:t>
            </a:fld>
            <a:endParaRPr lang="en-NP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6FF989-8E74-C37C-3722-F6708697B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0410" y="1713413"/>
            <a:ext cx="1015382" cy="10153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6DC7AD-A613-B6F5-3F30-CE6AA1EF85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8834" y="1713413"/>
            <a:ext cx="1082380" cy="10823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428E72-5CFD-C448-6A1F-1A03654850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0195" y="3848252"/>
            <a:ext cx="1229348" cy="12293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13CA57-EDAA-41FB-4525-9A20058975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6220" y="4167918"/>
            <a:ext cx="1091966" cy="10122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50E7CF0-99C4-5703-0C9E-5902B4AA8F6D}"/>
              </a:ext>
            </a:extLst>
          </p:cNvPr>
          <p:cNvSpPr txBox="1"/>
          <p:nvPr/>
        </p:nvSpPr>
        <p:spPr>
          <a:xfrm>
            <a:off x="4557310" y="2684844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P" dirty="0"/>
              <a:t>Business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5312AA-A4DD-FF22-B314-F6F1A05F9439}"/>
              </a:ext>
            </a:extLst>
          </p:cNvPr>
          <p:cNvSpPr txBox="1"/>
          <p:nvPr/>
        </p:nvSpPr>
        <p:spPr>
          <a:xfrm>
            <a:off x="7639636" y="2765872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P" dirty="0"/>
              <a:t>Engineer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A51AE5-A966-7555-9158-9F91CBFD11C7}"/>
              </a:ext>
            </a:extLst>
          </p:cNvPr>
          <p:cNvSpPr txBox="1"/>
          <p:nvPr/>
        </p:nvSpPr>
        <p:spPr>
          <a:xfrm>
            <a:off x="4748966" y="5180178"/>
            <a:ext cx="894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P" dirty="0"/>
              <a:t>FinOps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537902-461C-FC7C-851C-D988BCAA7B49}"/>
              </a:ext>
            </a:extLst>
          </p:cNvPr>
          <p:cNvSpPr txBox="1"/>
          <p:nvPr/>
        </p:nvSpPr>
        <p:spPr>
          <a:xfrm>
            <a:off x="7847777" y="5109889"/>
            <a:ext cx="977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P" dirty="0"/>
              <a:t>Finance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DC7DAD4-E7B7-E3D1-EE32-531FE11AEB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8556" y="3233576"/>
            <a:ext cx="1229349" cy="122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45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5B8576-1E39-A123-7862-5B3ECBD47F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2A524-0A0D-B010-D101-69703F0B8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0614"/>
          </a:xfrm>
        </p:spPr>
        <p:txBody>
          <a:bodyPr>
            <a:normAutofit/>
          </a:bodyPr>
          <a:lstStyle/>
          <a:p>
            <a:r>
              <a:rPr lang="en-NP" sz="4000" dirty="0"/>
              <a:t>How FinOps Helps?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43EAF-756A-DE12-AE9F-18D89BEFD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102"/>
            <a:ext cx="10515600" cy="4351338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</a:pPr>
            <a:r>
              <a:rPr lang="en-US" sz="2200" b="1" dirty="0"/>
              <a:t>Governance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15C48C-E7EF-EF55-0FE0-6700B66E1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D84D-619D-004D-B86D-F893C3CF3F2F}" type="slidenum">
              <a:rPr lang="en-NP" smtClean="0"/>
              <a:t>12</a:t>
            </a:fld>
            <a:endParaRPr lang="en-NP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B03531-22A5-59AF-18E3-B36F07BDC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0410" y="1713413"/>
            <a:ext cx="1015382" cy="10153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70FA01-D7CB-DA6D-19E0-CD57A30919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8834" y="1713413"/>
            <a:ext cx="1082380" cy="10823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E98127-591D-BF38-FFD3-D545FC43CA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0195" y="3848252"/>
            <a:ext cx="1229348" cy="12293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CF54E2-09E5-E650-3467-54A358A489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6220" y="4167918"/>
            <a:ext cx="1091966" cy="10122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AB7E386-5191-4428-CD13-74F73553F2EA}"/>
              </a:ext>
            </a:extLst>
          </p:cNvPr>
          <p:cNvSpPr txBox="1"/>
          <p:nvPr/>
        </p:nvSpPr>
        <p:spPr>
          <a:xfrm>
            <a:off x="4557310" y="2684844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P" dirty="0"/>
              <a:t>Business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6B1794-E071-6E16-C01E-751FFAAF09A5}"/>
              </a:ext>
            </a:extLst>
          </p:cNvPr>
          <p:cNvSpPr txBox="1"/>
          <p:nvPr/>
        </p:nvSpPr>
        <p:spPr>
          <a:xfrm>
            <a:off x="7639636" y="2765872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P" dirty="0"/>
              <a:t>Engineer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E7F7C3-2239-649D-4946-64A8C057A605}"/>
              </a:ext>
            </a:extLst>
          </p:cNvPr>
          <p:cNvSpPr txBox="1"/>
          <p:nvPr/>
        </p:nvSpPr>
        <p:spPr>
          <a:xfrm>
            <a:off x="4748966" y="5180178"/>
            <a:ext cx="894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P" dirty="0"/>
              <a:t>FinOps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6EE12D-0FED-3092-3554-601107ACBDC6}"/>
              </a:ext>
            </a:extLst>
          </p:cNvPr>
          <p:cNvSpPr txBox="1"/>
          <p:nvPr/>
        </p:nvSpPr>
        <p:spPr>
          <a:xfrm>
            <a:off x="7847777" y="5109889"/>
            <a:ext cx="977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P" dirty="0"/>
              <a:t>Finance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01F4FC-9BEA-BE61-BF69-F129901838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25138" y="3135204"/>
            <a:ext cx="1238637" cy="123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919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8D2B6B-0A54-9EA8-4A20-C552C08FA7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CD0E6-184A-C334-1596-97FE4BD2B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0614"/>
          </a:xfrm>
        </p:spPr>
        <p:txBody>
          <a:bodyPr>
            <a:normAutofit/>
          </a:bodyPr>
          <a:lstStyle/>
          <a:p>
            <a:r>
              <a:rPr lang="en-US" sz="4000" dirty="0"/>
              <a:t>Common Misconception about FinOps</a:t>
            </a:r>
            <a:endParaRPr lang="en-NP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CB2C4-84CB-A674-91C2-DD75A67B2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102"/>
            <a:ext cx="10515600" cy="4351338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</a:pPr>
            <a:r>
              <a:rPr lang="en-US" sz="2200" dirty="0"/>
              <a:t>FinOps is just about saving money. </a:t>
            </a:r>
          </a:p>
          <a:p>
            <a:pPr marL="342900" indent="-342900">
              <a:lnSpc>
                <a:spcPct val="100000"/>
              </a:lnSpc>
            </a:pPr>
            <a:r>
              <a:rPr lang="en-US" sz="2200" dirty="0"/>
              <a:t>It’s a one-time exercise. </a:t>
            </a:r>
          </a:p>
          <a:p>
            <a:pPr marL="342900" indent="-342900">
              <a:lnSpc>
                <a:spcPct val="100000"/>
              </a:lnSpc>
            </a:pPr>
            <a:r>
              <a:rPr lang="en-US" sz="2200" dirty="0"/>
              <a:t>It’s only the finance team’s job.</a:t>
            </a:r>
          </a:p>
          <a:p>
            <a:pPr marL="342900" indent="-342900">
              <a:lnSpc>
                <a:spcPct val="100000"/>
              </a:lnSpc>
            </a:pPr>
            <a:r>
              <a:rPr lang="en-US" sz="2200" dirty="0"/>
              <a:t>It only applies to cloud infrastructure.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B81BA5-B86A-75AA-AD4A-97F3EA285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D84D-619D-004D-B86D-F893C3CF3F2F}" type="slidenum">
              <a:rPr lang="en-NP" smtClean="0"/>
              <a:t>13</a:t>
            </a:fld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1685592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43767F-155A-020D-F196-473D4A9D02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232A1-3F24-0B09-B76F-4AAA47627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0614"/>
          </a:xfrm>
        </p:spPr>
        <p:txBody>
          <a:bodyPr>
            <a:normAutofit/>
          </a:bodyPr>
          <a:lstStyle/>
          <a:p>
            <a:r>
              <a:rPr lang="en-US" sz="4000" dirty="0"/>
              <a:t>Getting Started with FinOps</a:t>
            </a:r>
            <a:endParaRPr lang="en-NP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B6A61-B05E-4D14-6C51-76FDB629B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102"/>
            <a:ext cx="10515600" cy="4351338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</a:pPr>
            <a:r>
              <a:rPr lang="en-US" sz="2200" dirty="0"/>
              <a:t>Start small</a:t>
            </a:r>
          </a:p>
          <a:p>
            <a:pPr marL="342900" indent="-342900">
              <a:lnSpc>
                <a:spcPct val="100000"/>
              </a:lnSpc>
            </a:pPr>
            <a:r>
              <a:rPr lang="en-US" sz="2200" dirty="0"/>
              <a:t>Build awareness and visibility</a:t>
            </a:r>
          </a:p>
          <a:p>
            <a:pPr marL="342900" indent="-342900">
              <a:lnSpc>
                <a:spcPct val="100000"/>
              </a:lnSpc>
            </a:pPr>
            <a:r>
              <a:rPr lang="en-US" sz="2200" dirty="0"/>
              <a:t>Form a FinOps team (Finance + Engineering + Business)</a:t>
            </a:r>
          </a:p>
          <a:p>
            <a:pPr marL="342900" indent="-342900">
              <a:lnSpc>
                <a:spcPct val="100000"/>
              </a:lnSpc>
            </a:pPr>
            <a:r>
              <a:rPr lang="en-US" sz="2200" dirty="0"/>
              <a:t>Use tools &amp; reports </a:t>
            </a:r>
          </a:p>
          <a:p>
            <a:pPr marL="342900" indent="-342900">
              <a:lnSpc>
                <a:spcPct val="100000"/>
              </a:lnSpc>
            </a:pPr>
            <a:r>
              <a:rPr lang="en-US" sz="2200" dirty="0"/>
              <a:t>Optimize and evolve step by step</a:t>
            </a:r>
          </a:p>
          <a:p>
            <a:pPr marL="342900" indent="-342900">
              <a:lnSpc>
                <a:spcPct val="100000"/>
              </a:lnSpc>
            </a:pPr>
            <a:r>
              <a:rPr lang="en-US" sz="2200" dirty="0"/>
              <a:t>Learn, grow &amp; certify (</a:t>
            </a:r>
            <a:r>
              <a:rPr lang="en-US" sz="2200" dirty="0">
                <a:solidFill>
                  <a:schemeClr val="accent4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FinOps Foundation</a:t>
            </a:r>
            <a:r>
              <a:rPr lang="en-US" sz="2200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D6C239-296D-30EF-89A9-61EC11B85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D84D-619D-004D-B86D-F893C3CF3F2F}" type="slidenum">
              <a:rPr lang="en-NP" smtClean="0"/>
              <a:t>14</a:t>
            </a:fld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1248237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18507-3D3D-5E73-65E7-D6A87736F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40435"/>
            <a:ext cx="10515600" cy="2852737"/>
          </a:xfrm>
        </p:spPr>
        <p:txBody>
          <a:bodyPr/>
          <a:lstStyle/>
          <a:p>
            <a:pPr algn="ctr"/>
            <a:r>
              <a:rPr lang="en-NP" dirty="0"/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F7903-91A0-1C6B-58AF-964C249B5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40672"/>
            <a:ext cx="10515600" cy="1500187"/>
          </a:xfrm>
        </p:spPr>
        <p:txBody>
          <a:bodyPr>
            <a:normAutofit/>
          </a:bodyPr>
          <a:lstStyle/>
          <a:p>
            <a:endParaRPr lang="en-NP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7DE4CF-372B-D7BB-1773-36F1D26E9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D84D-619D-004D-B86D-F893C3CF3F2F}" type="slidenum">
              <a:rPr lang="en-NP" smtClean="0"/>
              <a:t>15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015625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B9296-CE0A-5083-2BBF-1B71858F1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0614"/>
          </a:xfrm>
        </p:spPr>
        <p:txBody>
          <a:bodyPr>
            <a:normAutofit/>
          </a:bodyPr>
          <a:lstStyle/>
          <a:p>
            <a:r>
              <a:rPr lang="en-US" sz="4000" dirty="0"/>
              <a:t>Cloud Adoption is Booming</a:t>
            </a:r>
            <a:endParaRPr lang="en-NP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DE397-70BF-78DE-A5EE-42A5D9AFD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102"/>
            <a:ext cx="10515600" cy="4351338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</a:pPr>
            <a:r>
              <a:rPr lang="en-US" sz="2200" dirty="0"/>
              <a:t>Businesses are </a:t>
            </a:r>
            <a:r>
              <a:rPr lang="en-US" sz="2200" b="1" dirty="0"/>
              <a:t>rapidly moving</a:t>
            </a:r>
            <a:r>
              <a:rPr lang="en-US" sz="2200" dirty="0"/>
              <a:t> from on-premises to the cloud.</a:t>
            </a:r>
          </a:p>
          <a:p>
            <a:pPr marL="342900" indent="-342900">
              <a:lnSpc>
                <a:spcPct val="100000"/>
              </a:lnSpc>
            </a:pPr>
            <a:r>
              <a:rPr lang="en-US" sz="2200" dirty="0"/>
              <a:t>Cloud offers </a:t>
            </a:r>
            <a:r>
              <a:rPr lang="en-US" sz="2200" b="1" dirty="0"/>
              <a:t>flexibility</a:t>
            </a:r>
            <a:r>
              <a:rPr lang="en-US" sz="2200" dirty="0"/>
              <a:t>, </a:t>
            </a:r>
            <a:r>
              <a:rPr lang="en-US" sz="2200" b="1" dirty="0"/>
              <a:t>scalability</a:t>
            </a:r>
            <a:r>
              <a:rPr lang="en-US" sz="2200" dirty="0"/>
              <a:t>, and </a:t>
            </a:r>
            <a:r>
              <a:rPr lang="en-US" sz="2200" b="1" dirty="0"/>
              <a:t>powerful services</a:t>
            </a:r>
            <a:r>
              <a:rPr lang="en-US" sz="2200" dirty="0"/>
              <a:t>.</a:t>
            </a:r>
          </a:p>
          <a:p>
            <a:pPr marL="342900" indent="-342900">
              <a:lnSpc>
                <a:spcPct val="100000"/>
              </a:lnSpc>
            </a:pPr>
            <a:r>
              <a:rPr lang="en-US" sz="2200" b="1" dirty="0"/>
              <a:t>96%</a:t>
            </a:r>
            <a:r>
              <a:rPr lang="en-US" sz="2200" dirty="0"/>
              <a:t> of businesses use at least one cloud service.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9F09A5-C142-E74A-3A76-F8110119A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D84D-619D-004D-B86D-F893C3CF3F2F}" type="slidenum">
              <a:rPr lang="en-NP" smtClean="0"/>
              <a:t>2</a:t>
            </a:fld>
            <a:endParaRPr lang="en-NP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2BCD578-0329-3477-A5DB-31B7BD53CA6C}"/>
              </a:ext>
            </a:extLst>
          </p:cNvPr>
          <p:cNvCxnSpPr>
            <a:cxnSpLocks/>
          </p:cNvCxnSpPr>
          <p:nvPr/>
        </p:nvCxnSpPr>
        <p:spPr>
          <a:xfrm>
            <a:off x="4581860" y="4623008"/>
            <a:ext cx="2454918" cy="0"/>
          </a:xfrm>
          <a:prstGeom prst="straightConnector1">
            <a:avLst/>
          </a:prstGeom>
          <a:ln w="63500" cmpd="sng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2D003EF-379B-932D-0D0F-7823B2B6D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106" y="3729871"/>
            <a:ext cx="1527928" cy="17840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66F2E3-4433-594B-4E06-5B3405E9370D}"/>
              </a:ext>
            </a:extLst>
          </p:cNvPr>
          <p:cNvSpPr txBox="1"/>
          <p:nvPr/>
        </p:nvSpPr>
        <p:spPr>
          <a:xfrm>
            <a:off x="1628087" y="5522330"/>
            <a:ext cx="204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P" dirty="0"/>
              <a:t>On-Prem Servers</a:t>
            </a:r>
          </a:p>
        </p:txBody>
      </p:sp>
      <p:pic>
        <p:nvPicPr>
          <p:cNvPr id="9" name="Graphic 8" descr="Cloud outline">
            <a:extLst>
              <a:ext uri="{FF2B5EF4-FFF2-40B4-BE49-F238E27FC236}">
                <a16:creationId xmlns:a16="http://schemas.microsoft.com/office/drawing/2014/main" id="{84B5F472-3643-ED19-EF45-F9944C52ED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04177" y="3052426"/>
            <a:ext cx="3055376" cy="30553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C48F12-920C-75CE-CF94-404BC0944B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9988" y="4604498"/>
            <a:ext cx="635000" cy="635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3DFB2C0-3047-EFEE-C894-65270645AB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50941" y="4557352"/>
            <a:ext cx="635000" cy="635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3F75AB2-2524-A0C0-01E7-C0570CFE12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44011" y="4580114"/>
            <a:ext cx="635000" cy="635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7FF5F2-0758-6DCF-5ED2-D08A890461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65194" y="2549564"/>
            <a:ext cx="635000" cy="635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8E290F2-F9C6-A806-CF4E-301694334A0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62391" y="2140261"/>
            <a:ext cx="1453606" cy="14536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FE2420F-3CA9-AABE-27B5-B8E498DFD6E8}"/>
              </a:ext>
            </a:extLst>
          </p:cNvPr>
          <p:cNvSpPr txBox="1"/>
          <p:nvPr/>
        </p:nvSpPr>
        <p:spPr>
          <a:xfrm>
            <a:off x="8864988" y="5440900"/>
            <a:ext cx="963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P" dirty="0"/>
              <a:t>Cloud</a:t>
            </a:r>
          </a:p>
        </p:txBody>
      </p:sp>
    </p:spTree>
    <p:extLst>
      <p:ext uri="{BB962C8B-B14F-4D97-AF65-F5344CB8AC3E}">
        <p14:creationId xmlns:p14="http://schemas.microsoft.com/office/powerpoint/2010/main" val="47119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F11DEE5-7406-FB3F-1448-591358598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0614"/>
          </a:xfrm>
        </p:spPr>
        <p:txBody>
          <a:bodyPr>
            <a:normAutofit/>
          </a:bodyPr>
          <a:lstStyle/>
          <a:p>
            <a:r>
              <a:rPr lang="en-US" sz="4000" dirty="0"/>
              <a:t>The Hidden Challenge</a:t>
            </a:r>
            <a:endParaRPr lang="en-NP" sz="4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DEE906-D424-C05A-51E8-67C07D692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D84D-619D-004D-B86D-F893C3CF3F2F}" type="slidenum">
              <a:rPr lang="en-NP" smtClean="0"/>
              <a:t>3</a:t>
            </a:fld>
            <a:endParaRPr lang="en-NP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59E410-E863-656C-5DB3-91410ACBE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421" y="2684955"/>
            <a:ext cx="635000" cy="635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C5130E-0458-9329-D713-6FDF66A0D1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3374" y="2637809"/>
            <a:ext cx="635000" cy="635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BF769B-66EB-EC63-2EC0-4433B22574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6444" y="2660571"/>
            <a:ext cx="635000" cy="635000"/>
          </a:xfrm>
          <a:prstGeom prst="rect">
            <a:avLst/>
          </a:prstGeom>
        </p:spPr>
      </p:pic>
      <p:pic>
        <p:nvPicPr>
          <p:cNvPr id="10" name="Graphic 9" descr="Cloud outline">
            <a:extLst>
              <a:ext uri="{FF2B5EF4-FFF2-40B4-BE49-F238E27FC236}">
                <a16:creationId xmlns:a16="http://schemas.microsoft.com/office/drawing/2014/main" id="{9BFED3CD-5840-758A-3946-44490EB917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4580" y="1084027"/>
            <a:ext cx="3055376" cy="30553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A24D102-5DBE-027A-DFEC-C5DA122667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23177" y="1659323"/>
            <a:ext cx="1778621" cy="1778621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7B17EBD-564E-4D55-97EE-34E13AF760AF}"/>
              </a:ext>
            </a:extLst>
          </p:cNvPr>
          <p:cNvCxnSpPr>
            <a:cxnSpLocks/>
          </p:cNvCxnSpPr>
          <p:nvPr/>
        </p:nvCxnSpPr>
        <p:spPr>
          <a:xfrm flipV="1">
            <a:off x="5576901" y="1426767"/>
            <a:ext cx="0" cy="23413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6B7555B-DB1B-F382-C674-EC6455DFF168}"/>
              </a:ext>
            </a:extLst>
          </p:cNvPr>
          <p:cNvSpPr txBox="1">
            <a:spLocks/>
          </p:cNvSpPr>
          <p:nvPr/>
        </p:nvSpPr>
        <p:spPr>
          <a:xfrm>
            <a:off x="670576" y="4179925"/>
            <a:ext cx="1085084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You can </a:t>
            </a:r>
            <a:r>
              <a:rPr lang="en-US" sz="2200" b="1" dirty="0"/>
              <a:t>scale instantly</a:t>
            </a:r>
            <a:r>
              <a:rPr lang="en-US" sz="2200" dirty="0"/>
              <a:t>, but that also means you can </a:t>
            </a:r>
            <a:r>
              <a:rPr lang="en-US" sz="2200" b="1" dirty="0"/>
              <a:t>overspend instantly</a:t>
            </a:r>
            <a:r>
              <a:rPr lang="en-US" sz="2200" dirty="0"/>
              <a:t>.</a:t>
            </a:r>
            <a:endParaRPr lang="en-NP" sz="22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6A35F8F-DFFF-1285-8692-2599B7725C26}"/>
              </a:ext>
            </a:extLst>
          </p:cNvPr>
          <p:cNvCxnSpPr>
            <a:cxnSpLocks/>
          </p:cNvCxnSpPr>
          <p:nvPr/>
        </p:nvCxnSpPr>
        <p:spPr>
          <a:xfrm>
            <a:off x="2112793" y="4555057"/>
            <a:ext cx="1836585" cy="0"/>
          </a:xfrm>
          <a:prstGeom prst="line">
            <a:avLst/>
          </a:prstGeom>
          <a:ln w="47625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C1813E9-CE44-FD95-C115-71D879DC6956}"/>
              </a:ext>
            </a:extLst>
          </p:cNvPr>
          <p:cNvCxnSpPr>
            <a:cxnSpLocks/>
          </p:cNvCxnSpPr>
          <p:nvPr/>
        </p:nvCxnSpPr>
        <p:spPr>
          <a:xfrm>
            <a:off x="7550036" y="4561467"/>
            <a:ext cx="2548128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1-instance" descr="Instance resource icon, with the Instance label below it. The resource is in first autoscaling group, and in Availability Zone1.">
            <a:extLst>
              <a:ext uri="{FF2B5EF4-FFF2-40B4-BE49-F238E27FC236}">
                <a16:creationId xmlns:a16="http://schemas.microsoft.com/office/drawing/2014/main" id="{789ABC8E-D7E4-85C0-6D4D-B459C9773646}"/>
              </a:ext>
            </a:extLst>
          </p:cNvPr>
          <p:cNvGrpSpPr/>
          <p:nvPr/>
        </p:nvGrpSpPr>
        <p:grpSpPr>
          <a:xfrm>
            <a:off x="3785044" y="1415335"/>
            <a:ext cx="1115568" cy="731918"/>
            <a:chOff x="5625233" y="3348677"/>
            <a:chExt cx="1115568" cy="731918"/>
          </a:xfrm>
        </p:grpSpPr>
        <p:pic>
          <p:nvPicPr>
            <p:cNvPr id="5" name="Graphic 60">
              <a:extLst>
                <a:ext uri="{FF2B5EF4-FFF2-40B4-BE49-F238E27FC236}">
                  <a16:creationId xmlns:a16="http://schemas.microsoft.com/office/drawing/2014/main" id="{E9989F47-AAD7-7D22-D181-C264E63509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 bwMode="auto">
            <a:xfrm>
              <a:off x="5951092" y="3348677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16">
              <a:extLst>
                <a:ext uri="{FF2B5EF4-FFF2-40B4-BE49-F238E27FC236}">
                  <a16:creationId xmlns:a16="http://schemas.microsoft.com/office/drawing/2014/main" id="{5EF5FF6F-05C0-F29A-9C5C-9847F60B15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5233" y="3803596"/>
              <a:ext cx="111556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Instance</a:t>
              </a:r>
            </a:p>
          </p:txBody>
        </p:sp>
      </p:grpSp>
      <p:grpSp>
        <p:nvGrpSpPr>
          <p:cNvPr id="13" name="1-instance" descr="Instance resource icon, with the Instance label below it. The resource is in first autoscaling group, and in Availability Zone1.">
            <a:extLst>
              <a:ext uri="{FF2B5EF4-FFF2-40B4-BE49-F238E27FC236}">
                <a16:creationId xmlns:a16="http://schemas.microsoft.com/office/drawing/2014/main" id="{4A2ECC5A-2DAB-8136-05FA-EC28A00F72EB}"/>
              </a:ext>
            </a:extLst>
          </p:cNvPr>
          <p:cNvGrpSpPr/>
          <p:nvPr/>
        </p:nvGrpSpPr>
        <p:grpSpPr>
          <a:xfrm>
            <a:off x="4465203" y="1975567"/>
            <a:ext cx="1115568" cy="731918"/>
            <a:chOff x="5625233" y="3348677"/>
            <a:chExt cx="1115568" cy="731918"/>
          </a:xfrm>
        </p:grpSpPr>
        <p:pic>
          <p:nvPicPr>
            <p:cNvPr id="16" name="Graphic 60">
              <a:extLst>
                <a:ext uri="{FF2B5EF4-FFF2-40B4-BE49-F238E27FC236}">
                  <a16:creationId xmlns:a16="http://schemas.microsoft.com/office/drawing/2014/main" id="{410C8D66-D7B5-D077-7D16-7EC4070C8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 bwMode="auto">
            <a:xfrm>
              <a:off x="5951092" y="3348677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6">
              <a:extLst>
                <a:ext uri="{FF2B5EF4-FFF2-40B4-BE49-F238E27FC236}">
                  <a16:creationId xmlns:a16="http://schemas.microsoft.com/office/drawing/2014/main" id="{D41943F1-253A-FDC5-1EE8-8F0E640FF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5233" y="3803596"/>
              <a:ext cx="111556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Instance</a:t>
              </a:r>
            </a:p>
          </p:txBody>
        </p:sp>
      </p:grpSp>
      <p:grpSp>
        <p:nvGrpSpPr>
          <p:cNvPr id="19" name="1-instance" descr="Instance resource icon, with the Instance label below it. The resource is in first autoscaling group, and in Availability Zone1.">
            <a:extLst>
              <a:ext uri="{FF2B5EF4-FFF2-40B4-BE49-F238E27FC236}">
                <a16:creationId xmlns:a16="http://schemas.microsoft.com/office/drawing/2014/main" id="{4A835753-CCB9-F2CC-6BF2-327420B98827}"/>
              </a:ext>
            </a:extLst>
          </p:cNvPr>
          <p:cNvGrpSpPr/>
          <p:nvPr/>
        </p:nvGrpSpPr>
        <p:grpSpPr>
          <a:xfrm>
            <a:off x="3800444" y="1955216"/>
            <a:ext cx="1115568" cy="731918"/>
            <a:chOff x="5625233" y="3348677"/>
            <a:chExt cx="1115568" cy="731918"/>
          </a:xfrm>
        </p:grpSpPr>
        <p:pic>
          <p:nvPicPr>
            <p:cNvPr id="20" name="Graphic 60">
              <a:extLst>
                <a:ext uri="{FF2B5EF4-FFF2-40B4-BE49-F238E27FC236}">
                  <a16:creationId xmlns:a16="http://schemas.microsoft.com/office/drawing/2014/main" id="{52359EBB-3E99-F808-5B09-BFCA4FAB2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 bwMode="auto">
            <a:xfrm>
              <a:off x="5951092" y="3348677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16">
              <a:extLst>
                <a:ext uri="{FF2B5EF4-FFF2-40B4-BE49-F238E27FC236}">
                  <a16:creationId xmlns:a16="http://schemas.microsoft.com/office/drawing/2014/main" id="{FBF80A0B-791B-B6D5-400C-44D1CA6E9E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5233" y="3803596"/>
              <a:ext cx="111556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endPara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2" name="1-instance" descr="Instance resource icon, with the Instance label below it. The resource is in first autoscaling group, and in Availability Zone1.">
            <a:extLst>
              <a:ext uri="{FF2B5EF4-FFF2-40B4-BE49-F238E27FC236}">
                <a16:creationId xmlns:a16="http://schemas.microsoft.com/office/drawing/2014/main" id="{0697E7B3-0185-D351-A24C-EA22AA9F9C4F}"/>
              </a:ext>
            </a:extLst>
          </p:cNvPr>
          <p:cNvGrpSpPr/>
          <p:nvPr/>
        </p:nvGrpSpPr>
        <p:grpSpPr>
          <a:xfrm>
            <a:off x="3817329" y="3034978"/>
            <a:ext cx="1115568" cy="731918"/>
            <a:chOff x="5625233" y="3348677"/>
            <a:chExt cx="1115568" cy="731918"/>
          </a:xfrm>
        </p:grpSpPr>
        <p:pic>
          <p:nvPicPr>
            <p:cNvPr id="23" name="Graphic 60">
              <a:extLst>
                <a:ext uri="{FF2B5EF4-FFF2-40B4-BE49-F238E27FC236}">
                  <a16:creationId xmlns:a16="http://schemas.microsoft.com/office/drawing/2014/main" id="{6D401394-057E-C756-BC5D-883CE8C31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 bwMode="auto">
            <a:xfrm>
              <a:off x="5951092" y="3348677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16">
              <a:extLst>
                <a:ext uri="{FF2B5EF4-FFF2-40B4-BE49-F238E27FC236}">
                  <a16:creationId xmlns:a16="http://schemas.microsoft.com/office/drawing/2014/main" id="{91A3F466-0BFA-AB7F-B9E4-4F56392D9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5233" y="3803596"/>
              <a:ext cx="111556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Instance</a:t>
              </a:r>
            </a:p>
          </p:txBody>
        </p:sp>
      </p:grpSp>
      <p:grpSp>
        <p:nvGrpSpPr>
          <p:cNvPr id="25" name="1-instance" descr="Instance resource icon, with the Instance label below it. The resource is in first autoscaling group, and in Availability Zone1.">
            <a:extLst>
              <a:ext uri="{FF2B5EF4-FFF2-40B4-BE49-F238E27FC236}">
                <a16:creationId xmlns:a16="http://schemas.microsoft.com/office/drawing/2014/main" id="{CCAA9000-9CB0-9290-3749-AE4326B2AA30}"/>
              </a:ext>
            </a:extLst>
          </p:cNvPr>
          <p:cNvGrpSpPr/>
          <p:nvPr/>
        </p:nvGrpSpPr>
        <p:grpSpPr>
          <a:xfrm>
            <a:off x="3814004" y="2495097"/>
            <a:ext cx="1115568" cy="731918"/>
            <a:chOff x="5625233" y="3348677"/>
            <a:chExt cx="1115568" cy="731918"/>
          </a:xfrm>
        </p:grpSpPr>
        <p:pic>
          <p:nvPicPr>
            <p:cNvPr id="26" name="Graphic 60">
              <a:extLst>
                <a:ext uri="{FF2B5EF4-FFF2-40B4-BE49-F238E27FC236}">
                  <a16:creationId xmlns:a16="http://schemas.microsoft.com/office/drawing/2014/main" id="{B77F0FFF-5DB4-D505-7F35-666041D1F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 bwMode="auto">
            <a:xfrm>
              <a:off x="5951092" y="3348677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TextBox 16">
              <a:extLst>
                <a:ext uri="{FF2B5EF4-FFF2-40B4-BE49-F238E27FC236}">
                  <a16:creationId xmlns:a16="http://schemas.microsoft.com/office/drawing/2014/main" id="{4224B1EB-5DC5-320C-C07C-BDAA2D1C26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5233" y="3803596"/>
              <a:ext cx="111556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endPara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" name="1-instance" descr="Instance resource icon, with the Instance label below it. The resource is in first autoscaling group, and in Availability Zone1.">
            <a:extLst>
              <a:ext uri="{FF2B5EF4-FFF2-40B4-BE49-F238E27FC236}">
                <a16:creationId xmlns:a16="http://schemas.microsoft.com/office/drawing/2014/main" id="{8F9721A0-6D77-AB29-D302-126550F53B6C}"/>
              </a:ext>
            </a:extLst>
          </p:cNvPr>
          <p:cNvGrpSpPr/>
          <p:nvPr/>
        </p:nvGrpSpPr>
        <p:grpSpPr>
          <a:xfrm>
            <a:off x="4468528" y="2494693"/>
            <a:ext cx="1115568" cy="731918"/>
            <a:chOff x="5625233" y="3348677"/>
            <a:chExt cx="1115568" cy="731918"/>
          </a:xfrm>
        </p:grpSpPr>
        <p:pic>
          <p:nvPicPr>
            <p:cNvPr id="29" name="Graphic 60">
              <a:extLst>
                <a:ext uri="{FF2B5EF4-FFF2-40B4-BE49-F238E27FC236}">
                  <a16:creationId xmlns:a16="http://schemas.microsoft.com/office/drawing/2014/main" id="{5BEBC7FD-F16A-A2A7-7700-15E01C6AC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 bwMode="auto">
            <a:xfrm>
              <a:off x="5951092" y="3348677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73621EAA-BA3F-4B93-7CAE-B31E09AAB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5233" y="3803596"/>
              <a:ext cx="111556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endPara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25F2F069-D54E-AD91-C386-F0919E90D48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64237" y="2011553"/>
            <a:ext cx="430888" cy="430888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3F073F52-FECA-DC91-188F-A101BE09999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64237" y="2576645"/>
            <a:ext cx="430888" cy="43088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0D584A3-9816-7FF1-DBF3-8AAA4148B04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64237" y="3104511"/>
            <a:ext cx="430888" cy="430888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3684975-0133-ED78-9929-8674BAC6DE0B}"/>
              </a:ext>
            </a:extLst>
          </p:cNvPr>
          <p:cNvCxnSpPr>
            <a:cxnSpLocks/>
          </p:cNvCxnSpPr>
          <p:nvPr/>
        </p:nvCxnSpPr>
        <p:spPr>
          <a:xfrm flipV="1">
            <a:off x="10497175" y="1426767"/>
            <a:ext cx="0" cy="23413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BECDE9E1-DC78-3CAE-A11B-EC7EA32F805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64237" y="1513563"/>
            <a:ext cx="430888" cy="430888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6BAE6EC-A3FC-53FA-C574-8C002E48A040}"/>
              </a:ext>
            </a:extLst>
          </p:cNvPr>
          <p:cNvSpPr txBox="1">
            <a:spLocks/>
          </p:cNvSpPr>
          <p:nvPr/>
        </p:nvSpPr>
        <p:spPr>
          <a:xfrm>
            <a:off x="670576" y="4665940"/>
            <a:ext cx="1085084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Extra servers, over-provisioning, idle resources = </a:t>
            </a:r>
            <a:r>
              <a:rPr lang="en-US" sz="2200" b="1" dirty="0"/>
              <a:t>wasted cloud spend</a:t>
            </a:r>
            <a:r>
              <a:rPr lang="en-US" sz="2200" dirty="0"/>
              <a:t>.</a:t>
            </a:r>
            <a:endParaRPr lang="en-NP" sz="2200" dirty="0"/>
          </a:p>
        </p:txBody>
      </p:sp>
    </p:spTree>
    <p:extLst>
      <p:ext uri="{BB962C8B-B14F-4D97-AF65-F5344CB8AC3E}">
        <p14:creationId xmlns:p14="http://schemas.microsoft.com/office/powerpoint/2010/main" val="355707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F7FB4D-A8C6-F427-AB11-F77F5665C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4C5F7-2FBE-63B3-4145-192DB5063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0614"/>
          </a:xfrm>
        </p:spPr>
        <p:txBody>
          <a:bodyPr>
            <a:normAutofit/>
          </a:bodyPr>
          <a:lstStyle/>
          <a:p>
            <a:r>
              <a:rPr lang="en-US" sz="4000" dirty="0"/>
              <a:t>Why This Happens</a:t>
            </a:r>
            <a:endParaRPr lang="en-NP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A4A2A-8FB7-4C61-DFBC-A96B4E2B4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102"/>
            <a:ext cx="10515600" cy="4351338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</a:pPr>
            <a:r>
              <a:rPr lang="en-US" sz="2400" dirty="0"/>
              <a:t>Didn’t we have cost for on-prem?</a:t>
            </a:r>
          </a:p>
          <a:p>
            <a:pPr marL="342900" indent="-342900">
              <a:lnSpc>
                <a:spcPct val="100000"/>
              </a:lnSpc>
            </a:pPr>
            <a:r>
              <a:rPr lang="en-US" sz="2400" dirty="0"/>
              <a:t>Traditional vs Cloud cost management.</a:t>
            </a:r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7B93C-9E84-2936-3C60-4A2D276BE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D84D-619D-004D-B86D-F893C3CF3F2F}" type="slidenum">
              <a:rPr lang="en-NP" smtClean="0"/>
              <a:t>4</a:t>
            </a:fld>
            <a:endParaRPr lang="en-NP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EF9826-0F24-0344-6739-FA50F3300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434" y="2932769"/>
            <a:ext cx="2211039" cy="22110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CE5052-7757-B765-0419-7935AE2396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7351" y="3004684"/>
            <a:ext cx="2211040" cy="22110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D4349D2-7B45-46FB-EF13-BBD674615EEE}"/>
              </a:ext>
            </a:extLst>
          </p:cNvPr>
          <p:cNvSpPr txBox="1"/>
          <p:nvPr/>
        </p:nvSpPr>
        <p:spPr>
          <a:xfrm>
            <a:off x="2197225" y="5215724"/>
            <a:ext cx="1895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P" dirty="0"/>
              <a:t>On Premise</a:t>
            </a:r>
          </a:p>
          <a:p>
            <a:pPr algn="ctr"/>
            <a:r>
              <a:rPr lang="en-NP" dirty="0"/>
              <a:t>Traditional 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82C9A0-8F7E-302A-05C2-7339E8642E3F}"/>
              </a:ext>
            </a:extLst>
          </p:cNvPr>
          <p:cNvSpPr txBox="1"/>
          <p:nvPr/>
        </p:nvSpPr>
        <p:spPr>
          <a:xfrm>
            <a:off x="8099322" y="5286898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P" dirty="0"/>
              <a:t>Cloud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FB8771-909C-5C53-A3FA-3152A36FE2F9}"/>
              </a:ext>
            </a:extLst>
          </p:cNvPr>
          <p:cNvSpPr txBox="1"/>
          <p:nvPr/>
        </p:nvSpPr>
        <p:spPr>
          <a:xfrm>
            <a:off x="5671520" y="4055016"/>
            <a:ext cx="614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vs</a:t>
            </a:r>
            <a:endParaRPr lang="en-NP" sz="3600" dirty="0"/>
          </a:p>
        </p:txBody>
      </p:sp>
    </p:spTree>
    <p:extLst>
      <p:ext uri="{BB962C8B-B14F-4D97-AF65-F5344CB8AC3E}">
        <p14:creationId xmlns:p14="http://schemas.microsoft.com/office/powerpoint/2010/main" val="113275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3B2ECB-4415-E0E6-0603-929F077117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AD90C-D626-1C56-BE47-8ABA3C4C9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0614"/>
          </a:xfrm>
        </p:spPr>
        <p:txBody>
          <a:bodyPr>
            <a:normAutofit/>
          </a:bodyPr>
          <a:lstStyle/>
          <a:p>
            <a:r>
              <a:rPr lang="en-US" sz="4000" dirty="0"/>
              <a:t>Traditional Model - Cost Management</a:t>
            </a:r>
            <a:endParaRPr lang="en-NP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FDFC1-4134-C384-4BD7-54F8753D8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102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Finance team knows costs </a:t>
            </a:r>
            <a:r>
              <a:rPr lang="en-US" sz="2200" b="1" dirty="0"/>
              <a:t>before</a:t>
            </a:r>
            <a:r>
              <a:rPr lang="en-US" sz="2200" dirty="0"/>
              <a:t> spending.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Cost planned and controlled upfront.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FE9743-2A48-7572-8758-7FCE23A19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D84D-619D-004D-B86D-F893C3CF3F2F}" type="slidenum">
              <a:rPr lang="en-NP" smtClean="0"/>
              <a:t>5</a:t>
            </a:fld>
            <a:endParaRPr lang="en-NP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92FCD78-7FCA-F56C-21C9-96CA47267207}"/>
              </a:ext>
            </a:extLst>
          </p:cNvPr>
          <p:cNvSpPr txBox="1"/>
          <p:nvPr/>
        </p:nvSpPr>
        <p:spPr>
          <a:xfrm>
            <a:off x="5324178" y="3810921"/>
            <a:ext cx="977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P" dirty="0"/>
              <a:t>Finance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CC331F0-6114-3D5D-BEC9-0CB7DF5F8FA1}"/>
              </a:ext>
            </a:extLst>
          </p:cNvPr>
          <p:cNvSpPr txBox="1"/>
          <p:nvPr/>
        </p:nvSpPr>
        <p:spPr>
          <a:xfrm>
            <a:off x="1978544" y="3772034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P" dirty="0"/>
              <a:t>Engineer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4B5313B-4EE9-5F59-0042-38C6F836556A}"/>
              </a:ext>
            </a:extLst>
          </p:cNvPr>
          <p:cNvSpPr txBox="1"/>
          <p:nvPr/>
        </p:nvSpPr>
        <p:spPr>
          <a:xfrm>
            <a:off x="8594214" y="3772034"/>
            <a:ext cx="817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P" dirty="0"/>
              <a:t>Server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D5A986F-9E44-5DDB-E538-CE18AE63F0C4}"/>
              </a:ext>
            </a:extLst>
          </p:cNvPr>
          <p:cNvSpPr txBox="1"/>
          <p:nvPr/>
        </p:nvSpPr>
        <p:spPr>
          <a:xfrm>
            <a:off x="5451689" y="5839615"/>
            <a:ext cx="898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P" dirty="0"/>
              <a:t>Record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AC7DC99-1C38-4D5E-0340-A03C0F3C7BED}"/>
              </a:ext>
            </a:extLst>
          </p:cNvPr>
          <p:cNvCxnSpPr>
            <a:cxnSpLocks/>
          </p:cNvCxnSpPr>
          <p:nvPr/>
        </p:nvCxnSpPr>
        <p:spPr>
          <a:xfrm>
            <a:off x="3336474" y="3426588"/>
            <a:ext cx="134903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AE5D073-7F37-CB41-E7FC-497BFB148640}"/>
              </a:ext>
            </a:extLst>
          </p:cNvPr>
          <p:cNvCxnSpPr>
            <a:cxnSpLocks/>
          </p:cNvCxnSpPr>
          <p:nvPr/>
        </p:nvCxnSpPr>
        <p:spPr>
          <a:xfrm>
            <a:off x="6848288" y="3426588"/>
            <a:ext cx="134903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065D3F0-FE58-05DF-DF40-1EC17D3F013A}"/>
              </a:ext>
            </a:extLst>
          </p:cNvPr>
          <p:cNvCxnSpPr>
            <a:cxnSpLocks/>
          </p:cNvCxnSpPr>
          <p:nvPr/>
        </p:nvCxnSpPr>
        <p:spPr>
          <a:xfrm>
            <a:off x="5838146" y="4315891"/>
            <a:ext cx="0" cy="67692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B35B018-06F6-DA3B-338E-679F4F402A52}"/>
              </a:ext>
            </a:extLst>
          </p:cNvPr>
          <p:cNvSpPr txBox="1"/>
          <p:nvPr/>
        </p:nvSpPr>
        <p:spPr>
          <a:xfrm>
            <a:off x="3457725" y="3017632"/>
            <a:ext cx="1012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P" dirty="0"/>
              <a:t>Request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E77978A-A185-0B31-F9D2-E0888A9744F5}"/>
              </a:ext>
            </a:extLst>
          </p:cNvPr>
          <p:cNvSpPr txBox="1"/>
          <p:nvPr/>
        </p:nvSpPr>
        <p:spPr>
          <a:xfrm>
            <a:off x="6943981" y="2747912"/>
            <a:ext cx="11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P" dirty="0"/>
              <a:t>Approve </a:t>
            </a:r>
          </a:p>
          <a:p>
            <a:r>
              <a:rPr lang="en-NP" dirty="0"/>
              <a:t>Purchase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495B9E2-819A-DA7B-6D5B-0CCAA8463385}"/>
              </a:ext>
            </a:extLst>
          </p:cNvPr>
          <p:cNvSpPr txBox="1"/>
          <p:nvPr/>
        </p:nvSpPr>
        <p:spPr>
          <a:xfrm>
            <a:off x="5933228" y="4448436"/>
            <a:ext cx="2894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Cost Owner</a:t>
            </a:r>
            <a:r>
              <a:rPr lang="en-NP" dirty="0"/>
              <a:t> Accountability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16E48125-6555-D2DF-6E7C-D7B71AA6F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5937" y="2835573"/>
            <a:ext cx="928422" cy="928422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3588793F-A7FF-CA2C-B230-0583F30463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9759" y="5125671"/>
            <a:ext cx="796769" cy="796769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41BEEBAE-DEAF-4386-E77F-08A029DEC3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5922" y="2933528"/>
            <a:ext cx="843640" cy="84364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8BA97ADD-0143-CD2B-5758-DCB908F1B3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47293" y="2752761"/>
            <a:ext cx="864389" cy="100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466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3" grpId="0"/>
      <p:bldP spid="47" grpId="0"/>
      <p:bldP spid="48" grpId="0"/>
      <p:bldP spid="4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475705-8156-045A-BAC4-38AAF0FD2B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B968D-C722-FA3C-8E8A-A17FF44EE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0614"/>
          </a:xfrm>
        </p:spPr>
        <p:txBody>
          <a:bodyPr>
            <a:normAutofit/>
          </a:bodyPr>
          <a:lstStyle/>
          <a:p>
            <a:r>
              <a:rPr lang="en-US" sz="4000" dirty="0"/>
              <a:t>Cloud Model - Cost Management</a:t>
            </a:r>
            <a:endParaRPr lang="en-NP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38CF1-478E-8228-7587-DDDD0789F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102"/>
            <a:ext cx="8049768" cy="4351338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</a:pPr>
            <a:r>
              <a:rPr lang="en-US" sz="2200" dirty="0"/>
              <a:t>Engineers have </a:t>
            </a:r>
            <a:r>
              <a:rPr lang="en-US" sz="2200" b="1" dirty="0"/>
              <a:t>direct access</a:t>
            </a:r>
            <a:r>
              <a:rPr lang="en-US" sz="2200" dirty="0"/>
              <a:t> to the cloud.</a:t>
            </a:r>
          </a:p>
          <a:p>
            <a:pPr marL="342900" indent="-342900">
              <a:lnSpc>
                <a:spcPct val="100000"/>
              </a:lnSpc>
            </a:pPr>
            <a:r>
              <a:rPr lang="en-US" sz="2200" dirty="0"/>
              <a:t>Resources can be spin up </a:t>
            </a:r>
            <a:r>
              <a:rPr lang="en-US" sz="2200" b="1" dirty="0"/>
              <a:t>instantly.</a:t>
            </a:r>
          </a:p>
          <a:p>
            <a:pPr marL="342900" indent="-342900">
              <a:lnSpc>
                <a:spcPct val="100000"/>
              </a:lnSpc>
            </a:pPr>
            <a:r>
              <a:rPr lang="en-US" sz="2200" b="1" dirty="0"/>
              <a:t>Pay-as-you-go</a:t>
            </a:r>
            <a:r>
              <a:rPr lang="en-US" sz="2200" dirty="0"/>
              <a:t> pricing makes costs </a:t>
            </a:r>
            <a:r>
              <a:rPr lang="en-US" sz="2200" b="1" dirty="0"/>
              <a:t>dynamic</a:t>
            </a:r>
            <a:r>
              <a:rPr lang="en-US" sz="2200" dirty="0"/>
              <a:t>.</a:t>
            </a:r>
          </a:p>
          <a:p>
            <a:pPr marL="342900" indent="-342900">
              <a:lnSpc>
                <a:spcPct val="100000"/>
              </a:lnSpc>
            </a:pPr>
            <a:r>
              <a:rPr lang="en-US" sz="2200" dirty="0"/>
              <a:t>Finance has </a:t>
            </a:r>
            <a:r>
              <a:rPr lang="en-US" sz="2200" b="1" dirty="0"/>
              <a:t>limited</a:t>
            </a:r>
            <a:r>
              <a:rPr lang="en-US" sz="2200" dirty="0"/>
              <a:t> </a:t>
            </a:r>
            <a:r>
              <a:rPr lang="en-US" sz="2200" b="1" dirty="0"/>
              <a:t>visibility</a:t>
            </a:r>
            <a:r>
              <a:rPr lang="en-US" sz="2200" dirty="0"/>
              <a:t>, leading to </a:t>
            </a:r>
            <a:r>
              <a:rPr lang="en-US" sz="2200" b="1" dirty="0"/>
              <a:t>unpredictable</a:t>
            </a:r>
            <a:r>
              <a:rPr lang="en-US" sz="2200" dirty="0"/>
              <a:t> bills.</a:t>
            </a:r>
          </a:p>
          <a:p>
            <a:pPr marL="342900" indent="-342900">
              <a:lnSpc>
                <a:spcPct val="100000"/>
              </a:lnSpc>
            </a:pPr>
            <a:r>
              <a:rPr lang="en-US" sz="2200" dirty="0"/>
              <a:t>Businesses overspending and waste are common.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D6F96E-D078-2C67-0A53-000D3C208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D84D-619D-004D-B86D-F893C3CF3F2F}" type="slidenum">
              <a:rPr lang="en-NP" smtClean="0"/>
              <a:t>6</a:t>
            </a:fld>
            <a:endParaRPr lang="en-NP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4D81A5-500B-D551-F1D3-589D98658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2519" y="4036797"/>
            <a:ext cx="1105176" cy="11051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A1BF64-4E59-9DCE-13AF-112069A011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0553" y="1473524"/>
            <a:ext cx="2273247" cy="22732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C52FB8-2DC1-8F72-9382-388A1A8548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4100" y="4325964"/>
            <a:ext cx="843640" cy="8436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5BCF82-3AB9-AAE2-FED6-4F64B07B5EFE}"/>
              </a:ext>
            </a:extLst>
          </p:cNvPr>
          <p:cNvSpPr txBox="1"/>
          <p:nvPr/>
        </p:nvSpPr>
        <p:spPr>
          <a:xfrm>
            <a:off x="1519173" y="5141973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P" dirty="0"/>
              <a:t>Engineer</a:t>
            </a:r>
          </a:p>
        </p:txBody>
      </p:sp>
      <p:pic>
        <p:nvPicPr>
          <p:cNvPr id="9" name="Graphic 8" descr="Cloud outline">
            <a:extLst>
              <a:ext uri="{FF2B5EF4-FFF2-40B4-BE49-F238E27FC236}">
                <a16:creationId xmlns:a16="http://schemas.microsoft.com/office/drawing/2014/main" id="{23E0AB0D-D2FD-1CA1-A714-61BA1ED660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77105" y="3736164"/>
            <a:ext cx="1896780" cy="18967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292A87-A333-096A-BBA2-506605FF98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67141" y="4712165"/>
            <a:ext cx="394209" cy="3942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60A2F98-C4AE-FA31-7B18-A2B60DC88D1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79035" y="4653834"/>
            <a:ext cx="394209" cy="3942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73FC185-8543-B82A-C7AB-687959E7A58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24295" y="4689863"/>
            <a:ext cx="394209" cy="39420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4B1D910-0E74-9281-2518-D9D65AA61E1C}"/>
              </a:ext>
            </a:extLst>
          </p:cNvPr>
          <p:cNvSpPr txBox="1"/>
          <p:nvPr/>
        </p:nvSpPr>
        <p:spPr>
          <a:xfrm>
            <a:off x="6564245" y="5169604"/>
            <a:ext cx="99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P" dirty="0"/>
              <a:t>Cloud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869A36B-E1E4-24F8-DFE3-0FE0A53338CD}"/>
              </a:ext>
            </a:extLst>
          </p:cNvPr>
          <p:cNvCxnSpPr>
            <a:cxnSpLocks/>
          </p:cNvCxnSpPr>
          <p:nvPr/>
        </p:nvCxnSpPr>
        <p:spPr>
          <a:xfrm>
            <a:off x="2973123" y="4850938"/>
            <a:ext cx="2739709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6F1FAEE-D5FC-F2D3-6DC4-DA00D462240C}"/>
              </a:ext>
            </a:extLst>
          </p:cNvPr>
          <p:cNvSpPr txBox="1"/>
          <p:nvPr/>
        </p:nvSpPr>
        <p:spPr>
          <a:xfrm>
            <a:off x="3543230" y="4378452"/>
            <a:ext cx="1563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P" dirty="0"/>
              <a:t>Direct Access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3768D9-73D1-495C-281B-ABDAC40B0728}"/>
              </a:ext>
            </a:extLst>
          </p:cNvPr>
          <p:cNvSpPr txBox="1"/>
          <p:nvPr/>
        </p:nvSpPr>
        <p:spPr>
          <a:xfrm>
            <a:off x="9929023" y="5148986"/>
            <a:ext cx="99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P" dirty="0"/>
              <a:t>Finance</a:t>
            </a:r>
          </a:p>
        </p:txBody>
      </p:sp>
    </p:spTree>
    <p:extLst>
      <p:ext uri="{BB962C8B-B14F-4D97-AF65-F5344CB8AC3E}">
        <p14:creationId xmlns:p14="http://schemas.microsoft.com/office/powerpoint/2010/main" val="3111103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7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F502E8-4E0A-02A7-9077-A4A53E5CD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0A19E-79D1-F8BF-8606-F80349E1E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0614"/>
          </a:xfrm>
        </p:spPr>
        <p:txBody>
          <a:bodyPr>
            <a:normAutofit/>
          </a:bodyPr>
          <a:lstStyle/>
          <a:p>
            <a:r>
              <a:rPr lang="en-US" sz="4000" dirty="0"/>
              <a:t>Enter FinOps – The Solution</a:t>
            </a:r>
            <a:endParaRPr lang="en-NP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5E10D-2AC5-2338-1502-0579ECE98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102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FinOps = Cloud Financial Operations</a:t>
            </a:r>
          </a:p>
          <a:p>
            <a:r>
              <a:rPr lang="en-US" sz="2200" dirty="0"/>
              <a:t>Like DevOps or </a:t>
            </a:r>
            <a:r>
              <a:rPr lang="en-US" sz="2200" dirty="0" err="1"/>
              <a:t>CloudOps</a:t>
            </a:r>
            <a:r>
              <a:rPr lang="en-US" sz="2200" dirty="0"/>
              <a:t> but for managing cloud costs.</a:t>
            </a:r>
          </a:p>
          <a:p>
            <a:r>
              <a:rPr lang="en-US" sz="2200" dirty="0"/>
              <a:t>Culture &amp; practice for better cloud cost management.</a:t>
            </a:r>
          </a:p>
          <a:p>
            <a:r>
              <a:rPr lang="en-US" sz="2200" dirty="0"/>
              <a:t>Spend smart and deliver better ROI.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806E37-03B1-504F-FFA8-4BF41AAD4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D84D-619D-004D-B86D-F893C3CF3F2F}" type="slidenum">
              <a:rPr lang="en-NP" smtClean="0"/>
              <a:t>7</a:t>
            </a:fld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3890483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95F12C-B9F8-6E5A-3A7C-E073C3889A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B8F85-C390-4D9C-F6E1-1D7180B86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0614"/>
          </a:xfrm>
        </p:spPr>
        <p:txBody>
          <a:bodyPr>
            <a:normAutofit/>
          </a:bodyPr>
          <a:lstStyle/>
          <a:p>
            <a:r>
              <a:rPr lang="en-NP" sz="4000" dirty="0"/>
              <a:t>How FinOps Helps?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494F9-BC7F-9689-7E4E-41F404A88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102"/>
            <a:ext cx="10515600" cy="4351338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</a:pPr>
            <a:r>
              <a:rPr lang="en-US" sz="2200" b="1" dirty="0"/>
              <a:t>Collaboration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DAB3DF-7AAC-2806-D1DF-666D6AB69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D84D-619D-004D-B86D-F893C3CF3F2F}" type="slidenum">
              <a:rPr lang="en-NP" smtClean="0"/>
              <a:t>8</a:t>
            </a:fld>
            <a:endParaRPr lang="en-NP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927064-E146-298A-C067-FFD0F9230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0410" y="1713413"/>
            <a:ext cx="1015382" cy="10153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EDE1D4-45B7-792C-E817-0B1365262A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8834" y="1713413"/>
            <a:ext cx="1082380" cy="10823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5352B3-B1D7-E3B5-14D0-1F8C2B2B82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0195" y="3848252"/>
            <a:ext cx="1229348" cy="12293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CF2CBC-A21A-6BB1-6DE5-7595E466E4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6220" y="4167918"/>
            <a:ext cx="1091966" cy="10122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4040A3E-BD90-5FB9-DB02-902A9ADD0FCA}"/>
              </a:ext>
            </a:extLst>
          </p:cNvPr>
          <p:cNvSpPr txBox="1"/>
          <p:nvPr/>
        </p:nvSpPr>
        <p:spPr>
          <a:xfrm>
            <a:off x="4557310" y="2684844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P" dirty="0"/>
              <a:t>Business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D9B06F-BB2C-2AD6-1D25-566FEC3AC3E3}"/>
              </a:ext>
            </a:extLst>
          </p:cNvPr>
          <p:cNvSpPr txBox="1"/>
          <p:nvPr/>
        </p:nvSpPr>
        <p:spPr>
          <a:xfrm>
            <a:off x="7639636" y="2765872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P" dirty="0"/>
              <a:t>Engineer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A14ED5-D183-E4B8-C76F-ABCBEB86C259}"/>
              </a:ext>
            </a:extLst>
          </p:cNvPr>
          <p:cNvSpPr txBox="1"/>
          <p:nvPr/>
        </p:nvSpPr>
        <p:spPr>
          <a:xfrm>
            <a:off x="4748966" y="5180178"/>
            <a:ext cx="894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P" dirty="0"/>
              <a:t>FinOps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849EB4-66E7-7F6F-EF6A-AD35A32A5EFF}"/>
              </a:ext>
            </a:extLst>
          </p:cNvPr>
          <p:cNvSpPr txBox="1"/>
          <p:nvPr/>
        </p:nvSpPr>
        <p:spPr>
          <a:xfrm>
            <a:off x="7847777" y="5109889"/>
            <a:ext cx="977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P" dirty="0"/>
              <a:t>Finance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0D48C8-399D-981A-3389-B7B4E63AFA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88988" y="3184754"/>
            <a:ext cx="1326996" cy="132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046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  <p:bldP spid="11" grpId="0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4A21D0-B3BE-2617-63ED-65166D0734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B1B93-4920-F959-DE7E-CA5318123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0614"/>
          </a:xfrm>
        </p:spPr>
        <p:txBody>
          <a:bodyPr>
            <a:normAutofit/>
          </a:bodyPr>
          <a:lstStyle/>
          <a:p>
            <a:r>
              <a:rPr lang="en-NP" sz="4000" dirty="0"/>
              <a:t>How FinOps Helps?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4B84D-0CD4-DECE-5B34-79351373C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102"/>
            <a:ext cx="10515600" cy="4351338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</a:pPr>
            <a:r>
              <a:rPr lang="en-US" sz="2200" b="1" dirty="0"/>
              <a:t>Visibility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5387A2-FE29-8B54-3E3C-053719756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D84D-619D-004D-B86D-F893C3CF3F2F}" type="slidenum">
              <a:rPr lang="en-NP" smtClean="0"/>
              <a:t>9</a:t>
            </a:fld>
            <a:endParaRPr lang="en-NP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8D64DD-79BE-A65C-2349-C09669873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0410" y="1713413"/>
            <a:ext cx="1015382" cy="10153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C21D73-E4D9-D6BF-F24F-732F02A7A3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8834" y="1713413"/>
            <a:ext cx="1082380" cy="10823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5DDB44-C69C-4941-55C9-D5B14A7EFE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0195" y="3848252"/>
            <a:ext cx="1229348" cy="12293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CBEFA8-FC28-8551-D386-64E8A297EC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6220" y="4167918"/>
            <a:ext cx="1091966" cy="10122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5F6056-8F66-361A-4AB5-E4D8D91D189E}"/>
              </a:ext>
            </a:extLst>
          </p:cNvPr>
          <p:cNvSpPr txBox="1"/>
          <p:nvPr/>
        </p:nvSpPr>
        <p:spPr>
          <a:xfrm>
            <a:off x="4557310" y="2684844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P" dirty="0"/>
              <a:t>Business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389F92-12B7-D332-480A-E903D40756F9}"/>
              </a:ext>
            </a:extLst>
          </p:cNvPr>
          <p:cNvSpPr txBox="1"/>
          <p:nvPr/>
        </p:nvSpPr>
        <p:spPr>
          <a:xfrm>
            <a:off x="7639636" y="2765872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P" dirty="0"/>
              <a:t>Engineer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F87D9A-38DB-AE2E-C53E-4FFF51BE7B0F}"/>
              </a:ext>
            </a:extLst>
          </p:cNvPr>
          <p:cNvSpPr txBox="1"/>
          <p:nvPr/>
        </p:nvSpPr>
        <p:spPr>
          <a:xfrm>
            <a:off x="4748966" y="5180178"/>
            <a:ext cx="894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P" dirty="0"/>
              <a:t>FinOps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30C820-A0DB-C462-9E89-079A5E5719C4}"/>
              </a:ext>
            </a:extLst>
          </p:cNvPr>
          <p:cNvSpPr txBox="1"/>
          <p:nvPr/>
        </p:nvSpPr>
        <p:spPr>
          <a:xfrm>
            <a:off x="7847777" y="5109889"/>
            <a:ext cx="977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P" dirty="0"/>
              <a:t>Finance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DDE2A94-F602-584A-A7BE-9E55273C83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99173" y="3224412"/>
            <a:ext cx="1229348" cy="122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543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2657</TotalTime>
  <Words>353</Words>
  <Application>Microsoft Macintosh PowerPoint</Application>
  <PresentationFormat>Widescreen</PresentationFormat>
  <Paragraphs>106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What is FinOps?</vt:lpstr>
      <vt:lpstr>Cloud Adoption is Booming</vt:lpstr>
      <vt:lpstr>The Hidden Challenge</vt:lpstr>
      <vt:lpstr>Why This Happens</vt:lpstr>
      <vt:lpstr>Traditional Model - Cost Management</vt:lpstr>
      <vt:lpstr>Cloud Model - Cost Management</vt:lpstr>
      <vt:lpstr>Enter FinOps – The Solution</vt:lpstr>
      <vt:lpstr>How FinOps Helps?</vt:lpstr>
      <vt:lpstr>How FinOps Helps?</vt:lpstr>
      <vt:lpstr>How FinOps Helps?</vt:lpstr>
      <vt:lpstr>How FinOps Helps?</vt:lpstr>
      <vt:lpstr>How FinOps Helps?</vt:lpstr>
      <vt:lpstr>Common Misconception about FinOps</vt:lpstr>
      <vt:lpstr>Getting Started with FinOps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Alon Shrestha</dc:creator>
  <cp:lastModifiedBy>Alon Shrestha</cp:lastModifiedBy>
  <cp:revision>13</cp:revision>
  <dcterms:created xsi:type="dcterms:W3CDTF">2025-08-07T14:41:03Z</dcterms:created>
  <dcterms:modified xsi:type="dcterms:W3CDTF">2025-08-24T16:28:21Z</dcterms:modified>
</cp:coreProperties>
</file>