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49-643E-CC60-894D-569C9D7D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E8F3-5A14-0442-6B62-BAE51CB9E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67DC-15FC-F822-2C32-EF2A912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EB32-B6E9-8BBB-856F-65CF355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1DC6-39F3-AED6-F614-5D00163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DD69-5CDD-6486-4B2F-82CE635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6AE9-2B89-44D8-8E07-81492698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AC07-F80D-27E7-1A8B-4E8C65A5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3AA-342D-AE01-5538-19551133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74F9-13B9-8CBF-9CF7-B372312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3AC-CFA6-FF3D-A12D-65A80721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5E613-97C2-C7A1-AB9C-314EC091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B319-C4FE-E643-8DFF-1FF7AA5A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FDAC-E16E-0725-C5BC-1EBD276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250D-D77A-7696-A17D-E2CCD14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C1C-DE25-7774-6A1B-AC68D504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1135-8C85-98AA-06BA-6D0F7845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BDF3-2D24-3D5F-94BC-F00CBC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AECD-EA01-A705-44B7-3A39895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CEBD-E7B2-D57C-DF7C-960B8988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0532-5DC3-BAAF-0151-859FA92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B602-A214-F9F1-C302-FCB1B36D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8837-364E-3FC5-D70D-0C32A26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96E1-A17F-DA61-F591-89A5AD3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13DD-0DD3-1AEA-729B-4BB4938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235-6485-4771-CDD8-05D1EF1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E40-C2C1-D218-19D7-F8D7057C8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2401-5F06-F253-2483-DBB0AE4F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B680-4370-9BAC-E78F-17070714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E936-6F11-F8E1-7144-3C29535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C263-51B6-6FBF-E922-3B0B277D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7E8-9B31-6DE5-CDE8-16C95F73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DA3-4D93-7C35-BFB9-7D551439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E3B4-F5C1-CBB0-7FE8-24DF0019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E63B-BA30-2C13-2EC6-20B198A4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5BEC-E64D-5A22-3D89-6AF7C243D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B1987-EF73-B3CB-84DF-AAFFEFC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5A3CF-EF46-307B-03B7-664651E4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FC98A-46A1-BEC5-B689-40C2B0B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00C-C533-1F25-DA95-C1D86241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A118-7438-27F5-5882-6806E49F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440A-35F5-E52A-7155-00CA5B03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D02BB-5BA3-FBC6-6BCA-AAF0D86F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86E6-18BC-A3FE-8689-7EEDEAEE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F1D3D-5A69-2098-FDCB-FAD3355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6F6A-3142-D960-1288-D20C5EC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101-2184-D864-31A6-DB1E0D8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2D5A-27C7-9B11-5713-80D4DA60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49F0-B516-A603-4333-135EE735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9258-B7F1-79D0-65EC-D62EB99C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4BFA-BDC9-6952-53A9-4266DB5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9672-6CDB-98BF-36F7-D58DE44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E9D-0C5E-C8A7-5A9C-750D927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2790-33BA-7403-CC17-856D5E46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F7896-5E26-09BD-976B-85CC3F81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E758-0ACA-8B3D-8CFD-15C45C45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AD68-AF89-F9E4-6C43-4009CA0A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694D-D82D-39BF-3975-0A73668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34A04F-0883-69BE-2CBE-678E68210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80431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192B-9AD3-7A86-1ADF-6CA1BB1A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92AE-DE37-2438-1E3A-C443959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C9B7-E6E0-6C03-CD9A-B73C28AD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5413F-7912-4330-AD11-32B182D60A7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9100-8BAB-8DE1-26B0-6CC956D8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B777-AEE5-A408-A9AB-2960FA78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5D306DA-485B-151A-D4B1-65EDEF65B7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3378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EC3BC3-1CF3-50B9-BBF9-9ED55CE45CC7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667B9-B045-EB7F-271C-08FDFA7CA31C}"/>
              </a:ext>
            </a:extLst>
          </p:cNvPr>
          <p:cNvSpPr/>
          <p:nvPr/>
        </p:nvSpPr>
        <p:spPr>
          <a:xfrm>
            <a:off x="446568" y="1639955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2EEA4-CC8A-0961-82E5-11FF2B7952C0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28597A-949E-8AAB-F1C3-12896B99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1725"/>
              </p:ext>
            </p:extLst>
          </p:nvPr>
        </p:nvGraphicFramePr>
        <p:xfrm>
          <a:off x="203200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EEBEB5-57CA-2F9E-236D-2214B6D5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3222"/>
              </p:ext>
            </p:extLst>
          </p:nvPr>
        </p:nvGraphicFramePr>
        <p:xfrm>
          <a:off x="2499832" y="2687320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EC220-FD52-788E-7475-91B6342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5082"/>
              </p:ext>
            </p:extLst>
          </p:nvPr>
        </p:nvGraphicFramePr>
        <p:xfrm>
          <a:off x="9020544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940A0-57EA-299A-8926-2B1A933914DE}"/>
              </a:ext>
            </a:extLst>
          </p:cNvPr>
          <p:cNvSpPr/>
          <p:nvPr/>
        </p:nvSpPr>
        <p:spPr>
          <a:xfrm>
            <a:off x="7208874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810A1-CBDC-EAA2-F82E-45063A42290D}"/>
              </a:ext>
            </a:extLst>
          </p:cNvPr>
          <p:cNvSpPr/>
          <p:nvPr/>
        </p:nvSpPr>
        <p:spPr>
          <a:xfrm>
            <a:off x="10224976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4F4E4-9391-C318-75A7-01D122EDD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84" y="4335395"/>
            <a:ext cx="3581512" cy="2043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3184-DABD-EA95-A9B9-4B6697F91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660" y="4534786"/>
            <a:ext cx="2955655" cy="1868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3E82B1-0D6C-CC33-2ABC-56F62BB0AB80}"/>
              </a:ext>
            </a:extLst>
          </p:cNvPr>
          <p:cNvSpPr/>
          <p:nvPr/>
        </p:nvSpPr>
        <p:spPr>
          <a:xfrm>
            <a:off x="0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52A30-7DD3-93AE-27BA-82AD19E93A77}"/>
              </a:ext>
            </a:extLst>
          </p:cNvPr>
          <p:cNvSpPr/>
          <p:nvPr/>
        </p:nvSpPr>
        <p:spPr>
          <a:xfrm>
            <a:off x="2447261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798171-387C-9A2A-8CFE-028306B7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2641"/>
              </p:ext>
            </p:extLst>
          </p:nvPr>
        </p:nvGraphicFramePr>
        <p:xfrm>
          <a:off x="314250" y="4727427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77F1914-7E36-A14A-B497-5D996EEE5538}"/>
              </a:ext>
            </a:extLst>
          </p:cNvPr>
          <p:cNvSpPr txBox="1"/>
          <p:nvPr/>
        </p:nvSpPr>
        <p:spPr>
          <a:xfrm>
            <a:off x="258724" y="5592726"/>
            <a:ext cx="13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Numérica</a:t>
            </a:r>
            <a:r>
              <a:rPr lang="en-US" dirty="0"/>
              <a:t> (continua)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10373A-31DC-5090-1430-64912210F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6719"/>
              </p:ext>
            </p:extLst>
          </p:nvPr>
        </p:nvGraphicFramePr>
        <p:xfrm>
          <a:off x="2714845" y="4795281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B9CDC1-1883-ADE7-0C01-90340A54BFA7}"/>
              </a:ext>
            </a:extLst>
          </p:cNvPr>
          <p:cNvSpPr txBox="1"/>
          <p:nvPr/>
        </p:nvSpPr>
        <p:spPr>
          <a:xfrm>
            <a:off x="2668123" y="5762845"/>
            <a:ext cx="13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categórica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DB0EEDA-8078-4F90-C7AE-8CCE7E035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710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C26E23-7C55-9922-CE8B-B4A05D2D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79343"/>
              </p:ext>
            </p:extLst>
          </p:nvPr>
        </p:nvGraphicFramePr>
        <p:xfrm>
          <a:off x="1925672" y="698400"/>
          <a:ext cx="5230040" cy="19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0">
                  <a:extLst>
                    <a:ext uri="{9D8B030D-6E8A-4147-A177-3AD203B41FA5}">
                      <a16:colId xmlns:a16="http://schemas.microsoft.com/office/drawing/2014/main" val="2276809539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4059673955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448240427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3012884322"/>
                    </a:ext>
                  </a:extLst>
                </a:gridCol>
              </a:tblGrid>
              <a:tr h="979870"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AveBedrms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55414"/>
                  </a:ext>
                </a:extLst>
              </a:tr>
              <a:tr h="97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32277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168E259B-36A5-5E6A-CD34-1328B95EF4AC}"/>
              </a:ext>
            </a:extLst>
          </p:cNvPr>
          <p:cNvSpPr/>
          <p:nvPr/>
        </p:nvSpPr>
        <p:spPr>
          <a:xfrm rot="5400000">
            <a:off x="3976578" y="1924494"/>
            <a:ext cx="723014" cy="27644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E1A3E0-4CF1-DA71-21B0-4E168734E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31677"/>
              </p:ext>
            </p:extLst>
          </p:nvPr>
        </p:nvGraphicFramePr>
        <p:xfrm>
          <a:off x="476692" y="4451694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0638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46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26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7262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01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1069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1937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206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0081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7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AveBdrms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AveBdrms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r>
                        <a:rPr lang="en-US" dirty="0"/>
                        <a:t> *</a:t>
                      </a:r>
                      <a:r>
                        <a:rPr lang="en-US" dirty="0" err="1"/>
                        <a:t>AveBdrms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2171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13D77C-0A47-B622-F581-D1E6530B1054}"/>
              </a:ext>
            </a:extLst>
          </p:cNvPr>
          <p:cNvSpPr/>
          <p:nvPr/>
        </p:nvSpPr>
        <p:spPr>
          <a:xfrm>
            <a:off x="8799968" y="407406"/>
            <a:ext cx="2806575" cy="253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Creación</a:t>
            </a:r>
            <a:r>
              <a:rPr lang="en-US" dirty="0"/>
              <a:t> de variables para regression </a:t>
            </a:r>
            <a:r>
              <a:rPr lang="en-US" dirty="0" err="1"/>
              <a:t>polínómica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73DE9AA-7175-7C78-1443-F2D615C9B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2604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7906A2-B90F-DCCE-3836-78618C72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2549"/>
              </p:ext>
            </p:extLst>
          </p:nvPr>
        </p:nvGraphicFramePr>
        <p:xfrm>
          <a:off x="0" y="1945640"/>
          <a:ext cx="41892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4">
                  <a:extLst>
                    <a:ext uri="{9D8B030D-6E8A-4147-A177-3AD203B41FA5}">
                      <a16:colId xmlns:a16="http://schemas.microsoft.com/office/drawing/2014/main" val="1586846079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416772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Enero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Febrero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0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Marzo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8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Abril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Julio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60311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F2F308B2-A7CE-7257-F8E2-AE747B2B0F75}"/>
              </a:ext>
            </a:extLst>
          </p:cNvPr>
          <p:cNvSpPr/>
          <p:nvPr/>
        </p:nvSpPr>
        <p:spPr>
          <a:xfrm>
            <a:off x="4625163" y="1945640"/>
            <a:ext cx="489097" cy="286027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A37DC-779C-A79C-395A-A8C4B273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91440"/>
              </p:ext>
            </p:extLst>
          </p:nvPr>
        </p:nvGraphicFramePr>
        <p:xfrm>
          <a:off x="5805375" y="2367280"/>
          <a:ext cx="59069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95">
                  <a:extLst>
                    <a:ext uri="{9D8B030D-6E8A-4147-A177-3AD203B41FA5}">
                      <a16:colId xmlns:a16="http://schemas.microsoft.com/office/drawing/2014/main" val="923333969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1650770211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2286084618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547838122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5977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Semana </a:t>
                      </a:r>
                      <a:r>
                        <a:rPr lang="en-US" dirty="0" err="1"/>
                        <a:t>santa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3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0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5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4643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52B2B3-40FC-C6BE-F9A0-304B275A915F}"/>
              </a:ext>
            </a:extLst>
          </p:cNvPr>
          <p:cNvSpPr/>
          <p:nvPr/>
        </p:nvSpPr>
        <p:spPr>
          <a:xfrm>
            <a:off x="2548140" y="172016"/>
            <a:ext cx="6255944" cy="1511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19F62F9-8F71-EB7D-845E-D1ADC5DD2D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1324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E6F620-C96C-E1FB-81C8-6BC517FBC8E9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1DCF3-7469-C734-58C8-A37085902189}"/>
              </a:ext>
            </a:extLst>
          </p:cNvPr>
          <p:cNvSpPr/>
          <p:nvPr/>
        </p:nvSpPr>
        <p:spPr>
          <a:xfrm>
            <a:off x="935666" y="1656021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662E4-7E4C-763C-5C5E-E58A514C645E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FCDB6-780A-2CD1-BA8F-E7CBDF967EEA}"/>
              </a:ext>
            </a:extLst>
          </p:cNvPr>
          <p:cNvSpPr/>
          <p:nvPr/>
        </p:nvSpPr>
        <p:spPr>
          <a:xfrm>
            <a:off x="7208874" y="2674090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1FAC8-D8EA-BDF9-30E3-58D8D806C3ED}"/>
              </a:ext>
            </a:extLst>
          </p:cNvPr>
          <p:cNvSpPr/>
          <p:nvPr/>
        </p:nvSpPr>
        <p:spPr>
          <a:xfrm>
            <a:off x="10224976" y="2674090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3AD24-0FD2-BD79-1084-B44603AB8AE9}"/>
              </a:ext>
            </a:extLst>
          </p:cNvPr>
          <p:cNvSpPr/>
          <p:nvPr/>
        </p:nvSpPr>
        <p:spPr>
          <a:xfrm>
            <a:off x="329610" y="2881424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92D94-F695-CEA3-0465-C1AFF1722548}"/>
              </a:ext>
            </a:extLst>
          </p:cNvPr>
          <p:cNvSpPr/>
          <p:nvPr/>
        </p:nvSpPr>
        <p:spPr>
          <a:xfrm>
            <a:off x="3576084" y="2881424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6B839-6F18-B101-DAE8-A9ABA68E6918}"/>
              </a:ext>
            </a:extLst>
          </p:cNvPr>
          <p:cNvSpPr txBox="1"/>
          <p:nvPr/>
        </p:nvSpPr>
        <p:spPr>
          <a:xfrm>
            <a:off x="10590028" y="3508744"/>
            <a:ext cx="144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4EDD-AF92-E326-DAE7-5D2803E639F1}"/>
              </a:ext>
            </a:extLst>
          </p:cNvPr>
          <p:cNvSpPr txBox="1"/>
          <p:nvPr/>
        </p:nvSpPr>
        <p:spPr>
          <a:xfrm>
            <a:off x="7028121" y="3429000"/>
            <a:ext cx="27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BEF28-8E8D-DB44-32C1-C4D8B8C7F730}"/>
              </a:ext>
            </a:extLst>
          </p:cNvPr>
          <p:cNvSpPr txBox="1"/>
          <p:nvPr/>
        </p:nvSpPr>
        <p:spPr>
          <a:xfrm>
            <a:off x="53162" y="3684181"/>
            <a:ext cx="3016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polinómica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PassiveAgressive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DecisionTreeRegressor</a:t>
            </a:r>
            <a:r>
              <a:rPr lang="en-US" dirty="0"/>
              <a:t> (árbol de decision)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RandomForestRegressor</a:t>
            </a:r>
            <a:r>
              <a:rPr lang="en-US" dirty="0"/>
              <a:t> (bosque </a:t>
            </a:r>
            <a:r>
              <a:rPr lang="en-US" dirty="0" err="1"/>
              <a:t>aleatorios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MLPRegressor</a:t>
            </a:r>
            <a:r>
              <a:rPr lang="en-US" dirty="0"/>
              <a:t> (redes </a:t>
            </a:r>
            <a:r>
              <a:rPr lang="en-US" dirty="0" err="1"/>
              <a:t>neuronales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SVR (</a:t>
            </a:r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B3A65-4401-2B6D-639C-82CBA3F38919}"/>
              </a:ext>
            </a:extLst>
          </p:cNvPr>
          <p:cNvSpPr txBox="1"/>
          <p:nvPr/>
        </p:nvSpPr>
        <p:spPr>
          <a:xfrm>
            <a:off x="3070149" y="3684181"/>
            <a:ext cx="3692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DecisionTreeClassifier</a:t>
            </a:r>
            <a:r>
              <a:rPr lang="en-US" dirty="0"/>
              <a:t> (Árbol de decision)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RandomForestClassifier</a:t>
            </a:r>
            <a:r>
              <a:rPr lang="en-US" dirty="0"/>
              <a:t> (Bosque </a:t>
            </a:r>
            <a:r>
              <a:rPr lang="en-US" dirty="0" err="1"/>
              <a:t>aleatorio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(</a:t>
            </a:r>
            <a:r>
              <a:rPr lang="en-US" dirty="0" err="1"/>
              <a:t>binaria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MLPClassifier</a:t>
            </a:r>
            <a:r>
              <a:rPr lang="en-US" dirty="0"/>
              <a:t> (redes </a:t>
            </a:r>
            <a:r>
              <a:rPr lang="en-US" dirty="0" err="1"/>
              <a:t>neuronales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SVC (</a:t>
            </a:r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GaussianNB</a:t>
            </a:r>
            <a:r>
              <a:rPr lang="en-US" dirty="0"/>
              <a:t> (Naïve Bayes)</a:t>
            </a:r>
          </a:p>
        </p:txBody>
      </p:sp>
    </p:spTree>
    <p:extLst>
      <p:ext uri="{BB962C8B-B14F-4D97-AF65-F5344CB8AC3E}">
        <p14:creationId xmlns:p14="http://schemas.microsoft.com/office/powerpoint/2010/main" val="16218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FC26E6-9167-2539-1279-71166ADBEF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1349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35DB442-2592-DC21-0F25-2A61CDB59AE7}"/>
              </a:ext>
            </a:extLst>
          </p:cNvPr>
          <p:cNvSpPr/>
          <p:nvPr/>
        </p:nvSpPr>
        <p:spPr>
          <a:xfrm>
            <a:off x="871870" y="545805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E62C29-D8B5-388C-1CCC-273E7C13A8BA}"/>
              </a:ext>
            </a:extLst>
          </p:cNvPr>
          <p:cNvSpPr/>
          <p:nvPr/>
        </p:nvSpPr>
        <p:spPr>
          <a:xfrm>
            <a:off x="871870" y="1439977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7E0E9-AEF9-F9EA-6504-B54CFA9E19E5}"/>
              </a:ext>
            </a:extLst>
          </p:cNvPr>
          <p:cNvSpPr/>
          <p:nvPr/>
        </p:nvSpPr>
        <p:spPr>
          <a:xfrm>
            <a:off x="861237" y="2539560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94E8C0-0966-6BA9-87B1-BE3C04287933}"/>
              </a:ext>
            </a:extLst>
          </p:cNvPr>
          <p:cNvSpPr/>
          <p:nvPr/>
        </p:nvSpPr>
        <p:spPr>
          <a:xfrm>
            <a:off x="861237" y="3849438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EF7A0-D091-3519-2001-FE66460B7AFB}"/>
              </a:ext>
            </a:extLst>
          </p:cNvPr>
          <p:cNvSpPr txBox="1"/>
          <p:nvPr/>
        </p:nvSpPr>
        <p:spPr>
          <a:xfrm>
            <a:off x="1010094" y="4596075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F759FA-CF5C-A99A-B50F-14C2E523BE33}"/>
              </a:ext>
            </a:extLst>
          </p:cNvPr>
          <p:cNvSpPr/>
          <p:nvPr/>
        </p:nvSpPr>
        <p:spPr>
          <a:xfrm>
            <a:off x="861237" y="5381113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4B56E-CA56-4EB7-4A30-7F5218C642B6}"/>
              </a:ext>
            </a:extLst>
          </p:cNvPr>
          <p:cNvSpPr txBox="1"/>
          <p:nvPr/>
        </p:nvSpPr>
        <p:spPr>
          <a:xfrm>
            <a:off x="0" y="0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variables de entrada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E99FA1-2FCA-71A8-D93F-137478129EE1}"/>
              </a:ext>
            </a:extLst>
          </p:cNvPr>
          <p:cNvSpPr/>
          <p:nvPr/>
        </p:nvSpPr>
        <p:spPr>
          <a:xfrm>
            <a:off x="3434316" y="1024271"/>
            <a:ext cx="520996" cy="4784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A7CE9-764D-AEAF-37DF-C9D80D6C628F}"/>
              </a:ext>
            </a:extLst>
          </p:cNvPr>
          <p:cNvSpPr/>
          <p:nvPr/>
        </p:nvSpPr>
        <p:spPr>
          <a:xfrm>
            <a:off x="3434316" y="2061094"/>
            <a:ext cx="520996" cy="4784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2A3B8A-2E32-001A-31F8-1CA574B5FCBB}"/>
              </a:ext>
            </a:extLst>
          </p:cNvPr>
          <p:cNvSpPr/>
          <p:nvPr/>
        </p:nvSpPr>
        <p:spPr>
          <a:xfrm>
            <a:off x="3434316" y="3189767"/>
            <a:ext cx="520996" cy="4784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842E3-1AB7-DCF9-FBFF-ACF48B569A9B}"/>
              </a:ext>
            </a:extLst>
          </p:cNvPr>
          <p:cNvSpPr txBox="1"/>
          <p:nvPr/>
        </p:nvSpPr>
        <p:spPr>
          <a:xfrm>
            <a:off x="3434316" y="4088671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894A7-A442-240C-A9D2-F5B8F9B40C09}"/>
              </a:ext>
            </a:extLst>
          </p:cNvPr>
          <p:cNvSpPr/>
          <p:nvPr/>
        </p:nvSpPr>
        <p:spPr>
          <a:xfrm>
            <a:off x="3359888" y="4780741"/>
            <a:ext cx="829340" cy="684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18618-006C-5FF4-9EB5-8DF289E4203A}"/>
              </a:ext>
            </a:extLst>
          </p:cNvPr>
          <p:cNvSpPr txBox="1"/>
          <p:nvPr/>
        </p:nvSpPr>
        <p:spPr>
          <a:xfrm>
            <a:off x="2456120" y="191095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1 con k1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D9EF1C-BDBA-BF58-90FE-47BA0B7C7051}"/>
              </a:ext>
            </a:extLst>
          </p:cNvPr>
          <p:cNvSpPr/>
          <p:nvPr/>
        </p:nvSpPr>
        <p:spPr>
          <a:xfrm>
            <a:off x="5411971" y="1024271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5858DF-D21E-A7B9-81D6-E50A72378514}"/>
              </a:ext>
            </a:extLst>
          </p:cNvPr>
          <p:cNvSpPr/>
          <p:nvPr/>
        </p:nvSpPr>
        <p:spPr>
          <a:xfrm>
            <a:off x="5411971" y="1846083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632B17-7375-11C1-37F9-D8372FA29D05}"/>
              </a:ext>
            </a:extLst>
          </p:cNvPr>
          <p:cNvSpPr/>
          <p:nvPr/>
        </p:nvSpPr>
        <p:spPr>
          <a:xfrm>
            <a:off x="5396022" y="2711301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2F33D-866B-DA9A-E393-1E6FEDDB0CA3}"/>
              </a:ext>
            </a:extLst>
          </p:cNvPr>
          <p:cNvSpPr/>
          <p:nvPr/>
        </p:nvSpPr>
        <p:spPr>
          <a:xfrm>
            <a:off x="5411971" y="3610205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58BB09-B564-3C44-0DBD-A559BAFA902D}"/>
              </a:ext>
            </a:extLst>
          </p:cNvPr>
          <p:cNvSpPr/>
          <p:nvPr/>
        </p:nvSpPr>
        <p:spPr>
          <a:xfrm>
            <a:off x="5411970" y="5135094"/>
            <a:ext cx="684029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7B7FF-661D-424C-A4C8-169B93574EAE}"/>
              </a:ext>
            </a:extLst>
          </p:cNvPr>
          <p:cNvSpPr txBox="1"/>
          <p:nvPr/>
        </p:nvSpPr>
        <p:spPr>
          <a:xfrm>
            <a:off x="6783571" y="2648694"/>
            <a:ext cx="1307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8F4DE-2780-863A-B30A-577C1EF4B71C}"/>
              </a:ext>
            </a:extLst>
          </p:cNvPr>
          <p:cNvSpPr txBox="1"/>
          <p:nvPr/>
        </p:nvSpPr>
        <p:spPr>
          <a:xfrm>
            <a:off x="4742120" y="496259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2 con k2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0F094-D17C-2EF7-C8C9-051A33D4AD72}"/>
              </a:ext>
            </a:extLst>
          </p:cNvPr>
          <p:cNvSpPr txBox="1"/>
          <p:nvPr/>
        </p:nvSpPr>
        <p:spPr>
          <a:xfrm>
            <a:off x="5638799" y="4452620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0EFB5A-52C2-EFD2-E998-05E9BD370509}"/>
              </a:ext>
            </a:extLst>
          </p:cNvPr>
          <p:cNvSpPr/>
          <p:nvPr/>
        </p:nvSpPr>
        <p:spPr>
          <a:xfrm>
            <a:off x="7976192" y="965205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8F9903-CE2A-CAD6-FA76-6023448DF4E4}"/>
              </a:ext>
            </a:extLst>
          </p:cNvPr>
          <p:cNvSpPr/>
          <p:nvPr/>
        </p:nvSpPr>
        <p:spPr>
          <a:xfrm>
            <a:off x="7976192" y="1806949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8A4650-D288-A49B-FCD9-ADD15904424E}"/>
              </a:ext>
            </a:extLst>
          </p:cNvPr>
          <p:cNvSpPr/>
          <p:nvPr/>
        </p:nvSpPr>
        <p:spPr>
          <a:xfrm>
            <a:off x="7976192" y="2909338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3AE4C-D049-FDE1-23CD-54E11F8E6997}"/>
              </a:ext>
            </a:extLst>
          </p:cNvPr>
          <p:cNvSpPr/>
          <p:nvPr/>
        </p:nvSpPr>
        <p:spPr>
          <a:xfrm>
            <a:off x="7976192" y="3870118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1851D0-B335-002B-87D2-AB6D8DE20DCA}"/>
              </a:ext>
            </a:extLst>
          </p:cNvPr>
          <p:cNvSpPr/>
          <p:nvPr/>
        </p:nvSpPr>
        <p:spPr>
          <a:xfrm>
            <a:off x="7729869" y="4935953"/>
            <a:ext cx="1137683" cy="68439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K_m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9C579-FA2F-2CCB-07F7-902EB0CFCFED}"/>
              </a:ext>
            </a:extLst>
          </p:cNvPr>
          <p:cNvSpPr txBox="1"/>
          <p:nvPr/>
        </p:nvSpPr>
        <p:spPr>
          <a:xfrm>
            <a:off x="7373677" y="496259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m con </a:t>
            </a:r>
            <a:r>
              <a:rPr lang="en-US" dirty="0" err="1"/>
              <a:t>k_m</a:t>
            </a:r>
            <a:r>
              <a:rPr lang="en-US" dirty="0"/>
              <a:t>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4265EF-A193-4793-5945-1062CFB530B7}"/>
              </a:ext>
            </a:extLst>
          </p:cNvPr>
          <p:cNvSpPr/>
          <p:nvPr/>
        </p:nvSpPr>
        <p:spPr>
          <a:xfrm>
            <a:off x="10058400" y="2407105"/>
            <a:ext cx="1903228" cy="16815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Valor de </a:t>
            </a:r>
            <a:r>
              <a:rPr lang="en-US" dirty="0" err="1"/>
              <a:t>predicción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EF56DC-31C8-312A-C84B-EAB280E1FC65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392866" y="785038"/>
            <a:ext cx="2041450" cy="47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0B4E5F-FE2B-8CE7-3A13-DE29592AED22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392866" y="785038"/>
            <a:ext cx="2041450" cy="1515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E1CED2-1E70-FDEF-F36A-80147FE5063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392866" y="785038"/>
            <a:ext cx="2041450" cy="2643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18A930-8ABA-73D2-0A2E-21CDA2469C7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1392866" y="785038"/>
            <a:ext cx="1967022" cy="433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8DEFDF-F7A4-C63C-631B-08C8E204E5C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392866" y="1263504"/>
            <a:ext cx="2041450" cy="415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5225E5-2DD0-ACA6-F852-B88874B07F6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92866" y="1679210"/>
            <a:ext cx="1967022" cy="60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D3B71F-9F7D-062C-DDB5-8E3973ADF51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92866" y="1679210"/>
            <a:ext cx="1967022" cy="16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CD2817-1E88-7276-2944-E3ACD69D51C2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1392866" y="1679210"/>
            <a:ext cx="1967022" cy="3443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7C9B2F-02FD-7181-9732-1A5A55C9462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1382233" y="1263504"/>
            <a:ext cx="2052083" cy="4356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A3B020-1712-44DE-859A-A62AEB6F548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1382233" y="2300327"/>
            <a:ext cx="2052083" cy="3320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994226-C2CA-86E6-3CDF-BADC4C866943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1382233" y="3429000"/>
            <a:ext cx="2052083" cy="2191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8D8E4D-A1EF-FF5D-02D7-3CA01E6ECFC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1382233" y="5122938"/>
            <a:ext cx="1977655" cy="49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028AA2-9AA2-B3C7-8890-1AF95B2B19B9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3955312" y="1263504"/>
            <a:ext cx="1456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E16E6A-3C49-CFE3-E8C6-2F4FE18D7B0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3955312" y="1263504"/>
            <a:ext cx="1456659" cy="821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972442-E352-33B3-9E21-3D65A8852953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3955312" y="1263504"/>
            <a:ext cx="1440710" cy="168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30F9D1-1208-7B0F-3A6B-0889C15FEBD2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3955312" y="1263504"/>
            <a:ext cx="1456659" cy="258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1E82E4-BAE4-4A89-F71B-85D21319C83B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955312" y="1263504"/>
            <a:ext cx="1456658" cy="4110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0080DC5-50AB-F5FE-DC81-42DB271E95AA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189228" y="1263504"/>
            <a:ext cx="1222743" cy="3859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C562D7-6A3B-3F9C-DA29-E8B2B4E155A6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4189228" y="2085316"/>
            <a:ext cx="1222743" cy="303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8518ED-0CE1-E3E9-B6B1-E49BDEE5D8BB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4189228" y="2950534"/>
            <a:ext cx="1206794" cy="2172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B6C31A8-C9C1-D552-D97E-540E306FF121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4189228" y="3849438"/>
            <a:ext cx="1222743" cy="127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E116F2-07E1-879F-8AFB-6D39BF03C9EB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63656" y="4965407"/>
            <a:ext cx="1148314" cy="40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6DE93E-4BEC-76B2-7C34-F1A32BA036DF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8497188" y="1204438"/>
            <a:ext cx="1561212" cy="2043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1D2EBB-B440-1DCF-2629-8B424D847FC2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8497188" y="2046182"/>
            <a:ext cx="1561212" cy="1201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89F6BFC-861C-F029-AE01-E030A88A75D6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8497188" y="3148571"/>
            <a:ext cx="1561212" cy="9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9F4E795-58AD-002B-6728-FEF8BB6BB77F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8497188" y="3247888"/>
            <a:ext cx="1561212" cy="861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1E4401-5EAF-51DB-8B17-D3C7E0BEDDF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903001" y="3247888"/>
            <a:ext cx="1155399" cy="1921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CD4A9C-7E17-7B27-479E-773A6A03DDD6}"/>
              </a:ext>
            </a:extLst>
          </p:cNvPr>
          <p:cNvSpPr txBox="1"/>
          <p:nvPr/>
        </p:nvSpPr>
        <p:spPr>
          <a:xfrm>
            <a:off x="8046193" y="4486188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2BBB05-8506-18CF-5E4E-09B39FF866D4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382233" y="1263504"/>
            <a:ext cx="2052083" cy="1515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2ECC08-954A-5119-2F39-3D8FA13AF68D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382233" y="2300327"/>
            <a:ext cx="2052083" cy="47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37EE2D-132D-2F63-893E-088BDCEFB12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382233" y="2778793"/>
            <a:ext cx="2052083" cy="650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E1908F-1D82-D989-3FE9-3505FADB055E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1382233" y="2778793"/>
            <a:ext cx="1977655" cy="234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D21D416-3BCA-CF81-8EB7-4D9E035DBCF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382233" y="1263504"/>
            <a:ext cx="2052083" cy="2825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AFBD2F-07D5-D4B3-C251-1646029FB651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382233" y="2300327"/>
            <a:ext cx="2052083" cy="178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5ABDA09-508E-1B4A-B254-E8AA43E41E5A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382233" y="3429000"/>
            <a:ext cx="2052083" cy="65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54F52D-6426-D8A9-FC1F-3832644B8BE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392866" y="4088671"/>
            <a:ext cx="1967022" cy="103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751CB1A-D5FD-E8B3-CB29-38CCDACFC17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955312" y="1263504"/>
            <a:ext cx="1456659" cy="103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2694A6-B724-3633-4BFB-92B5041C9D65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3955312" y="2085316"/>
            <a:ext cx="1456659" cy="21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E07FFA-4DA1-D399-B20A-13465775A445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3955312" y="2300327"/>
            <a:ext cx="1440710" cy="650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3BB8612-E786-43E9-13CA-493E1F7FCE58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3955312" y="2300327"/>
            <a:ext cx="1456659" cy="154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CC9A53-28F6-07D3-07F2-9AF3BAF2E783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3955312" y="2300327"/>
            <a:ext cx="1456658" cy="307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E3EEA39-2AB6-F32A-32C3-BCBFA72F7267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955312" y="1263504"/>
            <a:ext cx="1456659" cy="216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1E4D3C9-21F6-CDAE-3FC9-25B83C8539F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55312" y="2085316"/>
            <a:ext cx="1456659" cy="134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0D76B6E-674A-71C9-D5C1-C00F1945D92A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3955312" y="2950534"/>
            <a:ext cx="1440710" cy="47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E4D126A-CD3E-B046-E7E9-D87A1A115CE2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55312" y="3429000"/>
            <a:ext cx="1456659" cy="42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962CAE8-A098-30B7-A32B-16D9F7643B5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55312" y="3429000"/>
            <a:ext cx="1456658" cy="1945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530F3A1-99B7-F0FA-2046-7DACB3FC0C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3897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DB4E0B5-D597-86F0-E426-6ACEA9299471}"/>
              </a:ext>
            </a:extLst>
          </p:cNvPr>
          <p:cNvSpPr/>
          <p:nvPr/>
        </p:nvSpPr>
        <p:spPr>
          <a:xfrm>
            <a:off x="4991987" y="171709"/>
            <a:ext cx="2360428" cy="78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a </a:t>
            </a:r>
            <a:r>
              <a:rPr lang="en-US" dirty="0" err="1"/>
              <a:t>probar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77EBBB-7F49-44C9-2347-D91BA6A5C640}"/>
              </a:ext>
            </a:extLst>
          </p:cNvPr>
          <p:cNvGrpSpPr/>
          <p:nvPr/>
        </p:nvGrpSpPr>
        <p:grpSpPr>
          <a:xfrm>
            <a:off x="2663453" y="2455776"/>
            <a:ext cx="7091917" cy="2892401"/>
            <a:chOff x="2626242" y="1308863"/>
            <a:chExt cx="7091917" cy="30090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3B1A00-8F7A-C099-83F4-1B30EA9FD809}"/>
                </a:ext>
              </a:extLst>
            </p:cNvPr>
            <p:cNvSpPr/>
            <p:nvPr/>
          </p:nvSpPr>
          <p:spPr>
            <a:xfrm>
              <a:off x="2626242" y="1308863"/>
              <a:ext cx="7091917" cy="30090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F76F70-7C56-FC8A-F376-8D3A9C2F22F8}"/>
                </a:ext>
              </a:extLst>
            </p:cNvPr>
            <p:cNvSpPr txBox="1"/>
            <p:nvPr/>
          </p:nvSpPr>
          <p:spPr>
            <a:xfrm>
              <a:off x="4221124" y="1467293"/>
              <a:ext cx="4763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Metodología</a:t>
              </a:r>
              <a:r>
                <a:rPr lang="en-US" dirty="0">
                  <a:solidFill>
                    <a:schemeClr val="bg1"/>
                  </a:solidFill>
                </a:rPr>
                <a:t> de Machine Learning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845DE8-E1A8-6133-62E5-4E3A88DFFE35}"/>
                </a:ext>
              </a:extLst>
            </p:cNvPr>
            <p:cNvSpPr txBox="1"/>
            <p:nvPr/>
          </p:nvSpPr>
          <p:spPr>
            <a:xfrm>
              <a:off x="2806996" y="2009553"/>
              <a:ext cx="6730410" cy="1825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Entrenamiento</a:t>
              </a:r>
              <a:r>
                <a:rPr lang="en-US" dirty="0">
                  <a:solidFill>
                    <a:schemeClr val="bg1"/>
                  </a:solidFill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</a:rPr>
                <a:t>modelo</a:t>
              </a:r>
              <a:r>
                <a:rPr lang="en-US" dirty="0">
                  <a:solidFill>
                    <a:schemeClr val="bg1"/>
                  </a:solidFill>
                </a:rPr>
                <a:t> con </a:t>
              </a:r>
              <a:r>
                <a:rPr lang="en-US" dirty="0" err="1">
                  <a:solidFill>
                    <a:schemeClr val="bg1"/>
                  </a:solidFill>
                </a:rPr>
                <a:t>el</a:t>
              </a:r>
              <a:r>
                <a:rPr lang="en-US" dirty="0">
                  <a:solidFill>
                    <a:schemeClr val="bg1"/>
                  </a:solidFill>
                </a:rPr>
                <a:t> conjunto de </a:t>
              </a:r>
              <a:r>
                <a:rPr lang="en-US" dirty="0" err="1">
                  <a:solidFill>
                    <a:schemeClr val="bg1"/>
                  </a:solidFill>
                </a:rPr>
                <a:t>entrenamiento</a:t>
              </a:r>
              <a:r>
                <a:rPr lang="en-US" dirty="0">
                  <a:solidFill>
                    <a:schemeClr val="bg1"/>
                  </a:solidFill>
                </a:rPr>
                <a:t> (fit)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Mejores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parámetros</a:t>
              </a:r>
              <a:r>
                <a:rPr lang="en-US" dirty="0">
                  <a:solidFill>
                    <a:schemeClr val="bg1"/>
                  </a:solidFill>
                </a:rPr>
                <a:t> para </a:t>
              </a:r>
              <a:r>
                <a:rPr lang="en-US" dirty="0" err="1">
                  <a:solidFill>
                    <a:schemeClr val="bg1"/>
                  </a:solidFill>
                </a:rPr>
                <a:t>este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modelo</a:t>
              </a:r>
              <a:r>
                <a:rPr lang="en-US" dirty="0">
                  <a:solidFill>
                    <a:schemeClr val="bg1"/>
                  </a:solidFill>
                </a:rPr>
                <a:t> (</a:t>
              </a:r>
              <a:r>
                <a:rPr lang="en-US" dirty="0" err="1">
                  <a:solidFill>
                    <a:schemeClr val="bg1"/>
                  </a:solidFill>
                </a:rPr>
                <a:t>en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sentido</a:t>
              </a:r>
              <a:r>
                <a:rPr lang="en-US" dirty="0">
                  <a:solidFill>
                    <a:schemeClr val="bg1"/>
                  </a:solidFill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</a:rPr>
                <a:t>minimzar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el</a:t>
              </a:r>
              <a:r>
                <a:rPr lang="en-US" dirty="0">
                  <a:solidFill>
                    <a:schemeClr val="bg1"/>
                  </a:solidFill>
                </a:rPr>
                <a:t> error)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Predicción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sobre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el</a:t>
              </a:r>
              <a:r>
                <a:rPr lang="en-US" dirty="0">
                  <a:solidFill>
                    <a:schemeClr val="bg1"/>
                  </a:solidFill>
                </a:rPr>
                <a:t> conjunto de </a:t>
              </a:r>
              <a:r>
                <a:rPr lang="en-US" dirty="0" err="1">
                  <a:solidFill>
                    <a:schemeClr val="bg1"/>
                  </a:solidFill>
                </a:rPr>
                <a:t>prueba</a:t>
              </a: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Medición</a:t>
              </a:r>
              <a:r>
                <a:rPr lang="en-US" dirty="0">
                  <a:solidFill>
                    <a:schemeClr val="bg1"/>
                  </a:solidFill>
                </a:rPr>
                <a:t> de error </a:t>
              </a:r>
              <a:r>
                <a:rPr lang="en-US" dirty="0" err="1">
                  <a:solidFill>
                    <a:schemeClr val="bg1"/>
                  </a:solidFill>
                </a:rPr>
                <a:t>sobre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esta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predicción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F59C7-92AA-7C7B-6A50-44AE6B16AB0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172198" y="958518"/>
            <a:ext cx="3" cy="46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35C26-1E5F-0099-AB72-B58C3E291B52}"/>
              </a:ext>
            </a:extLst>
          </p:cNvPr>
          <p:cNvSpPr/>
          <p:nvPr/>
        </p:nvSpPr>
        <p:spPr>
          <a:xfrm>
            <a:off x="4678325" y="5795458"/>
            <a:ext cx="2987749" cy="78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Seleccionamos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error*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4DA9A6-2772-FD5E-3242-4670DBBB809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6172200" y="4883637"/>
            <a:ext cx="37212" cy="91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D8BA02-FAE1-1978-A138-CBA020A2B99C}"/>
              </a:ext>
            </a:extLst>
          </p:cNvPr>
          <p:cNvSpPr/>
          <p:nvPr/>
        </p:nvSpPr>
        <p:spPr>
          <a:xfrm>
            <a:off x="4678325" y="1306401"/>
            <a:ext cx="3062177" cy="78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Partición</a:t>
            </a:r>
            <a:r>
              <a:rPr lang="en-US" dirty="0"/>
              <a:t> de conjunto de </a:t>
            </a:r>
            <a:r>
              <a:rPr lang="en-US" dirty="0" err="1"/>
              <a:t>entrenamiento</a:t>
            </a:r>
            <a:r>
              <a:rPr lang="en-US" dirty="0"/>
              <a:t> y </a:t>
            </a:r>
            <a:r>
              <a:rPr lang="en-US" dirty="0" err="1"/>
              <a:t>prueba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5CC662-6E14-A530-532E-06EBB1F0B00A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6209412" y="2093210"/>
            <a:ext cx="2" cy="36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BD9EE9-E96B-1935-B8C6-E0EF09A0D2F2}"/>
              </a:ext>
            </a:extLst>
          </p:cNvPr>
          <p:cNvSpPr txBox="1"/>
          <p:nvPr/>
        </p:nvSpPr>
        <p:spPr>
          <a:xfrm>
            <a:off x="8739963" y="5699051"/>
            <a:ext cx="312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y </a:t>
            </a:r>
            <a:r>
              <a:rPr lang="en-US" dirty="0" err="1"/>
              <a:t>predicción</a:t>
            </a:r>
            <a:r>
              <a:rPr lang="en-US" dirty="0"/>
              <a:t>; y principio de </a:t>
            </a:r>
            <a:r>
              <a:rPr lang="en-US" dirty="0" err="1"/>
              <a:t>parsimonia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33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321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Sandoval</dc:creator>
  <cp:lastModifiedBy>Alonso Sandoval</cp:lastModifiedBy>
  <cp:revision>9</cp:revision>
  <dcterms:created xsi:type="dcterms:W3CDTF">2024-07-30T01:16:27Z</dcterms:created>
  <dcterms:modified xsi:type="dcterms:W3CDTF">2024-08-15T03:20:15Z</dcterms:modified>
</cp:coreProperties>
</file>