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8249-643E-CC60-894D-569C9D7DC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E8F3-5A14-0442-6B62-BAE51CB9E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67DC-15FC-F822-2C32-EF2A912F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FEB32-B6E9-8BBB-856F-65CF3558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1DC6-39F3-AED6-F614-5D00163C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DD69-5CDD-6486-4B2F-82CE6356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6AE9-2B89-44D8-8E07-81492698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AC07-F80D-27E7-1A8B-4E8C65A5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3C3AA-342D-AE01-5538-19551133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774F9-13B9-8CBF-9CF7-B3723120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0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3D3AC-CFA6-FF3D-A12D-65A807215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5E613-97C2-C7A1-AB9C-314EC091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B319-C4FE-E643-8DFF-1FF7AA5A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2FDAC-E16E-0725-C5BC-1EBD276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250D-D77A-7696-A17D-E2CCD143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9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3C1C-DE25-7774-6A1B-AC68D504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1135-8C85-98AA-06BA-6D0F7845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CBDF3-2D24-3D5F-94BC-F00CBC81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EAECD-EA01-A705-44B7-3A398958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CEBD-E7B2-D57C-DF7C-960B8988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0532-5DC3-BAAF-0151-859FA92D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B602-A214-F9F1-C302-FCB1B36DB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8837-364E-3FC5-D70D-0C32A263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D96E1-A17F-DA61-F591-89A5AD36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13DD-0DD3-1AEA-729B-4BB49383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3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D235-6485-4771-CDD8-05D1EF17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AE40-C2C1-D218-19D7-F8D7057C8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D2401-5F06-F253-2483-DBB0AE4FB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BB680-4370-9BAC-E78F-17070714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CE936-6F11-F8E1-7144-3C295355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CC263-51B6-6FBF-E922-3B0B277D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47E8-9B31-6DE5-CDE8-16C95F73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38DA3-4D93-7C35-BFB9-7D5514390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DE3B4-F5C1-CBB0-7FE8-24DF0019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0E63B-BA30-2C13-2EC6-20B198A4B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15BEC-E64D-5A22-3D89-6AF7C243D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B1987-EF73-B3CB-84DF-AAFFEFC1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5A3CF-EF46-307B-03B7-664651E4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FC98A-46A1-BEC5-B689-40C2B0B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F00C-C533-1F25-DA95-C1D86241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8A118-7438-27F5-5882-6806E49F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E440A-35F5-E52A-7155-00CA5B03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D02BB-5BA3-FBC6-6BCA-AAF0D86F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E86E6-18BC-A3FE-8689-7EEDEAEE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F1D3D-5A69-2098-FDCB-FAD33553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C6F6A-3142-D960-1288-D20C5EC6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9101-2184-D864-31A6-DB1E0D88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2D5A-27C7-9B11-5713-80D4DA60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249F0-B516-A603-4333-135EE7353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99258-B7F1-79D0-65EC-D62EB99C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A4BFA-BDC9-6952-53A9-4266DB5B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B9672-6CDB-98BF-36F7-D58DE448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3E9D-0C5E-C8A7-5A9C-750D927F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F2790-33BA-7403-CC17-856D5E468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F7896-5E26-09BD-976B-85CC3F816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FE758-0ACA-8B3D-8CFD-15C45C45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413F-7912-4330-AD11-32B182D60A7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7AD68-AF89-F9E4-6C43-4009CA0A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E694D-D82D-39BF-3975-0A736682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934A04F-0883-69BE-2CBE-678E68210E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180431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4" progId="TCLayout.ActiveDocument.1">
                  <p:embed/>
                </p:oleObj>
              </mc:Choice>
              <mc:Fallback>
                <p:oleObj name="think-cell Slide" r:id="rId1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B192B-9AD3-7A86-1ADF-6CA1BB1A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92AE-DE37-2438-1E3A-C443959E5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7C9B7-E6E0-6C03-CD9A-B73C28AD6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B5413F-7912-4330-AD11-32B182D60A7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9100-8BAB-8DE1-26B0-6CC956D82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B777-AEE5-A408-A9AB-2960FA78C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C78EC3-72A9-4896-9993-19C951397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1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5D306DA-485B-151A-D4B1-65EDEF65B7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633787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7EC3BC3-1CF3-50B9-BBF9-9ED55CE45CC7}"/>
              </a:ext>
            </a:extLst>
          </p:cNvPr>
          <p:cNvSpPr/>
          <p:nvPr/>
        </p:nvSpPr>
        <p:spPr>
          <a:xfrm>
            <a:off x="3987210" y="0"/>
            <a:ext cx="3902148" cy="1456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de 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667B9-B045-EB7F-271C-08FDFA7CA31C}"/>
              </a:ext>
            </a:extLst>
          </p:cNvPr>
          <p:cNvSpPr/>
          <p:nvPr/>
        </p:nvSpPr>
        <p:spPr>
          <a:xfrm>
            <a:off x="446568" y="1639955"/>
            <a:ext cx="3125972" cy="818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supervisados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22EEA4-CC8A-0961-82E5-11FF2B7952C0}"/>
              </a:ext>
            </a:extLst>
          </p:cNvPr>
          <p:cNvSpPr/>
          <p:nvPr/>
        </p:nvSpPr>
        <p:spPr>
          <a:xfrm>
            <a:off x="8360735" y="1637413"/>
            <a:ext cx="3125972" cy="818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no </a:t>
            </a:r>
            <a:r>
              <a:rPr lang="en-US" dirty="0" err="1"/>
              <a:t>supervisados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28597A-949E-8AAB-F1C3-12896B99F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71725"/>
              </p:ext>
            </p:extLst>
          </p:nvPr>
        </p:nvGraphicFramePr>
        <p:xfrm>
          <a:off x="203200" y="2687320"/>
          <a:ext cx="18063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18">
                  <a:extLst>
                    <a:ext uri="{9D8B030D-6E8A-4147-A177-3AD203B41FA5}">
                      <a16:colId xmlns:a16="http://schemas.microsoft.com/office/drawing/2014/main" val="584184448"/>
                    </a:ext>
                  </a:extLst>
                </a:gridCol>
                <a:gridCol w="602118">
                  <a:extLst>
                    <a:ext uri="{9D8B030D-6E8A-4147-A177-3AD203B41FA5}">
                      <a16:colId xmlns:a16="http://schemas.microsoft.com/office/drawing/2014/main" val="638055575"/>
                    </a:ext>
                  </a:extLst>
                </a:gridCol>
                <a:gridCol w="602118">
                  <a:extLst>
                    <a:ext uri="{9D8B030D-6E8A-4147-A177-3AD203B41FA5}">
                      <a16:colId xmlns:a16="http://schemas.microsoft.com/office/drawing/2014/main" val="4237421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852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EEBEB5-57CA-2F9E-236D-2214B6D5A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13222"/>
              </p:ext>
            </p:extLst>
          </p:nvPr>
        </p:nvGraphicFramePr>
        <p:xfrm>
          <a:off x="2499832" y="2687320"/>
          <a:ext cx="1221563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563">
                  <a:extLst>
                    <a:ext uri="{9D8B030D-6E8A-4147-A177-3AD203B41FA5}">
                      <a16:colId xmlns:a16="http://schemas.microsoft.com/office/drawing/2014/main" val="3346293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1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11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BEC220-FD52-788E-7475-91B634212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45082"/>
              </p:ext>
            </p:extLst>
          </p:nvPr>
        </p:nvGraphicFramePr>
        <p:xfrm>
          <a:off x="9020544" y="2687320"/>
          <a:ext cx="18063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118">
                  <a:extLst>
                    <a:ext uri="{9D8B030D-6E8A-4147-A177-3AD203B41FA5}">
                      <a16:colId xmlns:a16="http://schemas.microsoft.com/office/drawing/2014/main" val="584184448"/>
                    </a:ext>
                  </a:extLst>
                </a:gridCol>
                <a:gridCol w="602118">
                  <a:extLst>
                    <a:ext uri="{9D8B030D-6E8A-4147-A177-3AD203B41FA5}">
                      <a16:colId xmlns:a16="http://schemas.microsoft.com/office/drawing/2014/main" val="638055575"/>
                    </a:ext>
                  </a:extLst>
                </a:gridCol>
                <a:gridCol w="602118">
                  <a:extLst>
                    <a:ext uri="{9D8B030D-6E8A-4147-A177-3AD203B41FA5}">
                      <a16:colId xmlns:a16="http://schemas.microsoft.com/office/drawing/2014/main" val="4237421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8528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A8940A0-57EA-299A-8926-2B1A933914DE}"/>
              </a:ext>
            </a:extLst>
          </p:cNvPr>
          <p:cNvSpPr/>
          <p:nvPr/>
        </p:nvSpPr>
        <p:spPr>
          <a:xfrm>
            <a:off x="7208874" y="3668233"/>
            <a:ext cx="1967024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Clusterización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4810A1-CBDC-EAA2-F82E-45063A42290D}"/>
              </a:ext>
            </a:extLst>
          </p:cNvPr>
          <p:cNvSpPr/>
          <p:nvPr/>
        </p:nvSpPr>
        <p:spPr>
          <a:xfrm>
            <a:off x="10224976" y="3668233"/>
            <a:ext cx="1967024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dimensionalidad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84F4E4-9391-C318-75A7-01D122EDD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284" y="4335395"/>
            <a:ext cx="3581512" cy="20435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0E3184-DABD-EA95-A9B9-4B6697F91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0660" y="4534786"/>
            <a:ext cx="2955655" cy="186864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C3E82B1-0D6C-CC33-2ABC-56F62BB0AB80}"/>
              </a:ext>
            </a:extLst>
          </p:cNvPr>
          <p:cNvSpPr/>
          <p:nvPr/>
        </p:nvSpPr>
        <p:spPr>
          <a:xfrm>
            <a:off x="0" y="3795823"/>
            <a:ext cx="1701209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Regresión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752A30-7DD3-93AE-27BA-82AD19E93A77}"/>
              </a:ext>
            </a:extLst>
          </p:cNvPr>
          <p:cNvSpPr/>
          <p:nvPr/>
        </p:nvSpPr>
        <p:spPr>
          <a:xfrm>
            <a:off x="2447261" y="3795823"/>
            <a:ext cx="1701209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Clasificación</a:t>
            </a:r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E798171-387C-9A2A-8CFE-028306B7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02641"/>
              </p:ext>
            </p:extLst>
          </p:nvPr>
        </p:nvGraphicFramePr>
        <p:xfrm>
          <a:off x="314250" y="4727427"/>
          <a:ext cx="1221563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563">
                  <a:extLst>
                    <a:ext uri="{9D8B030D-6E8A-4147-A177-3AD203B41FA5}">
                      <a16:colId xmlns:a16="http://schemas.microsoft.com/office/drawing/2014/main" val="3346293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1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111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77F1914-7E36-A14A-B497-5D996EEE5538}"/>
              </a:ext>
            </a:extLst>
          </p:cNvPr>
          <p:cNvSpPr txBox="1"/>
          <p:nvPr/>
        </p:nvSpPr>
        <p:spPr>
          <a:xfrm>
            <a:off x="258724" y="5592726"/>
            <a:ext cx="133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Numérica</a:t>
            </a:r>
            <a:r>
              <a:rPr lang="en-US" dirty="0"/>
              <a:t> (continua)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310373A-31DC-5090-1430-64912210F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56719"/>
              </p:ext>
            </p:extLst>
          </p:nvPr>
        </p:nvGraphicFramePr>
        <p:xfrm>
          <a:off x="2714845" y="4795281"/>
          <a:ext cx="1221563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563">
                  <a:extLst>
                    <a:ext uri="{9D8B030D-6E8A-4147-A177-3AD203B41FA5}">
                      <a16:colId xmlns:a16="http://schemas.microsoft.com/office/drawing/2014/main" val="3346293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1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111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CB9CDC1-1883-ADE7-0C01-90340A54BFA7}"/>
              </a:ext>
            </a:extLst>
          </p:cNvPr>
          <p:cNvSpPr txBox="1"/>
          <p:nvPr/>
        </p:nvSpPr>
        <p:spPr>
          <a:xfrm>
            <a:off x="2668123" y="5762845"/>
            <a:ext cx="131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categórica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DB0EEDA-8078-4F90-C7AE-8CCE7E035D4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7104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C26E23-7C55-9922-CE8B-B4A05D2D6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79343"/>
              </p:ext>
            </p:extLst>
          </p:nvPr>
        </p:nvGraphicFramePr>
        <p:xfrm>
          <a:off x="1925672" y="698400"/>
          <a:ext cx="5230040" cy="19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10">
                  <a:extLst>
                    <a:ext uri="{9D8B030D-6E8A-4147-A177-3AD203B41FA5}">
                      <a16:colId xmlns:a16="http://schemas.microsoft.com/office/drawing/2014/main" val="2276809539"/>
                    </a:ext>
                  </a:extLst>
                </a:gridCol>
                <a:gridCol w="1307510">
                  <a:extLst>
                    <a:ext uri="{9D8B030D-6E8A-4147-A177-3AD203B41FA5}">
                      <a16:colId xmlns:a16="http://schemas.microsoft.com/office/drawing/2014/main" val="4059673955"/>
                    </a:ext>
                  </a:extLst>
                </a:gridCol>
                <a:gridCol w="1307510">
                  <a:extLst>
                    <a:ext uri="{9D8B030D-6E8A-4147-A177-3AD203B41FA5}">
                      <a16:colId xmlns:a16="http://schemas.microsoft.com/office/drawing/2014/main" val="448240427"/>
                    </a:ext>
                  </a:extLst>
                </a:gridCol>
                <a:gridCol w="1307510">
                  <a:extLst>
                    <a:ext uri="{9D8B030D-6E8A-4147-A177-3AD203B41FA5}">
                      <a16:colId xmlns:a16="http://schemas.microsoft.com/office/drawing/2014/main" val="3012884322"/>
                    </a:ext>
                  </a:extLst>
                </a:gridCol>
              </a:tblGrid>
              <a:tr h="979870">
                <a:tc>
                  <a:txBody>
                    <a:bodyPr/>
                    <a:lstStyle/>
                    <a:p>
                      <a:r>
                        <a:rPr lang="en-US" dirty="0" err="1"/>
                        <a:t>MedInc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AveBedrms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55414"/>
                  </a:ext>
                </a:extLst>
              </a:tr>
              <a:tr h="979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632277"/>
                  </a:ext>
                </a:extLst>
              </a:tr>
            </a:tbl>
          </a:graphicData>
        </a:graphic>
      </p:graphicFrame>
      <p:sp>
        <p:nvSpPr>
          <p:cNvPr id="6" name="Arrow: Chevron 5">
            <a:extLst>
              <a:ext uri="{FF2B5EF4-FFF2-40B4-BE49-F238E27FC236}">
                <a16:creationId xmlns:a16="http://schemas.microsoft.com/office/drawing/2014/main" id="{168E259B-36A5-5E6A-CD34-1328B95EF4AC}"/>
              </a:ext>
            </a:extLst>
          </p:cNvPr>
          <p:cNvSpPr/>
          <p:nvPr/>
        </p:nvSpPr>
        <p:spPr>
          <a:xfrm rot="5400000">
            <a:off x="3976578" y="1924494"/>
            <a:ext cx="723014" cy="276446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E1A3E0-4CF1-DA71-21B0-4E168734E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31677"/>
              </p:ext>
            </p:extLst>
          </p:nvPr>
        </p:nvGraphicFramePr>
        <p:xfrm>
          <a:off x="476692" y="4451694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063871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46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4626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72625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240113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1069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19377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42061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00818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7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MedInc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MediNc</a:t>
                      </a:r>
                      <a:r>
                        <a:rPr lang="en-US" dirty="0"/>
                        <a:t> 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AveBdrms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AveBdrms</a:t>
                      </a:r>
                      <a:r>
                        <a:rPr lang="en-US" dirty="0"/>
                        <a:t> 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AveRooms</a:t>
                      </a:r>
                      <a:r>
                        <a:rPr lang="en-US" dirty="0"/>
                        <a:t> 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Edad</a:t>
                      </a:r>
                      <a:r>
                        <a:rPr lang="en-US" dirty="0"/>
                        <a:t> 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MedInc</a:t>
                      </a:r>
                      <a:r>
                        <a:rPr lang="en-US" dirty="0"/>
                        <a:t> *</a:t>
                      </a:r>
                      <a:r>
                        <a:rPr lang="en-US" dirty="0" err="1"/>
                        <a:t>AveBdrms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2171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A13D77C-0A47-B622-F581-D1E6530B1054}"/>
              </a:ext>
            </a:extLst>
          </p:cNvPr>
          <p:cNvSpPr/>
          <p:nvPr/>
        </p:nvSpPr>
        <p:spPr>
          <a:xfrm>
            <a:off x="8799968" y="407406"/>
            <a:ext cx="2806575" cy="2537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Creación</a:t>
            </a:r>
            <a:r>
              <a:rPr lang="en-US" dirty="0"/>
              <a:t> de variables para regression </a:t>
            </a:r>
            <a:r>
              <a:rPr lang="en-US" dirty="0" err="1"/>
              <a:t>polínómica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5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73DE9AA-7175-7C78-1443-F2D615C9BB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2604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7906A2-B90F-DCCE-3836-78618C72E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92549"/>
              </p:ext>
            </p:extLst>
          </p:nvPr>
        </p:nvGraphicFramePr>
        <p:xfrm>
          <a:off x="0" y="1945640"/>
          <a:ext cx="41892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4">
                  <a:extLst>
                    <a:ext uri="{9D8B030D-6E8A-4147-A177-3AD203B41FA5}">
                      <a16:colId xmlns:a16="http://schemas.microsoft.com/office/drawing/2014/main" val="1586846079"/>
                    </a:ext>
                  </a:extLst>
                </a:gridCol>
                <a:gridCol w="2094614">
                  <a:extLst>
                    <a:ext uri="{9D8B030D-6E8A-4147-A177-3AD203B41FA5}">
                      <a16:colId xmlns:a16="http://schemas.microsoft.com/office/drawing/2014/main" val="4167725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Fecha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Venta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mensual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6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Enero</a:t>
                      </a:r>
                      <a:r>
                        <a:rPr lang="en-US" dirty="0"/>
                        <a:t>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8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Febrero</a:t>
                      </a:r>
                      <a:r>
                        <a:rPr lang="en-US" dirty="0"/>
                        <a:t>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0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Marzo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78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Abril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1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Mayo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0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Junio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85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Julio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60311"/>
                  </a:ext>
                </a:extLst>
              </a:tr>
            </a:tbl>
          </a:graphicData>
        </a:graphic>
      </p:graphicFrame>
      <p:sp>
        <p:nvSpPr>
          <p:cNvPr id="6" name="Arrow: Chevron 5">
            <a:extLst>
              <a:ext uri="{FF2B5EF4-FFF2-40B4-BE49-F238E27FC236}">
                <a16:creationId xmlns:a16="http://schemas.microsoft.com/office/drawing/2014/main" id="{F2F308B2-A7CE-7257-F8E2-AE747B2B0F75}"/>
              </a:ext>
            </a:extLst>
          </p:cNvPr>
          <p:cNvSpPr/>
          <p:nvPr/>
        </p:nvSpPr>
        <p:spPr>
          <a:xfrm>
            <a:off x="4625163" y="1945640"/>
            <a:ext cx="489097" cy="286027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DA37DC-779C-A79C-395A-A8C4B2731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791440"/>
              </p:ext>
            </p:extLst>
          </p:nvPr>
        </p:nvGraphicFramePr>
        <p:xfrm>
          <a:off x="5805375" y="2367280"/>
          <a:ext cx="590697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395">
                  <a:extLst>
                    <a:ext uri="{9D8B030D-6E8A-4147-A177-3AD203B41FA5}">
                      <a16:colId xmlns:a16="http://schemas.microsoft.com/office/drawing/2014/main" val="923333969"/>
                    </a:ext>
                  </a:extLst>
                </a:gridCol>
                <a:gridCol w="1181395">
                  <a:extLst>
                    <a:ext uri="{9D8B030D-6E8A-4147-A177-3AD203B41FA5}">
                      <a16:colId xmlns:a16="http://schemas.microsoft.com/office/drawing/2014/main" val="1650770211"/>
                    </a:ext>
                  </a:extLst>
                </a:gridCol>
                <a:gridCol w="1181395">
                  <a:extLst>
                    <a:ext uri="{9D8B030D-6E8A-4147-A177-3AD203B41FA5}">
                      <a16:colId xmlns:a16="http://schemas.microsoft.com/office/drawing/2014/main" val="2286084618"/>
                    </a:ext>
                  </a:extLst>
                </a:gridCol>
                <a:gridCol w="1181395">
                  <a:extLst>
                    <a:ext uri="{9D8B030D-6E8A-4147-A177-3AD203B41FA5}">
                      <a16:colId xmlns:a16="http://schemas.microsoft.com/office/drawing/2014/main" val="547838122"/>
                    </a:ext>
                  </a:extLst>
                </a:gridCol>
                <a:gridCol w="1181395">
                  <a:extLst>
                    <a:ext uri="{9D8B030D-6E8A-4147-A177-3AD203B41FA5}">
                      <a16:colId xmlns:a16="http://schemas.microsoft.com/office/drawing/2014/main" val="59778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Semana </a:t>
                      </a:r>
                      <a:r>
                        <a:rPr lang="en-US" dirty="0" err="1"/>
                        <a:t>santa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3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3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30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5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4643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A52B2B3-40FC-C6BE-F9A0-304B275A915F}"/>
              </a:ext>
            </a:extLst>
          </p:cNvPr>
          <p:cNvSpPr/>
          <p:nvPr/>
        </p:nvSpPr>
        <p:spPr>
          <a:xfrm>
            <a:off x="2548140" y="172016"/>
            <a:ext cx="6255944" cy="1511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supervisado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19F62F9-8F71-EB7D-845E-D1ADC5DD2DC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713246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2E6F620-C96C-E1FB-81C8-6BC517FBC8E9}"/>
              </a:ext>
            </a:extLst>
          </p:cNvPr>
          <p:cNvSpPr/>
          <p:nvPr/>
        </p:nvSpPr>
        <p:spPr>
          <a:xfrm>
            <a:off x="3987210" y="0"/>
            <a:ext cx="3902148" cy="1456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de 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1DCF3-7469-C734-58C8-A37085902189}"/>
              </a:ext>
            </a:extLst>
          </p:cNvPr>
          <p:cNvSpPr/>
          <p:nvPr/>
        </p:nvSpPr>
        <p:spPr>
          <a:xfrm>
            <a:off x="935666" y="1656021"/>
            <a:ext cx="3125972" cy="818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supervisados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2662E4-7E4C-763C-5C5E-E58A514C645E}"/>
              </a:ext>
            </a:extLst>
          </p:cNvPr>
          <p:cNvSpPr/>
          <p:nvPr/>
        </p:nvSpPr>
        <p:spPr>
          <a:xfrm>
            <a:off x="8360735" y="1637413"/>
            <a:ext cx="3125972" cy="818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no </a:t>
            </a:r>
            <a:r>
              <a:rPr lang="en-US" dirty="0" err="1"/>
              <a:t>supervisados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FCDB6-780A-2CD1-BA8F-E7CBDF967EEA}"/>
              </a:ext>
            </a:extLst>
          </p:cNvPr>
          <p:cNvSpPr/>
          <p:nvPr/>
        </p:nvSpPr>
        <p:spPr>
          <a:xfrm>
            <a:off x="7208874" y="2674090"/>
            <a:ext cx="1967024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Clusterización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61FAC8-D8EA-BDF9-30E3-58D8D806C3ED}"/>
              </a:ext>
            </a:extLst>
          </p:cNvPr>
          <p:cNvSpPr/>
          <p:nvPr/>
        </p:nvSpPr>
        <p:spPr>
          <a:xfrm>
            <a:off x="10224976" y="2674090"/>
            <a:ext cx="1967024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dimensionalidad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3AD24-0FD2-BD79-1084-B44603AB8AE9}"/>
              </a:ext>
            </a:extLst>
          </p:cNvPr>
          <p:cNvSpPr/>
          <p:nvPr/>
        </p:nvSpPr>
        <p:spPr>
          <a:xfrm>
            <a:off x="329610" y="2881424"/>
            <a:ext cx="1701209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Regresión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F92D94-F695-CEA3-0465-C1AFF1722548}"/>
              </a:ext>
            </a:extLst>
          </p:cNvPr>
          <p:cNvSpPr/>
          <p:nvPr/>
        </p:nvSpPr>
        <p:spPr>
          <a:xfrm>
            <a:off x="3576084" y="2881424"/>
            <a:ext cx="1701209" cy="62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Clasificación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A6B839-6F18-B101-DAE8-A9ABA68E6918}"/>
              </a:ext>
            </a:extLst>
          </p:cNvPr>
          <p:cNvSpPr txBox="1"/>
          <p:nvPr/>
        </p:nvSpPr>
        <p:spPr>
          <a:xfrm>
            <a:off x="10590028" y="3508744"/>
            <a:ext cx="144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B4EDD-AF92-E326-DAE7-5D2803E639F1}"/>
              </a:ext>
            </a:extLst>
          </p:cNvPr>
          <p:cNvSpPr txBox="1"/>
          <p:nvPr/>
        </p:nvSpPr>
        <p:spPr>
          <a:xfrm>
            <a:off x="7028121" y="3429000"/>
            <a:ext cx="2716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 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BEF28-8E8D-DB44-32C1-C4D8B8C7F730}"/>
              </a:ext>
            </a:extLst>
          </p:cNvPr>
          <p:cNvSpPr txBox="1"/>
          <p:nvPr/>
        </p:nvSpPr>
        <p:spPr>
          <a:xfrm>
            <a:off x="53162" y="3684181"/>
            <a:ext cx="30169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Regresión</a:t>
            </a:r>
            <a:r>
              <a:rPr lang="en-US" dirty="0"/>
              <a:t> lineal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polinómica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PassiveAgressive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DecisionTreeRegressor</a:t>
            </a:r>
            <a:r>
              <a:rPr lang="en-US" dirty="0"/>
              <a:t> (árbol de decision)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RandomForestRegressor</a:t>
            </a:r>
            <a:r>
              <a:rPr lang="en-US" dirty="0"/>
              <a:t> (bosque </a:t>
            </a:r>
            <a:r>
              <a:rPr lang="en-US" dirty="0" err="1"/>
              <a:t>aleatorios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MLPRegressor</a:t>
            </a:r>
            <a:r>
              <a:rPr lang="en-US" dirty="0"/>
              <a:t> (redes </a:t>
            </a:r>
            <a:r>
              <a:rPr lang="en-US" dirty="0" err="1"/>
              <a:t>neuronales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B3A65-4401-2B6D-639C-82CBA3F38919}"/>
              </a:ext>
            </a:extLst>
          </p:cNvPr>
          <p:cNvSpPr txBox="1"/>
          <p:nvPr/>
        </p:nvSpPr>
        <p:spPr>
          <a:xfrm>
            <a:off x="3070149" y="3684181"/>
            <a:ext cx="3125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DecisionTreeClassifier</a:t>
            </a:r>
            <a:r>
              <a:rPr lang="en-US" dirty="0"/>
              <a:t> (Árbol de decision)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RandomForestClassifier</a:t>
            </a:r>
            <a:r>
              <a:rPr lang="en-US" dirty="0"/>
              <a:t> (Bosque </a:t>
            </a:r>
            <a:r>
              <a:rPr lang="en-US" dirty="0" err="1"/>
              <a:t>aleatorio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logística</a:t>
            </a:r>
            <a:r>
              <a:rPr lang="en-US" dirty="0"/>
              <a:t> (</a:t>
            </a:r>
            <a:r>
              <a:rPr lang="en-US" dirty="0" err="1"/>
              <a:t>binaria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MLPClassifier</a:t>
            </a:r>
            <a:r>
              <a:rPr lang="en-US" dirty="0"/>
              <a:t> (redes </a:t>
            </a:r>
            <a:r>
              <a:rPr lang="en-US" dirty="0" err="1"/>
              <a:t>neuronales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181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0FC26E6-9167-2539-1279-71166ADBEFE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13491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135DB442-2592-DC21-0F25-2A61CDB59AE7}"/>
              </a:ext>
            </a:extLst>
          </p:cNvPr>
          <p:cNvSpPr/>
          <p:nvPr/>
        </p:nvSpPr>
        <p:spPr>
          <a:xfrm>
            <a:off x="871870" y="545805"/>
            <a:ext cx="520996" cy="4784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E62C29-D8B5-388C-1CCC-273E7C13A8BA}"/>
              </a:ext>
            </a:extLst>
          </p:cNvPr>
          <p:cNvSpPr/>
          <p:nvPr/>
        </p:nvSpPr>
        <p:spPr>
          <a:xfrm>
            <a:off x="871870" y="1439977"/>
            <a:ext cx="520996" cy="4784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7E0E9-AEF9-F9EA-6504-B54CFA9E19E5}"/>
              </a:ext>
            </a:extLst>
          </p:cNvPr>
          <p:cNvSpPr/>
          <p:nvPr/>
        </p:nvSpPr>
        <p:spPr>
          <a:xfrm>
            <a:off x="861237" y="2539560"/>
            <a:ext cx="520996" cy="4784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94E8C0-0966-6BA9-87B1-BE3C04287933}"/>
              </a:ext>
            </a:extLst>
          </p:cNvPr>
          <p:cNvSpPr/>
          <p:nvPr/>
        </p:nvSpPr>
        <p:spPr>
          <a:xfrm>
            <a:off x="861237" y="3849438"/>
            <a:ext cx="520996" cy="4784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EF7A0-D091-3519-2001-FE66460B7AFB}"/>
              </a:ext>
            </a:extLst>
          </p:cNvPr>
          <p:cNvSpPr txBox="1"/>
          <p:nvPr/>
        </p:nvSpPr>
        <p:spPr>
          <a:xfrm>
            <a:off x="1010094" y="4596075"/>
            <a:ext cx="130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F759FA-CF5C-A99A-B50F-14C2E523BE33}"/>
              </a:ext>
            </a:extLst>
          </p:cNvPr>
          <p:cNvSpPr/>
          <p:nvPr/>
        </p:nvSpPr>
        <p:spPr>
          <a:xfrm>
            <a:off x="861237" y="5381113"/>
            <a:ext cx="520996" cy="4784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4B56E-CA56-4EB7-4A30-7F5218C642B6}"/>
              </a:ext>
            </a:extLst>
          </p:cNvPr>
          <p:cNvSpPr txBox="1"/>
          <p:nvPr/>
        </p:nvSpPr>
        <p:spPr>
          <a:xfrm>
            <a:off x="0" y="0"/>
            <a:ext cx="2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variables de entrada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E99FA1-2FCA-71A8-D93F-137478129EE1}"/>
              </a:ext>
            </a:extLst>
          </p:cNvPr>
          <p:cNvSpPr/>
          <p:nvPr/>
        </p:nvSpPr>
        <p:spPr>
          <a:xfrm>
            <a:off x="3434316" y="1024271"/>
            <a:ext cx="520996" cy="4784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8A7CE9-764D-AEAF-37DF-C9D80D6C628F}"/>
              </a:ext>
            </a:extLst>
          </p:cNvPr>
          <p:cNvSpPr/>
          <p:nvPr/>
        </p:nvSpPr>
        <p:spPr>
          <a:xfrm>
            <a:off x="3434316" y="2061094"/>
            <a:ext cx="520996" cy="4784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2A3B8A-2E32-001A-31F8-1CA574B5FCBB}"/>
              </a:ext>
            </a:extLst>
          </p:cNvPr>
          <p:cNvSpPr/>
          <p:nvPr/>
        </p:nvSpPr>
        <p:spPr>
          <a:xfrm>
            <a:off x="3434316" y="3189767"/>
            <a:ext cx="520996" cy="4784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D842E3-1AB7-DCF9-FBFF-ACF48B569A9B}"/>
              </a:ext>
            </a:extLst>
          </p:cNvPr>
          <p:cNvSpPr txBox="1"/>
          <p:nvPr/>
        </p:nvSpPr>
        <p:spPr>
          <a:xfrm>
            <a:off x="3434316" y="4088671"/>
            <a:ext cx="130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F894A7-A442-240C-A9D2-F5B8F9B40C09}"/>
              </a:ext>
            </a:extLst>
          </p:cNvPr>
          <p:cNvSpPr/>
          <p:nvPr/>
        </p:nvSpPr>
        <p:spPr>
          <a:xfrm>
            <a:off x="3359888" y="4780741"/>
            <a:ext cx="829340" cy="6843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D18618-006C-5FF4-9EB5-8DF289E4203A}"/>
              </a:ext>
            </a:extLst>
          </p:cNvPr>
          <p:cNvSpPr txBox="1"/>
          <p:nvPr/>
        </p:nvSpPr>
        <p:spPr>
          <a:xfrm>
            <a:off x="2456120" y="191095"/>
            <a:ext cx="298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Capa</a:t>
            </a:r>
            <a:r>
              <a:rPr lang="en-US" dirty="0"/>
              <a:t> 1 con k1 </a:t>
            </a:r>
            <a:r>
              <a:rPr lang="en-US" dirty="0" err="1"/>
              <a:t>neuronas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D9EF1C-BDBA-BF58-90FE-47BA0B7C7051}"/>
              </a:ext>
            </a:extLst>
          </p:cNvPr>
          <p:cNvSpPr/>
          <p:nvPr/>
        </p:nvSpPr>
        <p:spPr>
          <a:xfrm>
            <a:off x="5411971" y="1024271"/>
            <a:ext cx="520996" cy="4784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5858DF-D21E-A7B9-81D6-E50A72378514}"/>
              </a:ext>
            </a:extLst>
          </p:cNvPr>
          <p:cNvSpPr/>
          <p:nvPr/>
        </p:nvSpPr>
        <p:spPr>
          <a:xfrm>
            <a:off x="5411971" y="1846083"/>
            <a:ext cx="520996" cy="4784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632B17-7375-11C1-37F9-D8372FA29D05}"/>
              </a:ext>
            </a:extLst>
          </p:cNvPr>
          <p:cNvSpPr/>
          <p:nvPr/>
        </p:nvSpPr>
        <p:spPr>
          <a:xfrm>
            <a:off x="5396022" y="2711301"/>
            <a:ext cx="520996" cy="4784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62F33D-866B-DA9A-E393-1E6FEDDB0CA3}"/>
              </a:ext>
            </a:extLst>
          </p:cNvPr>
          <p:cNvSpPr/>
          <p:nvPr/>
        </p:nvSpPr>
        <p:spPr>
          <a:xfrm>
            <a:off x="5411971" y="3610205"/>
            <a:ext cx="520996" cy="4784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58BB09-B564-3C44-0DBD-A559BAFA902D}"/>
              </a:ext>
            </a:extLst>
          </p:cNvPr>
          <p:cNvSpPr/>
          <p:nvPr/>
        </p:nvSpPr>
        <p:spPr>
          <a:xfrm>
            <a:off x="5411970" y="5135094"/>
            <a:ext cx="684029" cy="4784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7B7FF-661D-424C-A4C8-169B93574EAE}"/>
              </a:ext>
            </a:extLst>
          </p:cNvPr>
          <p:cNvSpPr txBox="1"/>
          <p:nvPr/>
        </p:nvSpPr>
        <p:spPr>
          <a:xfrm>
            <a:off x="6783571" y="2648694"/>
            <a:ext cx="1307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8F4DE-2780-863A-B30A-577C1EF4B71C}"/>
              </a:ext>
            </a:extLst>
          </p:cNvPr>
          <p:cNvSpPr txBox="1"/>
          <p:nvPr/>
        </p:nvSpPr>
        <p:spPr>
          <a:xfrm>
            <a:off x="4742120" y="496259"/>
            <a:ext cx="298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Capa</a:t>
            </a:r>
            <a:r>
              <a:rPr lang="en-US" dirty="0"/>
              <a:t> 2 con k2 </a:t>
            </a:r>
            <a:r>
              <a:rPr lang="en-US" dirty="0" err="1"/>
              <a:t>neuronas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90F094-D17C-2EF7-C8C9-051A33D4AD72}"/>
              </a:ext>
            </a:extLst>
          </p:cNvPr>
          <p:cNvSpPr txBox="1"/>
          <p:nvPr/>
        </p:nvSpPr>
        <p:spPr>
          <a:xfrm>
            <a:off x="5638799" y="4452620"/>
            <a:ext cx="130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0EFB5A-52C2-EFD2-E998-05E9BD370509}"/>
              </a:ext>
            </a:extLst>
          </p:cNvPr>
          <p:cNvSpPr/>
          <p:nvPr/>
        </p:nvSpPr>
        <p:spPr>
          <a:xfrm>
            <a:off x="7976192" y="965205"/>
            <a:ext cx="520996" cy="47846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8F9903-CE2A-CAD6-FA76-6023448DF4E4}"/>
              </a:ext>
            </a:extLst>
          </p:cNvPr>
          <p:cNvSpPr/>
          <p:nvPr/>
        </p:nvSpPr>
        <p:spPr>
          <a:xfrm>
            <a:off x="7976192" y="1806949"/>
            <a:ext cx="520996" cy="47846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8A4650-D288-A49B-FCD9-ADD15904424E}"/>
              </a:ext>
            </a:extLst>
          </p:cNvPr>
          <p:cNvSpPr/>
          <p:nvPr/>
        </p:nvSpPr>
        <p:spPr>
          <a:xfrm>
            <a:off x="7976192" y="2909338"/>
            <a:ext cx="520996" cy="47846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223AE4C-D049-FDE1-23CD-54E11F8E6997}"/>
              </a:ext>
            </a:extLst>
          </p:cNvPr>
          <p:cNvSpPr/>
          <p:nvPr/>
        </p:nvSpPr>
        <p:spPr>
          <a:xfrm>
            <a:off x="7976192" y="3870118"/>
            <a:ext cx="520996" cy="47846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21851D0-B335-002B-87D2-AB6D8DE20DCA}"/>
              </a:ext>
            </a:extLst>
          </p:cNvPr>
          <p:cNvSpPr/>
          <p:nvPr/>
        </p:nvSpPr>
        <p:spPr>
          <a:xfrm>
            <a:off x="7729869" y="4935953"/>
            <a:ext cx="1137683" cy="68439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K_m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D9C579-FA2F-2CCB-07F7-902EB0CFCFED}"/>
              </a:ext>
            </a:extLst>
          </p:cNvPr>
          <p:cNvSpPr txBox="1"/>
          <p:nvPr/>
        </p:nvSpPr>
        <p:spPr>
          <a:xfrm>
            <a:off x="7373677" y="496259"/>
            <a:ext cx="298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Capa</a:t>
            </a:r>
            <a:r>
              <a:rPr lang="en-US" dirty="0"/>
              <a:t> m con </a:t>
            </a:r>
            <a:r>
              <a:rPr lang="en-US" dirty="0" err="1"/>
              <a:t>k_m</a:t>
            </a:r>
            <a:r>
              <a:rPr lang="en-US" dirty="0"/>
              <a:t> </a:t>
            </a:r>
            <a:r>
              <a:rPr lang="en-US" dirty="0" err="1"/>
              <a:t>neuronas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4265EF-A193-4793-5945-1062CFB530B7}"/>
              </a:ext>
            </a:extLst>
          </p:cNvPr>
          <p:cNvSpPr/>
          <p:nvPr/>
        </p:nvSpPr>
        <p:spPr>
          <a:xfrm>
            <a:off x="10058400" y="2407105"/>
            <a:ext cx="1903228" cy="16815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Valor de </a:t>
            </a:r>
            <a:r>
              <a:rPr lang="en-US" dirty="0" err="1"/>
              <a:t>predicción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EF56DC-31C8-312A-C84B-EAB280E1FC65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392866" y="785038"/>
            <a:ext cx="2041450" cy="478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0B4E5F-FE2B-8CE7-3A13-DE29592AED22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1392866" y="785038"/>
            <a:ext cx="2041450" cy="1515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E1CED2-1E70-FDEF-F36A-80147FE50630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1392866" y="785038"/>
            <a:ext cx="2041450" cy="2643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18A930-8ABA-73D2-0A2E-21CDA2469C7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1392866" y="785038"/>
            <a:ext cx="1967022" cy="4337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8DEFDF-F7A4-C63C-631B-08C8E204E5CA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1392866" y="1263504"/>
            <a:ext cx="2041450" cy="415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5225E5-2DD0-ACA6-F852-B88874B07F6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92866" y="1679210"/>
            <a:ext cx="1967022" cy="606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D3B71F-9F7D-062C-DDB5-8E3973ADF515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92866" y="1679210"/>
            <a:ext cx="1967022" cy="1694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CD2817-1E88-7276-2944-E3ACD69D51C2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>
            <a:off x="1392866" y="1679210"/>
            <a:ext cx="1967022" cy="3443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57C9B2F-02FD-7181-9732-1A5A55C9462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1382233" y="1263504"/>
            <a:ext cx="2052083" cy="4356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DA3B020-1712-44DE-859A-A62AEB6F548B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1382233" y="2300327"/>
            <a:ext cx="2052083" cy="3320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994226-C2CA-86E6-3CDF-BADC4C866943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1382233" y="3429000"/>
            <a:ext cx="2052083" cy="2191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38D8E4D-A1EF-FF5D-02D7-3CA01E6ECFC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1382233" y="5122938"/>
            <a:ext cx="1977655" cy="497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028AA2-9AA2-B3C7-8890-1AF95B2B19B9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>
            <a:off x="3955312" y="1263504"/>
            <a:ext cx="14566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DE16E6A-3C49-CFE3-E8C6-2F4FE18D7B00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3955312" y="1263504"/>
            <a:ext cx="1456659" cy="821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972442-E352-33B3-9E21-3D65A8852953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3955312" y="1263504"/>
            <a:ext cx="1440710" cy="168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D30F9D1-1208-7B0F-3A6B-0889C15FEBD2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>
            <a:off x="3955312" y="1263504"/>
            <a:ext cx="1456659" cy="2585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F1E82E4-BAE4-4A89-F71B-85D21319C83B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3955312" y="1263504"/>
            <a:ext cx="1456658" cy="4110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0080DC5-50AB-F5FE-DC81-42DB271E95AA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4189228" y="1263504"/>
            <a:ext cx="1222743" cy="3859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5C562D7-6A3B-3F9C-DA29-E8B2B4E155A6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4189228" y="2085316"/>
            <a:ext cx="1222743" cy="3037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B8518ED-0CE1-E3E9-B6B1-E49BDEE5D8BB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4189228" y="2950534"/>
            <a:ext cx="1206794" cy="2172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B6C31A8-C9C1-D552-D97E-540E306FF121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4189228" y="3849438"/>
            <a:ext cx="1222743" cy="1273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E116F2-07E1-879F-8AFB-6D39BF03C9EB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4263656" y="4965407"/>
            <a:ext cx="1148314" cy="408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B6DE93E-4BEC-76B2-7C34-F1A32BA036DF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>
            <a:off x="8497188" y="1204438"/>
            <a:ext cx="1561212" cy="2043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E1D2EBB-B440-1DCF-2629-8B424D847FC2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8497188" y="2046182"/>
            <a:ext cx="1561212" cy="1201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89F6BFC-861C-F029-AE01-E030A88A75D6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>
            <a:off x="8497188" y="3148571"/>
            <a:ext cx="1561212" cy="99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9F4E795-58AD-002B-6728-FEF8BB6BB77F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 flipV="1">
            <a:off x="8497188" y="3247888"/>
            <a:ext cx="1561212" cy="861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81E4401-5EAF-51DB-8B17-D3C7E0BEDDF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8903001" y="3247888"/>
            <a:ext cx="1155399" cy="1921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5CD4A9C-7E17-7B27-479E-773A6A03DDD6}"/>
              </a:ext>
            </a:extLst>
          </p:cNvPr>
          <p:cNvSpPr txBox="1"/>
          <p:nvPr/>
        </p:nvSpPr>
        <p:spPr>
          <a:xfrm>
            <a:off x="8046193" y="4486188"/>
            <a:ext cx="130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B2BBB05-8506-18CF-5E4E-09B39FF866D4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1382233" y="1263504"/>
            <a:ext cx="2052083" cy="1515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42ECC08-954A-5119-2F39-3D8FA13AF68D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1382233" y="2300327"/>
            <a:ext cx="2052083" cy="478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037EE2D-132D-2F63-893E-088BDCEFB12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382233" y="2778793"/>
            <a:ext cx="2052083" cy="650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1E1908F-1D82-D989-3FE9-3505FADB055E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1382233" y="2778793"/>
            <a:ext cx="1977655" cy="2344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D21D416-3BCA-CF81-8EB7-4D9E035DBCF2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1382233" y="1263504"/>
            <a:ext cx="2052083" cy="2825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CAFBD2F-07D5-D4B3-C251-1646029FB651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1382233" y="2300327"/>
            <a:ext cx="2052083" cy="1788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5ABDA09-508E-1B4A-B254-E8AA43E41E5A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382233" y="3429000"/>
            <a:ext cx="2052083" cy="659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454F52D-6426-D8A9-FC1F-3832644B8BE7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392866" y="4088671"/>
            <a:ext cx="1967022" cy="1034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751CB1A-D5FD-E8B3-CB29-38CCDACFC176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3955312" y="1263504"/>
            <a:ext cx="1456659" cy="1036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42694A6-B724-3633-4BFB-92B5041C9D65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 flipV="1">
            <a:off x="3955312" y="2085316"/>
            <a:ext cx="1456659" cy="215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BE07FFA-4DA1-D399-B20A-13465775A445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>
            <a:off x="3955312" y="2300327"/>
            <a:ext cx="1440710" cy="650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3BB8612-E786-43E9-13CA-493E1F7FCE58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3955312" y="2300327"/>
            <a:ext cx="1456659" cy="1549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2CC9A53-28F6-07D3-07F2-9AF3BAF2E783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3955312" y="2300327"/>
            <a:ext cx="1456658" cy="307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E3EEA39-2AB6-F32A-32C3-BCBFA72F7267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3955312" y="1263504"/>
            <a:ext cx="1456659" cy="2165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1E4D3C9-21F6-CDAE-3FC9-25B83C8539F7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3955312" y="2085316"/>
            <a:ext cx="1456659" cy="134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0D76B6E-674A-71C9-D5C1-C00F1945D92A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3955312" y="2950534"/>
            <a:ext cx="1440710" cy="478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E4D126A-CD3E-B046-E7E9-D87A1A115CE2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3955312" y="3429000"/>
            <a:ext cx="1456659" cy="420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962CAE8-A098-30B7-A32B-16D9F7643B51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>
            <a:off x="3955312" y="3429000"/>
            <a:ext cx="1456658" cy="1945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310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228</Words>
  <Application>Microsoft Office PowerPoint</Application>
  <PresentationFormat>Widescreen</PresentationFormat>
  <Paragraphs>124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Alonso Sandoval</dc:creator>
  <cp:lastModifiedBy>Alonso Sandoval</cp:lastModifiedBy>
  <cp:revision>6</cp:revision>
  <dcterms:created xsi:type="dcterms:W3CDTF">2024-07-30T01:16:27Z</dcterms:created>
  <dcterms:modified xsi:type="dcterms:W3CDTF">2024-08-13T03:50:07Z</dcterms:modified>
</cp:coreProperties>
</file>