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07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7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5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28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473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6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60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9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2A6B14-0E50-4142-A480-7DE38D9F5227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B7D53C-4BE6-4FA1-88DB-1B0D76B700A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5: Análisis de información geográfica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6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 smtClean="0"/>
              <a:t>A partir de atributos de distinto tipo, asignamos valor a otros</a:t>
            </a:r>
          </a:p>
          <a:p>
            <a:r>
              <a:rPr lang="es-ES" dirty="0" smtClean="0"/>
              <a:t>Ejemplo</a:t>
            </a:r>
          </a:p>
          <a:p>
            <a:pPr lvl="1"/>
            <a:r>
              <a:rPr lang="es-ES" dirty="0" smtClean="0"/>
              <a:t>Clasificar municipio en función de la superficie</a:t>
            </a:r>
          </a:p>
          <a:p>
            <a:r>
              <a:rPr lang="es-ES" dirty="0" smtClean="0"/>
              <a:t>Reclasificación</a:t>
            </a:r>
          </a:p>
          <a:p>
            <a:pPr lvl="1"/>
            <a:r>
              <a:rPr lang="es-ES" dirty="0" smtClean="0"/>
              <a:t>A partir de una clasificación, hacer una nueva clasificación</a:t>
            </a:r>
          </a:p>
          <a:p>
            <a:pPr lvl="1"/>
            <a:r>
              <a:rPr lang="es-ES" dirty="0" smtClean="0"/>
              <a:t>Ejemplo</a:t>
            </a:r>
          </a:p>
          <a:p>
            <a:pPr lvl="2"/>
            <a:r>
              <a:rPr lang="es-ES" dirty="0" smtClean="0"/>
              <a:t>Tengo niños por edad: &lt; 15, &gt;= 15, &lt;18, &gt;=18</a:t>
            </a:r>
          </a:p>
          <a:p>
            <a:pPr lvl="2"/>
            <a:r>
              <a:rPr lang="es-ES" dirty="0" smtClean="0"/>
              <a:t>Ahora quiero sólo mayores o menores de edad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Disolución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Datos </a:t>
            </a:r>
            <a:r>
              <a:rPr lang="es-ES" b="1" i="1" dirty="0" smtClean="0"/>
              <a:t>de entrada</a:t>
            </a:r>
            <a:r>
              <a:rPr lang="es-ES" dirty="0" smtClean="0"/>
              <a:t>: capa vectoriales de polígonos </a:t>
            </a:r>
          </a:p>
          <a:p>
            <a:r>
              <a:rPr lang="es-ES" b="1" i="1" dirty="0" smtClean="0"/>
              <a:t>Salida</a:t>
            </a:r>
            <a:r>
              <a:rPr lang="es-ES" dirty="0" smtClean="0"/>
              <a:t>: elementos (</a:t>
            </a:r>
            <a:r>
              <a:rPr lang="es-ES" dirty="0" err="1" smtClean="0"/>
              <a:t>polígnos</a:t>
            </a:r>
            <a:r>
              <a:rPr lang="es-ES" dirty="0" smtClean="0"/>
              <a:t>) clasificados por color</a:t>
            </a:r>
          </a:p>
          <a:p>
            <a:pPr lvl="1"/>
            <a:r>
              <a:rPr lang="es-ES" dirty="0" smtClean="0"/>
              <a:t>Se disuelven algunas líneas cuando dos elementos que lindan pasan a ser de la misma clase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4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geométricas y de distancia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Perímetro y área</a:t>
            </a:r>
            <a:endParaRPr lang="es-ES" dirty="0"/>
          </a:p>
          <a:p>
            <a:pPr lvl="1"/>
            <a:r>
              <a:rPr lang="es-ES" dirty="0" smtClean="0"/>
              <a:t>Se incluyen como campos</a:t>
            </a:r>
          </a:p>
          <a:p>
            <a:pPr lvl="1"/>
            <a:r>
              <a:rPr lang="es-ES" dirty="0" smtClean="0"/>
              <a:t>Es sencillo con el soporte informático adecuado</a:t>
            </a:r>
          </a:p>
          <a:p>
            <a:pPr lvl="2"/>
            <a:r>
              <a:rPr lang="es-ES" dirty="0" smtClean="0"/>
              <a:t>Lenguajes de programación para el cálculo</a:t>
            </a:r>
          </a:p>
          <a:p>
            <a:pPr lvl="1"/>
            <a:r>
              <a:rPr lang="es-ES" dirty="0" smtClean="0"/>
              <a:t>Por qué usarlo?</a:t>
            </a:r>
          </a:p>
          <a:p>
            <a:pPr lvl="2"/>
            <a:r>
              <a:rPr lang="es-ES" dirty="0" smtClean="0"/>
              <a:t>Sistema no proyectado: problema de los </a:t>
            </a:r>
            <a:r>
              <a:rPr lang="es-ES" b="1" i="1" dirty="0" smtClean="0">
                <a:sym typeface="Wingdings" panose="05000000000000000000" pitchFamily="2" charset="2"/>
              </a:rPr>
              <a:t>grados cuadrados</a:t>
            </a:r>
            <a:r>
              <a:rPr lang="es-ES" dirty="0" smtClean="0">
                <a:sym typeface="Wingdings" panose="05000000000000000000" pitchFamily="2" charset="2"/>
              </a:rPr>
              <a:t>: quiero sacar la superficie o distancia, no todos los sistemas lo saben calcular bien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Solución: en un sistema proyectado, puede estar almacenado, pero igualmente se calcula fácil</a:t>
            </a:r>
          </a:p>
          <a:p>
            <a:pPr lvl="1"/>
            <a:r>
              <a:rPr lang="es-ES" dirty="0" err="1" smtClean="0">
                <a:sym typeface="Wingdings" panose="05000000000000000000" pitchFamily="2" charset="2"/>
              </a:rPr>
              <a:t>Ráster</a:t>
            </a:r>
            <a:endParaRPr lang="es-ES" dirty="0" smtClean="0">
              <a:sym typeface="Wingdings" panose="05000000000000000000" pitchFamily="2" charset="2"/>
            </a:endParaRP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También se pueden calcular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Condicionados al tamaño de la celda</a:t>
            </a:r>
          </a:p>
          <a:p>
            <a:pPr lvl="2"/>
            <a:r>
              <a:rPr lang="es-ES" dirty="0" smtClean="0">
                <a:sym typeface="Wingdings" panose="05000000000000000000" pitchFamily="2" charset="2"/>
              </a:rPr>
              <a:t>Serán </a:t>
            </a:r>
            <a:r>
              <a:rPr lang="es-ES" b="1" dirty="0" smtClean="0">
                <a:sym typeface="Wingdings" panose="05000000000000000000" pitchFamily="2" charset="2"/>
              </a:rPr>
              <a:t>múltiplo del lado de cada celda </a:t>
            </a:r>
            <a:r>
              <a:rPr lang="es-ES" dirty="0" smtClean="0">
                <a:sym typeface="Wingdings" panose="05000000000000000000" pitchFamily="2" charset="2"/>
              </a:rPr>
              <a:t>(cuadrículas en </a:t>
            </a:r>
            <a:r>
              <a:rPr lang="es-ES" i="1" dirty="0" err="1" smtClean="0">
                <a:sym typeface="Wingdings" panose="05000000000000000000" pitchFamily="2" charset="2"/>
              </a:rPr>
              <a:t>ráster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7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caracterización de la forma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Específicas de los SIG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Compacidad</a:t>
            </a:r>
          </a:p>
          <a:p>
            <a:pPr lvl="1"/>
            <a:r>
              <a:rPr lang="es-ES" dirty="0" smtClean="0"/>
              <a:t>Cómo de compactas son las formas de los elementos representados </a:t>
            </a:r>
          </a:p>
          <a:p>
            <a:pPr lvl="1"/>
            <a:r>
              <a:rPr lang="es-ES" dirty="0" smtClean="0"/>
              <a:t>Elementos </a:t>
            </a:r>
            <a:r>
              <a:rPr lang="es-ES" dirty="0" err="1" smtClean="0"/>
              <a:t>raster</a:t>
            </a:r>
            <a:r>
              <a:rPr lang="es-ES" dirty="0" smtClean="0"/>
              <a:t>: cómo de compacta es cada forma representada a lo </a:t>
            </a:r>
            <a:r>
              <a:rPr lang="es-ES" dirty="0" err="1" smtClean="0"/>
              <a:t>alrgo</a:t>
            </a:r>
            <a:r>
              <a:rPr lang="es-ES" dirty="0" smtClean="0"/>
              <a:t> de la cuadricula </a:t>
            </a:r>
          </a:p>
          <a:p>
            <a:pPr lvl="1"/>
            <a:r>
              <a:rPr lang="es-ES" dirty="0" smtClean="0"/>
              <a:t>Es más compacta una forma cuanto más se parezca a…</a:t>
            </a:r>
          </a:p>
          <a:p>
            <a:pPr lvl="2"/>
            <a:r>
              <a:rPr lang="es-ES" dirty="0" smtClean="0"/>
              <a:t>Un cuadrado si es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2"/>
            <a:r>
              <a:rPr lang="es-ES" dirty="0" smtClean="0"/>
              <a:t>Un círculo si es vectorial</a:t>
            </a:r>
          </a:p>
          <a:p>
            <a:pPr lvl="2"/>
            <a:r>
              <a:rPr lang="es-ES" dirty="0" smtClean="0"/>
              <a:t>1 = muy compacta</a:t>
            </a:r>
          </a:p>
          <a:p>
            <a:pPr lvl="2"/>
            <a:r>
              <a:rPr lang="es-ES" dirty="0" smtClean="0"/>
              <a:t>&gt; 1 = menos compacta</a:t>
            </a:r>
          </a:p>
          <a:p>
            <a:pPr lvl="1"/>
            <a:r>
              <a:rPr lang="es-ES" dirty="0" smtClean="0"/>
              <a:t>Aplicaciones</a:t>
            </a:r>
          </a:p>
          <a:p>
            <a:pPr lvl="2"/>
            <a:r>
              <a:rPr lang="es-ES" dirty="0" smtClean="0"/>
              <a:t>Estudiar dispersión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Aspereza o suavidad</a:t>
            </a:r>
          </a:p>
          <a:p>
            <a:pPr lvl="1"/>
            <a:r>
              <a:rPr lang="es-ES" dirty="0" err="1" smtClean="0"/>
              <a:t>eeee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proximidad o </a:t>
            </a:r>
            <a:r>
              <a:rPr lang="es-ES" i="1" dirty="0" err="1" smtClean="0"/>
              <a:t>búfering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>
                <a:latin typeface="Eras Bold ITC" panose="020B0907030504020204" pitchFamily="34" charset="0"/>
              </a:rPr>
              <a:t>Definir un área alrededor de un elemento</a:t>
            </a:r>
          </a:p>
          <a:p>
            <a:r>
              <a:rPr lang="es-ES" b="1" dirty="0" smtClean="0"/>
              <a:t>Vectorial</a:t>
            </a:r>
            <a:r>
              <a:rPr lang="es-ES" dirty="0" smtClean="0"/>
              <a:t>: hay que indicar</a:t>
            </a:r>
          </a:p>
          <a:p>
            <a:pPr lvl="1"/>
            <a:r>
              <a:rPr lang="es-ES" dirty="0" smtClean="0"/>
              <a:t>Distancia o </a:t>
            </a:r>
            <a:r>
              <a:rPr lang="es-ES" i="1" dirty="0" smtClean="0"/>
              <a:t>radio</a:t>
            </a:r>
            <a:r>
              <a:rPr lang="es-ES" dirty="0" smtClean="0"/>
              <a:t> de esa área</a:t>
            </a:r>
          </a:p>
          <a:p>
            <a:r>
              <a:rPr lang="es-ES" dirty="0" smtClean="0"/>
              <a:t>Se usa para ver el área de influencia de un elemento</a:t>
            </a:r>
          </a:p>
          <a:p>
            <a:r>
              <a:rPr lang="es-ES" dirty="0" smtClean="0"/>
              <a:t>Ejemplos </a:t>
            </a:r>
          </a:p>
          <a:p>
            <a:pPr lvl="1"/>
            <a:r>
              <a:rPr lang="es-ES" dirty="0" smtClean="0"/>
              <a:t>servicios públicos cercano a un colegio</a:t>
            </a:r>
          </a:p>
          <a:p>
            <a:pPr lvl="1"/>
            <a:r>
              <a:rPr lang="es-ES" dirty="0" smtClean="0"/>
              <a:t>Antenas de repetidores de móviles</a:t>
            </a:r>
          </a:p>
          <a:p>
            <a:pPr lvl="1"/>
            <a:r>
              <a:rPr lang="es-ES" dirty="0" smtClean="0"/>
              <a:t>Influencia de un río en una zona</a:t>
            </a:r>
          </a:p>
          <a:p>
            <a:r>
              <a:rPr lang="es-ES" b="1" dirty="0" err="1" smtClean="0"/>
              <a:t>Ráster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Definir la zona (radio) o y las celdas asociadas</a:t>
            </a:r>
          </a:p>
          <a:p>
            <a:pPr lvl="1"/>
            <a:r>
              <a:rPr lang="es-ES" dirty="0" smtClean="0"/>
              <a:t>Limitado por la resolución (tamaño del lado de la celda)</a:t>
            </a:r>
          </a:p>
          <a:p>
            <a:pPr lvl="1"/>
            <a:r>
              <a:rPr lang="es-ES" dirty="0" smtClean="0"/>
              <a:t>Es menos frecuente que vectorial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 usa asociada a la resolución</a:t>
            </a:r>
          </a:p>
          <a:p>
            <a:pPr lvl="1"/>
            <a:r>
              <a:rPr lang="es-ES" dirty="0" err="1"/>
              <a:t>Búfering</a:t>
            </a:r>
            <a:r>
              <a:rPr lang="es-ES" dirty="0"/>
              <a:t> sobre varias cosas</a:t>
            </a:r>
          </a:p>
          <a:p>
            <a:pPr lvl="1"/>
            <a:r>
              <a:rPr lang="es-ES" dirty="0"/>
              <a:t>Se disuelven luego los resultados para ver la influencia de diversos elementos a la vez</a:t>
            </a:r>
          </a:p>
          <a:p>
            <a:r>
              <a:rPr lang="es-ES" b="1" dirty="0">
                <a:solidFill>
                  <a:srgbClr val="FF0000"/>
                </a:solidFill>
              </a:rPr>
              <a:t>Principal </a:t>
            </a:r>
            <a:r>
              <a:rPr lang="es-ES" b="1" dirty="0" smtClean="0">
                <a:solidFill>
                  <a:srgbClr val="FF0000"/>
                </a:solidFill>
              </a:rPr>
              <a:t>aplicación</a:t>
            </a:r>
            <a:r>
              <a:rPr lang="es-ES" dirty="0" smtClean="0"/>
              <a:t>: calcular </a:t>
            </a:r>
            <a:r>
              <a:rPr lang="es-ES" b="1" u="sng" dirty="0"/>
              <a:t>distancia física </a:t>
            </a:r>
            <a:r>
              <a:rPr lang="es-ES" dirty="0"/>
              <a:t>a algo (ejemplo inicial de buscar casa</a:t>
            </a:r>
            <a:r>
              <a:rPr lang="es-ES" dirty="0" smtClean="0"/>
              <a:t>)</a:t>
            </a:r>
          </a:p>
          <a:p>
            <a:r>
              <a:rPr lang="es-ES" u="sng" dirty="0" smtClean="0"/>
              <a:t>En algunos casos la distancia física no es la más adecuada. </a:t>
            </a:r>
          </a:p>
          <a:p>
            <a:pPr lvl="1"/>
            <a:r>
              <a:rPr lang="es-ES" dirty="0" smtClean="0"/>
              <a:t>Otro podría ser la orografía: accidentes geográficos nos impedirán ir en línea recta de un sitio a otro, no es la distancia física. </a:t>
            </a:r>
          </a:p>
          <a:p>
            <a:pPr lvl="2"/>
            <a:r>
              <a:rPr lang="es-ES" dirty="0" smtClean="0"/>
              <a:t>Caso de los errores de cálculo de los GPS</a:t>
            </a:r>
          </a:p>
          <a:p>
            <a:pPr lvl="1"/>
            <a:r>
              <a:rPr lang="es-ES" dirty="0" smtClean="0"/>
              <a:t>El tiempo que se tarda en llegar</a:t>
            </a:r>
          </a:p>
          <a:p>
            <a:pPr lvl="1"/>
            <a:r>
              <a:rPr lang="es-ES" dirty="0" smtClean="0"/>
              <a:t>Se usan matrices de coste para calcular el coste de los caminos en función de los distintos criterios. 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Superposición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Ejemplo: Visualización de pájaros</a:t>
            </a:r>
          </a:p>
          <a:p>
            <a:r>
              <a:rPr lang="es-ES" dirty="0" smtClean="0"/>
              <a:t>Tipos de bosques</a:t>
            </a:r>
          </a:p>
          <a:p>
            <a:r>
              <a:rPr lang="es-ES" dirty="0" smtClean="0"/>
              <a:t>Superponer puntos sobre polígonos: </a:t>
            </a:r>
          </a:p>
          <a:p>
            <a:pPr lvl="1"/>
            <a:r>
              <a:rPr lang="es-ES" dirty="0" smtClean="0"/>
              <a:t>Determinar el tipo de bosque donde está cada pájaro</a:t>
            </a:r>
          </a:p>
          <a:p>
            <a:r>
              <a:rPr lang="es-ES" dirty="0" smtClean="0"/>
              <a:t>Superponer líneas sobre </a:t>
            </a:r>
            <a:r>
              <a:rPr lang="es-ES" dirty="0" err="1" smtClean="0"/>
              <a:t>polig</a:t>
            </a:r>
            <a:endParaRPr lang="es-ES" dirty="0" smtClean="0"/>
          </a:p>
          <a:p>
            <a:pPr lvl="1"/>
            <a:r>
              <a:rPr lang="es-ES" dirty="0" smtClean="0"/>
              <a:t>Recorte de las líneas</a:t>
            </a:r>
          </a:p>
          <a:p>
            <a:r>
              <a:rPr lang="es-ES" dirty="0" err="1" smtClean="0"/>
              <a:t>Superp</a:t>
            </a:r>
            <a:r>
              <a:rPr lang="es-ES" dirty="0" smtClean="0"/>
              <a:t> </a:t>
            </a:r>
            <a:r>
              <a:rPr lang="es-ES" dirty="0" err="1" smtClean="0"/>
              <a:t>polig</a:t>
            </a:r>
            <a:r>
              <a:rPr lang="es-ES" dirty="0" smtClean="0"/>
              <a:t> con </a:t>
            </a:r>
            <a:r>
              <a:rPr lang="es-ES" dirty="0" err="1" smtClean="0"/>
              <a:t>polg</a:t>
            </a:r>
            <a:endParaRPr lang="es-ES" dirty="0" smtClean="0"/>
          </a:p>
          <a:p>
            <a:pPr lvl="1"/>
            <a:r>
              <a:rPr lang="es-ES" dirty="0" smtClean="0"/>
              <a:t>Se generan nuevos polígonos</a:t>
            </a:r>
          </a:p>
          <a:p>
            <a:r>
              <a:rPr lang="es-ES" dirty="0" smtClean="0"/>
              <a:t>Otras posibilidades…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Resumen:</a:t>
            </a:r>
          </a:p>
          <a:p>
            <a:pPr lvl="1"/>
            <a:r>
              <a:rPr lang="es-ES" dirty="0" smtClean="0"/>
              <a:t>UNIÓN: </a:t>
            </a:r>
          </a:p>
          <a:p>
            <a:pPr lvl="1"/>
            <a:r>
              <a:rPr lang="es-ES" dirty="0" smtClean="0"/>
              <a:t>INTERSECC</a:t>
            </a:r>
          </a:p>
          <a:p>
            <a:pPr lvl="1"/>
            <a:r>
              <a:rPr lang="es-ES" dirty="0" smtClean="0"/>
              <a:t>IDENTIDAD: a partir de la primera, se fracciona la segunda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1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Superposición de </a:t>
            </a:r>
            <a:r>
              <a:rPr lang="es-ES" dirty="0" err="1" smtClean="0"/>
              <a:t>ráster</a:t>
            </a:r>
            <a:r>
              <a:rPr lang="es-ES" dirty="0" smtClean="0"/>
              <a:t>. Álgebra de mapas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Más sencillo que los vectoriales</a:t>
            </a:r>
          </a:p>
          <a:p>
            <a:r>
              <a:rPr lang="es-ES" dirty="0" smtClean="0"/>
              <a:t>Tenemos valores en celdas</a:t>
            </a:r>
          </a:p>
          <a:p>
            <a:pPr lvl="1"/>
            <a:r>
              <a:rPr lang="es-ES" dirty="0" smtClean="0"/>
              <a:t>Sumar</a:t>
            </a:r>
          </a:p>
          <a:p>
            <a:pPr lvl="1"/>
            <a:r>
              <a:rPr lang="es-ES" dirty="0" smtClean="0"/>
              <a:t>Reclasificar</a:t>
            </a:r>
          </a:p>
          <a:p>
            <a:pPr lvl="1"/>
            <a:r>
              <a:rPr lang="es-ES" dirty="0" smtClean="0"/>
              <a:t>…</a:t>
            </a:r>
          </a:p>
          <a:p>
            <a:r>
              <a:rPr lang="es-ES" b="1" u="sng" dirty="0" smtClean="0"/>
              <a:t>Álgebra de mapas</a:t>
            </a:r>
            <a:r>
              <a:rPr lang="es-ES" dirty="0" smtClean="0"/>
              <a:t>: operadores y funciones </a:t>
            </a:r>
            <a:r>
              <a:rPr lang="es-ES" dirty="0" smtClean="0"/>
              <a:t>originariamente </a:t>
            </a:r>
            <a:r>
              <a:rPr lang="es-ES" dirty="0" smtClean="0"/>
              <a:t>numéricos pero </a:t>
            </a:r>
            <a:r>
              <a:rPr lang="es-ES" dirty="0" smtClean="0"/>
              <a:t>aplicados </a:t>
            </a:r>
            <a:r>
              <a:rPr lang="es-ES" dirty="0" smtClean="0"/>
              <a:t>sobre </a:t>
            </a:r>
            <a:r>
              <a:rPr lang="es-ES" dirty="0" smtClean="0"/>
              <a:t>matrices. </a:t>
            </a:r>
            <a:endParaRPr lang="es-ES" dirty="0" smtClean="0"/>
          </a:p>
          <a:p>
            <a:pPr lvl="1"/>
            <a:r>
              <a:rPr lang="es-ES" b="1" dirty="0" smtClean="0"/>
              <a:t>Calculadora de </a:t>
            </a:r>
            <a:r>
              <a:rPr lang="es-ES" b="1" dirty="0" err="1" smtClean="0"/>
              <a:t>ráster</a:t>
            </a:r>
            <a:r>
              <a:rPr lang="es-ES" b="1" dirty="0" smtClean="0"/>
              <a:t> en </a:t>
            </a:r>
            <a:r>
              <a:rPr lang="es-ES" b="1" i="1" dirty="0" smtClean="0"/>
              <a:t>software</a:t>
            </a:r>
            <a:r>
              <a:rPr lang="es-ES" b="1" dirty="0" smtClean="0"/>
              <a:t> SIG </a:t>
            </a:r>
            <a:r>
              <a:rPr lang="es-ES" b="1" dirty="0" smtClean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la usaremos en prácticas con QGIS</a:t>
            </a:r>
            <a:endParaRPr lang="es-ES" b="1" dirty="0" smtClean="0"/>
          </a:p>
          <a:p>
            <a:r>
              <a:rPr lang="es-ES" dirty="0" smtClean="0"/>
              <a:t>Combinación de capas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1"/>
            <a:r>
              <a:rPr lang="es-ES" dirty="0" smtClean="0"/>
              <a:t>Se combinan de una determinada forma los datos asociados a cada </a:t>
            </a:r>
            <a:r>
              <a:rPr lang="es-ES" dirty="0" err="1" smtClean="0"/>
              <a:t>ráster</a:t>
            </a:r>
            <a:endParaRPr lang="es-ES" dirty="0" smtClean="0"/>
          </a:p>
          <a:p>
            <a:pPr lvl="1"/>
            <a:r>
              <a:rPr lang="es-ES" dirty="0" smtClean="0"/>
              <a:t>Se obtiene un </a:t>
            </a:r>
            <a:r>
              <a:rPr lang="es-ES" dirty="0" err="1" smtClean="0"/>
              <a:t>ráster</a:t>
            </a:r>
            <a:r>
              <a:rPr lang="es-ES" dirty="0" smtClean="0"/>
              <a:t> final resultado de la combinación de los originales.</a:t>
            </a:r>
          </a:p>
          <a:p>
            <a:pPr lvl="1"/>
            <a:r>
              <a:rPr lang="es-ES" dirty="0" smtClean="0"/>
              <a:t>Ejemplo…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4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Simplificación de problemas de análisis vectorial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las celdas de cada capa son </a:t>
            </a:r>
            <a:r>
              <a:rPr lang="es-ES" dirty="0" smtClean="0"/>
              <a:t>idénticas </a:t>
            </a:r>
            <a:r>
              <a:rPr lang="es-ES" dirty="0" err="1"/>
              <a:t>geom´etricamente</a:t>
            </a:r>
            <a:r>
              <a:rPr lang="es-ES" dirty="0"/>
              <a:t> (del </a:t>
            </a:r>
            <a:r>
              <a:rPr lang="es-ES" dirty="0" smtClean="0"/>
              <a:t>mismo tamaño</a:t>
            </a:r>
            <a:r>
              <a:rPr lang="es-ES" dirty="0"/>
              <a:t>), </a:t>
            </a:r>
            <a:r>
              <a:rPr lang="es-ES" dirty="0" smtClean="0"/>
              <a:t>los problemas </a:t>
            </a:r>
            <a:r>
              <a:rPr lang="es-ES" dirty="0"/>
              <a:t>complejos para </a:t>
            </a:r>
            <a:r>
              <a:rPr lang="es-ES" dirty="0" err="1"/>
              <a:t>an´alisis</a:t>
            </a:r>
            <a:r>
              <a:rPr lang="es-ES" dirty="0"/>
              <a:t> vectorial se </a:t>
            </a:r>
            <a:r>
              <a:rPr lang="es-ES" dirty="0" smtClean="0"/>
              <a:t>solucionan fácilmente </a:t>
            </a:r>
            <a:r>
              <a:rPr lang="es-ES" dirty="0"/>
              <a:t>con </a:t>
            </a:r>
            <a:r>
              <a:rPr lang="es-ES" dirty="0" err="1"/>
              <a:t>an´alisis</a:t>
            </a:r>
            <a:r>
              <a:rPr lang="es-ES" dirty="0"/>
              <a:t> </a:t>
            </a:r>
            <a:r>
              <a:rPr lang="es-ES" dirty="0" err="1"/>
              <a:t>raster</a:t>
            </a:r>
            <a:r>
              <a:rPr lang="es-ES" dirty="0"/>
              <a:t>.</a:t>
            </a:r>
          </a:p>
          <a:p>
            <a:r>
              <a:rPr lang="es-ES" dirty="0"/>
              <a:t>Ejemplo: </a:t>
            </a:r>
            <a:r>
              <a:rPr lang="es-ES" dirty="0" err="1"/>
              <a:t>An´alisis</a:t>
            </a:r>
            <a:r>
              <a:rPr lang="es-ES" dirty="0"/>
              <a:t> de la productividad de un terreno en </a:t>
            </a:r>
            <a:r>
              <a:rPr lang="es-ES" dirty="0" err="1"/>
              <a:t>funci´on</a:t>
            </a:r>
            <a:r>
              <a:rPr lang="es-ES" dirty="0"/>
              <a:t> </a:t>
            </a:r>
            <a:r>
              <a:rPr lang="es-ES" dirty="0" smtClean="0"/>
              <a:t>de capas </a:t>
            </a:r>
            <a:r>
              <a:rPr lang="es-ES" dirty="0"/>
              <a:t>de:</a:t>
            </a:r>
          </a:p>
          <a:p>
            <a:pPr lvl="1"/>
            <a:r>
              <a:rPr lang="es-ES" dirty="0" smtClean="0"/>
              <a:t>Cantidad </a:t>
            </a:r>
            <a:r>
              <a:rPr lang="es-ES" dirty="0"/>
              <a:t>de fertilizante aplicada.</a:t>
            </a:r>
          </a:p>
          <a:p>
            <a:pPr lvl="1"/>
            <a:r>
              <a:rPr lang="es-ES" dirty="0" smtClean="0"/>
              <a:t>Profundidad </a:t>
            </a:r>
            <a:r>
              <a:rPr lang="es-ES" dirty="0"/>
              <a:t>del agua.</a:t>
            </a:r>
          </a:p>
          <a:p>
            <a:pPr lvl="1"/>
            <a:r>
              <a:rPr lang="es-ES" dirty="0" err="1" smtClean="0"/>
              <a:t>Composici´on</a:t>
            </a:r>
            <a:r>
              <a:rPr lang="es-ES" dirty="0" smtClean="0"/>
              <a:t> </a:t>
            </a:r>
            <a:r>
              <a:rPr lang="es-ES" dirty="0"/>
              <a:t>de la tierra.</a:t>
            </a:r>
          </a:p>
          <a:p>
            <a:r>
              <a:rPr lang="es-ES" b="1" dirty="0"/>
              <a:t>No se necesitan operaciones de </a:t>
            </a:r>
            <a:r>
              <a:rPr lang="es-ES" b="1" dirty="0" err="1"/>
              <a:t>superposici´on</a:t>
            </a:r>
            <a:r>
              <a:rPr lang="es-ES" b="1" dirty="0"/>
              <a:t> de </a:t>
            </a:r>
            <a:r>
              <a:rPr lang="es-ES" b="1" dirty="0" err="1"/>
              <a:t>pol´ıgonos</a:t>
            </a:r>
            <a:r>
              <a:rPr lang="es-ES" b="1" dirty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381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Análisis de superficies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Motivación: buscar casa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Imponemos nuestros deseos:</a:t>
            </a:r>
          </a:p>
          <a:p>
            <a:pPr lvl="1"/>
            <a:r>
              <a:rPr lang="es-ES" dirty="0" smtClean="0"/>
              <a:t>Quiero una vivienda rural</a:t>
            </a:r>
          </a:p>
          <a:p>
            <a:pPr lvl="1"/>
            <a:r>
              <a:rPr lang="es-ES" dirty="0" smtClean="0"/>
              <a:t>No muy lejos de una carretera</a:t>
            </a:r>
          </a:p>
          <a:p>
            <a:pPr lvl="1"/>
            <a:r>
              <a:rPr lang="es-ES" dirty="0" smtClean="0"/>
              <a:t>Que haya una escuela cercana</a:t>
            </a:r>
          </a:p>
          <a:p>
            <a:r>
              <a:rPr lang="es-ES" dirty="0" smtClean="0"/>
              <a:t>Combinando esas condiciones</a:t>
            </a:r>
          </a:p>
          <a:p>
            <a:pPr lvl="1"/>
            <a:r>
              <a:rPr lang="es-ES" b="1" dirty="0" smtClean="0"/>
              <a:t>Salen zonas con rangos de colores más o menos intensos según cumplan más o menos esas restricciones</a:t>
            </a:r>
          </a:p>
          <a:p>
            <a:r>
              <a:rPr lang="es-ES" dirty="0" smtClean="0"/>
              <a:t>Este ejemplo nos ayuda a definir: </a:t>
            </a:r>
            <a:r>
              <a:rPr lang="es-ES" b="1" u="sng" dirty="0" smtClean="0"/>
              <a:t>El análisis espacial</a:t>
            </a:r>
          </a:p>
          <a:p>
            <a:pPr lvl="1"/>
            <a:r>
              <a:rPr lang="es-ES" dirty="0" smtClean="0"/>
              <a:t>Define operaciones usando atributos espaciales como los q hemos indicado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33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6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1. ¿En qué consiste el análisis de información geográfica?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Estudio de Snow en el </a:t>
            </a:r>
            <a:r>
              <a:rPr lang="es-ES" dirty="0" err="1" smtClean="0"/>
              <a:t>Soho</a:t>
            </a:r>
            <a:r>
              <a:rPr lang="es-ES" dirty="0" smtClean="0"/>
              <a:t> sobre causas del cólera</a:t>
            </a:r>
          </a:p>
          <a:p>
            <a:r>
              <a:rPr lang="es-ES" dirty="0" smtClean="0"/>
              <a:t>Se producían casos de cólera en este barrio, y no se conocían los motivos</a:t>
            </a:r>
          </a:p>
          <a:p>
            <a:r>
              <a:rPr lang="es-ES" dirty="0" smtClean="0"/>
              <a:t>Snow toma el plano y representa los casos de muertes y con X dónde estaban las bombas de agua</a:t>
            </a:r>
          </a:p>
          <a:p>
            <a:r>
              <a:rPr lang="es-ES" dirty="0" smtClean="0"/>
              <a:t>Se asocian estas dos ubicaciones</a:t>
            </a:r>
          </a:p>
          <a:p>
            <a:pPr lvl="1"/>
            <a:r>
              <a:rPr lang="es-ES" dirty="0" smtClean="0"/>
              <a:t>Motivo del cólera: las bombas de agua</a:t>
            </a:r>
          </a:p>
          <a:p>
            <a:r>
              <a:rPr lang="es-ES" dirty="0" smtClean="0"/>
              <a:t>MORALEJA</a:t>
            </a:r>
          </a:p>
          <a:p>
            <a:pPr lvl="1"/>
            <a:r>
              <a:rPr lang="es-ES" dirty="0" smtClean="0"/>
              <a:t>El análisis permite hacer evidentes hechos más complejos de identificar sin él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0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Para el análisis se requiere un usuario experto.</a:t>
            </a:r>
          </a:p>
          <a:p>
            <a:pPr lvl="1"/>
            <a:r>
              <a:rPr lang="es-ES" dirty="0" smtClean="0"/>
              <a:t>El ordenador apoya al usuario, NO LO REEMPLAZA</a:t>
            </a:r>
          </a:p>
          <a:p>
            <a:r>
              <a:rPr lang="es-ES" dirty="0" smtClean="0"/>
              <a:t>Análisis de IG</a:t>
            </a:r>
          </a:p>
          <a:p>
            <a:pPr lvl="1"/>
            <a:r>
              <a:rPr lang="es-ES" dirty="0" smtClean="0"/>
              <a:t>Añade valor a los datos geográficos para que puedan ser analizados</a:t>
            </a:r>
          </a:p>
          <a:p>
            <a:r>
              <a:rPr lang="es-ES" dirty="0" smtClean="0"/>
              <a:t>Ejemplos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El cólera en el </a:t>
            </a:r>
            <a:r>
              <a:rPr lang="es-ES" dirty="0" err="1" smtClean="0"/>
              <a:t>Soho</a:t>
            </a:r>
            <a:endParaRPr lang="es-E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Enfermedad de las mascotas.</a:t>
            </a:r>
          </a:p>
          <a:p>
            <a:pPr lvl="1"/>
            <a:r>
              <a:rPr lang="es-ES" dirty="0" smtClean="0"/>
              <a:t>A partir de estos datos, se pueden tomar decisiones que de otra forma no serían tan acertadas</a:t>
            </a:r>
          </a:p>
          <a:p>
            <a:pPr lvl="1"/>
            <a:r>
              <a:rPr lang="es-ES" dirty="0" smtClean="0"/>
              <a:t>Se basan en disponer de IG que pueda añadirse a datos adiciones para obtener esas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2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Flujo de operaciones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¿Cómo haremos el análisis?</a:t>
            </a:r>
          </a:p>
          <a:p>
            <a:pPr lvl="1"/>
            <a:r>
              <a:rPr lang="es-ES" dirty="0" smtClean="0"/>
              <a:t>Operaciones sobre capas</a:t>
            </a:r>
          </a:p>
          <a:p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Capa de entrada</a:t>
            </a:r>
          </a:p>
          <a:p>
            <a:pPr lvl="1"/>
            <a:r>
              <a:rPr lang="es-ES" dirty="0" smtClean="0"/>
              <a:t>Operación espacial</a:t>
            </a:r>
          </a:p>
          <a:p>
            <a:r>
              <a:rPr lang="es-ES" dirty="0" smtClean="0"/>
              <a:t>Tipos de operaciones</a:t>
            </a:r>
          </a:p>
          <a:p>
            <a:pPr lvl="1"/>
            <a:r>
              <a:rPr lang="es-ES" dirty="0" smtClean="0"/>
              <a:t>Según las capas de entrada y salida</a:t>
            </a:r>
          </a:p>
          <a:p>
            <a:pPr lvl="2"/>
            <a:r>
              <a:rPr lang="es-ES" dirty="0" smtClean="0"/>
              <a:t>Dada una capa de entrada, salen varias de salida</a:t>
            </a:r>
          </a:p>
          <a:p>
            <a:pPr lvl="2"/>
            <a:r>
              <a:rPr lang="es-ES" dirty="0" smtClean="0"/>
              <a:t>Varias capas de entrada, y una </a:t>
            </a:r>
            <a:r>
              <a:rPr lang="es-ES" dirty="0" err="1" smtClean="0"/>
              <a:t>sóla</a:t>
            </a:r>
            <a:r>
              <a:rPr lang="es-ES" dirty="0" smtClean="0"/>
              <a:t> de salida</a:t>
            </a:r>
          </a:p>
          <a:p>
            <a:pPr lvl="1"/>
            <a:r>
              <a:rPr lang="es-ES" dirty="0" smtClean="0"/>
              <a:t>Operaciones de conversión (</a:t>
            </a:r>
            <a:r>
              <a:rPr lang="es-ES" dirty="0" err="1" smtClean="0"/>
              <a:t>raster</a:t>
            </a:r>
            <a:r>
              <a:rPr lang="es-ES" dirty="0" smtClean="0"/>
              <a:t>-vectorial y viceversa)</a:t>
            </a:r>
          </a:p>
          <a:p>
            <a:pPr lvl="1"/>
            <a:r>
              <a:rPr lang="es-ES" dirty="0" smtClean="0"/>
              <a:t>Según el ámbito</a:t>
            </a:r>
          </a:p>
          <a:p>
            <a:pPr lvl="2"/>
            <a:r>
              <a:rPr lang="es-ES" dirty="0" smtClean="0"/>
              <a:t>Local</a:t>
            </a:r>
          </a:p>
          <a:p>
            <a:pPr lvl="2"/>
            <a:r>
              <a:rPr lang="es-ES" dirty="0" smtClean="0"/>
              <a:t>Vecindad</a:t>
            </a:r>
          </a:p>
          <a:p>
            <a:pPr lvl="2"/>
            <a:r>
              <a:rPr lang="es-ES" dirty="0" smtClean="0"/>
              <a:t>Global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21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2. Operaciones fundamentales en SIG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 espaciales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Consultas por atributos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Consultas por posición (</a:t>
            </a:r>
            <a:r>
              <a:rPr lang="es-ES" b="1" dirty="0" smtClean="0"/>
              <a:t>consultas espaciales</a:t>
            </a:r>
            <a:r>
              <a:rPr lang="es-ES" dirty="0"/>
              <a:t>)</a:t>
            </a:r>
            <a:endParaRPr lang="es-ES" dirty="0" smtClean="0"/>
          </a:p>
          <a:p>
            <a:pPr lvl="1"/>
            <a:r>
              <a:rPr lang="es-ES" dirty="0" smtClean="0"/>
              <a:t>Estrictamente </a:t>
            </a:r>
            <a:r>
              <a:rPr lang="es-ES" dirty="0" err="1" smtClean="0"/>
              <a:t>espaciale</a:t>
            </a:r>
            <a:r>
              <a:rPr lang="es-ES" dirty="0" smtClean="0"/>
              <a:t>: también </a:t>
            </a:r>
            <a:r>
              <a:rPr lang="es-ES" dirty="0" smtClean="0"/>
              <a:t>están en SGBD convencionales. </a:t>
            </a:r>
          </a:p>
          <a:p>
            <a:pPr lvl="1"/>
            <a:r>
              <a:rPr lang="es-ES" dirty="0" smtClean="0"/>
              <a:t>Con los operadores espaciales que vimos </a:t>
            </a:r>
          </a:p>
          <a:p>
            <a:pPr lvl="1"/>
            <a:r>
              <a:rPr lang="es-ES" dirty="0" smtClean="0"/>
              <a:t>Están disponibles en los SGBDE</a:t>
            </a:r>
          </a:p>
          <a:p>
            <a:pPr lvl="1"/>
            <a:r>
              <a:rPr lang="es-ES" dirty="0" smtClean="0"/>
              <a:t>Tipos</a:t>
            </a:r>
          </a:p>
          <a:p>
            <a:pPr lvl="2"/>
            <a:r>
              <a:rPr lang="es-ES" dirty="0" err="1" smtClean="0"/>
              <a:t>Booleanes</a:t>
            </a:r>
            <a:endParaRPr lang="es-ES" dirty="0" smtClean="0"/>
          </a:p>
          <a:p>
            <a:pPr lvl="2"/>
            <a:r>
              <a:rPr lang="es-ES" dirty="0" smtClean="0"/>
              <a:t>Para obtener un resultado (datos)</a:t>
            </a:r>
          </a:p>
          <a:p>
            <a:r>
              <a:rPr lang="es-ES" dirty="0" smtClean="0"/>
              <a:t>Ejemplo 1</a:t>
            </a:r>
          </a:p>
          <a:p>
            <a:pPr lvl="1"/>
            <a:r>
              <a:rPr lang="es-ES" dirty="0" smtClean="0"/>
              <a:t>Ver estados americanos con densidad &gt; X</a:t>
            </a:r>
          </a:p>
          <a:p>
            <a:pPr lvl="1"/>
            <a:r>
              <a:rPr lang="es-ES" dirty="0" smtClean="0"/>
              <a:t>Es un atributo no </a:t>
            </a:r>
            <a:r>
              <a:rPr lang="es-ES" dirty="0" smtClean="0"/>
              <a:t>espacial. No </a:t>
            </a:r>
            <a:r>
              <a:rPr lang="es-ES" dirty="0" smtClean="0"/>
              <a:t>es una consulta estrictamente espacial, pero sigue siendo un </a:t>
            </a:r>
            <a:r>
              <a:rPr lang="es-ES" b="1" u="sng" dirty="0" smtClean="0"/>
              <a:t>análisis espacial </a:t>
            </a:r>
            <a:r>
              <a:rPr lang="es-ES" dirty="0" smtClean="0"/>
              <a:t>porque </a:t>
            </a:r>
            <a:r>
              <a:rPr lang="es-ES" b="1" dirty="0" smtClean="0"/>
              <a:t>EL RESULTADO ES INFO ESPACIAL</a:t>
            </a:r>
          </a:p>
          <a:p>
            <a:r>
              <a:rPr lang="es-ES" dirty="0" smtClean="0"/>
              <a:t>Ejemplo 2</a:t>
            </a:r>
          </a:p>
          <a:p>
            <a:pPr lvl="1"/>
            <a:r>
              <a:rPr lang="es-ES" dirty="0" smtClean="0"/>
              <a:t>Ver estados por los q pasa el río X</a:t>
            </a:r>
          </a:p>
          <a:p>
            <a:pPr lvl="1"/>
            <a:r>
              <a:rPr lang="es-ES" dirty="0" smtClean="0"/>
              <a:t>Operación recomendada: </a:t>
            </a:r>
            <a:r>
              <a:rPr lang="es-ES" dirty="0" err="1" smtClean="0"/>
              <a:t>Touch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1054</Words>
  <Application>Microsoft Office PowerPoint</Application>
  <PresentationFormat>Presentación en pantalla (4:3)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Eras Bold ITC</vt:lpstr>
      <vt:lpstr>Wingdings</vt:lpstr>
      <vt:lpstr>Retrospección</vt:lpstr>
      <vt:lpstr>Tema 5: Análisis de información geográfica</vt:lpstr>
      <vt:lpstr>Motivación: buscar casa</vt:lpstr>
      <vt:lpstr>Presentación de PowerPoint</vt:lpstr>
      <vt:lpstr>1. ¿En qué consiste el análisis de información geográfica?</vt:lpstr>
      <vt:lpstr>Historia</vt:lpstr>
      <vt:lpstr>Concepto</vt:lpstr>
      <vt:lpstr>Flujo de operaciones</vt:lpstr>
      <vt:lpstr>2. Operaciones fundamentales en SIG</vt:lpstr>
      <vt:lpstr>Consultas espaciales</vt:lpstr>
      <vt:lpstr>Clasificación </vt:lpstr>
      <vt:lpstr>Disolución </vt:lpstr>
      <vt:lpstr>Medidas geométricas y de distancia</vt:lpstr>
      <vt:lpstr>Medidas de caracterización de la forma</vt:lpstr>
      <vt:lpstr>Medidas de proximidad o búfering </vt:lpstr>
      <vt:lpstr>Superposición</vt:lpstr>
      <vt:lpstr>Superposición de ráster. Álgebra de mapas</vt:lpstr>
      <vt:lpstr>Simplificación de problemas de análisis vectorial</vt:lpstr>
      <vt:lpstr>3. Análisis de superficies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 análisis de información geográfica</dc:title>
  <dc:creator>UX430U</dc:creator>
  <cp:lastModifiedBy>UX430U</cp:lastModifiedBy>
  <cp:revision>12</cp:revision>
  <dcterms:created xsi:type="dcterms:W3CDTF">2020-11-16T09:42:42Z</dcterms:created>
  <dcterms:modified xsi:type="dcterms:W3CDTF">2020-11-18T00:07:29Z</dcterms:modified>
</cp:coreProperties>
</file>