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37"/>
  </p:notesMasterIdLst>
  <p:sldIdLst>
    <p:sldId id="256" r:id="rId2"/>
    <p:sldId id="257" r:id="rId3"/>
    <p:sldId id="258" r:id="rId4"/>
    <p:sldId id="269" r:id="rId5"/>
    <p:sldId id="260" r:id="rId6"/>
    <p:sldId id="259" r:id="rId7"/>
    <p:sldId id="261" r:id="rId8"/>
    <p:sldId id="262" r:id="rId9"/>
    <p:sldId id="266" r:id="rId10"/>
    <p:sldId id="277" r:id="rId11"/>
    <p:sldId id="280" r:id="rId12"/>
    <p:sldId id="288" r:id="rId13"/>
    <p:sldId id="278" r:id="rId14"/>
    <p:sldId id="279" r:id="rId15"/>
    <p:sldId id="270" r:id="rId16"/>
    <p:sldId id="271" r:id="rId17"/>
    <p:sldId id="275" r:id="rId18"/>
    <p:sldId id="276" r:id="rId19"/>
    <p:sldId id="291" r:id="rId20"/>
    <p:sldId id="273" r:id="rId21"/>
    <p:sldId id="282" r:id="rId22"/>
    <p:sldId id="283" r:id="rId23"/>
    <p:sldId id="292" r:id="rId24"/>
    <p:sldId id="289" r:id="rId25"/>
    <p:sldId id="290" r:id="rId26"/>
    <p:sldId id="285" r:id="rId27"/>
    <p:sldId id="286" r:id="rId28"/>
    <p:sldId id="287" r:id="rId29"/>
    <p:sldId id="264" r:id="rId30"/>
    <p:sldId id="265" r:id="rId31"/>
    <p:sldId id="263" r:id="rId32"/>
    <p:sldId id="267" r:id="rId33"/>
    <p:sldId id="268" r:id="rId34"/>
    <p:sldId id="284" r:id="rId35"/>
    <p:sldId id="272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FF9"/>
    <a:srgbClr val="FF7605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7" d="100"/>
          <a:sy n="67" d="100"/>
        </p:scale>
        <p:origin x="121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4471A1-3080-48C7-960B-059A2B61081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FE5B5AC-3840-4107-A5B7-3E240D5C0E02}">
      <dgm:prSet phldrT="[Texto]"/>
      <dgm:spPr/>
      <dgm:t>
        <a:bodyPr/>
        <a:lstStyle/>
        <a:p>
          <a:r>
            <a:rPr lang="es-ES" dirty="0" smtClean="0"/>
            <a:t>Salida cartográfica avanzada</a:t>
          </a:r>
          <a:endParaRPr lang="es-ES" dirty="0"/>
        </a:p>
      </dgm:t>
    </dgm:pt>
    <dgm:pt modelId="{67743CD3-280F-4FBF-9F5A-24D67F9E2BE3}" type="parTrans" cxnId="{6E056476-87A0-426F-8701-D58772E48462}">
      <dgm:prSet/>
      <dgm:spPr/>
      <dgm:t>
        <a:bodyPr/>
        <a:lstStyle/>
        <a:p>
          <a:endParaRPr lang="es-ES"/>
        </a:p>
      </dgm:t>
    </dgm:pt>
    <dgm:pt modelId="{31473E3F-C62B-4DB6-88D1-EEDDFE476D1C}" type="sibTrans" cxnId="{6E056476-87A0-426F-8701-D58772E48462}">
      <dgm:prSet/>
      <dgm:spPr/>
      <dgm:t>
        <a:bodyPr/>
        <a:lstStyle/>
        <a:p>
          <a:endParaRPr lang="es-ES"/>
        </a:p>
      </dgm:t>
    </dgm:pt>
    <dgm:pt modelId="{A1CE60EF-6714-4274-B95F-D63A7B969418}">
      <dgm:prSet phldrT="[Texto]"/>
      <dgm:spPr/>
      <dgm:t>
        <a:bodyPr/>
        <a:lstStyle/>
        <a:p>
          <a:pPr algn="just"/>
          <a:r>
            <a:rPr lang="es-ES" dirty="0" smtClean="0"/>
            <a:t>Elementos de mapa automatizados (</a:t>
          </a:r>
          <a:r>
            <a:rPr lang="es-ES" b="1" i="0" dirty="0" smtClean="0"/>
            <a:t>leyenda</a:t>
          </a:r>
          <a:r>
            <a:rPr lang="es-ES" b="0" i="0" dirty="0" smtClean="0"/>
            <a:t>,</a:t>
          </a:r>
          <a:r>
            <a:rPr lang="es-ES" b="1" i="0" dirty="0" smtClean="0"/>
            <a:t> regla</a:t>
          </a:r>
          <a:r>
            <a:rPr lang="es-ES" dirty="0" smtClean="0"/>
            <a:t>, </a:t>
          </a:r>
          <a:r>
            <a:rPr lang="es-ES" dirty="0" err="1" smtClean="0"/>
            <a:t>etc</a:t>
          </a:r>
          <a:r>
            <a:rPr lang="es-ES" dirty="0" smtClean="0"/>
            <a:t>)</a:t>
          </a:r>
          <a:endParaRPr lang="es-ES" dirty="0"/>
        </a:p>
      </dgm:t>
    </dgm:pt>
    <dgm:pt modelId="{C1540820-01F4-4A14-A404-23DC032F15C9}" type="parTrans" cxnId="{F489BDAD-6D51-4E2C-A57E-D07B3245DDF8}">
      <dgm:prSet/>
      <dgm:spPr/>
      <dgm:t>
        <a:bodyPr/>
        <a:lstStyle/>
        <a:p>
          <a:endParaRPr lang="es-ES"/>
        </a:p>
      </dgm:t>
    </dgm:pt>
    <dgm:pt modelId="{5058D96C-D7D3-4E57-8B4C-9A4B331E0A6D}" type="sibTrans" cxnId="{F489BDAD-6D51-4E2C-A57E-D07B3245DDF8}">
      <dgm:prSet/>
      <dgm:spPr/>
      <dgm:t>
        <a:bodyPr/>
        <a:lstStyle/>
        <a:p>
          <a:endParaRPr lang="es-ES"/>
        </a:p>
      </dgm:t>
    </dgm:pt>
    <dgm:pt modelId="{CA932B8A-7D68-4BD8-8BD1-358787F4D789}">
      <dgm:prSet phldrT="[Texto]"/>
      <dgm:spPr/>
      <dgm:t>
        <a:bodyPr/>
        <a:lstStyle/>
        <a:p>
          <a:r>
            <a:rPr lang="es-ES" dirty="0" smtClean="0"/>
            <a:t>Consultas espaciales</a:t>
          </a:r>
          <a:endParaRPr lang="es-ES" dirty="0"/>
        </a:p>
      </dgm:t>
    </dgm:pt>
    <dgm:pt modelId="{701CBB06-22D4-4162-92CB-183F2C22BB81}" type="parTrans" cxnId="{3C46AAB0-24E8-48AA-BB9D-F0AEFDAE29D2}">
      <dgm:prSet/>
      <dgm:spPr/>
      <dgm:t>
        <a:bodyPr/>
        <a:lstStyle/>
        <a:p>
          <a:endParaRPr lang="es-ES"/>
        </a:p>
      </dgm:t>
    </dgm:pt>
    <dgm:pt modelId="{01E2BF5C-58FD-4489-9AFE-365F46A7FD8D}" type="sibTrans" cxnId="{3C46AAB0-24E8-48AA-BB9D-F0AEFDAE29D2}">
      <dgm:prSet/>
      <dgm:spPr/>
      <dgm:t>
        <a:bodyPr/>
        <a:lstStyle/>
        <a:p>
          <a:endParaRPr lang="es-ES"/>
        </a:p>
      </dgm:t>
    </dgm:pt>
    <dgm:pt modelId="{B1B31F81-3910-4D89-995C-6C55C8954BF0}">
      <dgm:prSet phldrT="[Texto]"/>
      <dgm:spPr/>
      <dgm:t>
        <a:bodyPr/>
        <a:lstStyle/>
        <a:p>
          <a:r>
            <a:rPr lang="es-ES" dirty="0" smtClean="0"/>
            <a:t>Identificar objetos espaciales por atributos, punto, …</a:t>
          </a:r>
          <a:endParaRPr lang="es-ES" dirty="0"/>
        </a:p>
      </dgm:t>
    </dgm:pt>
    <dgm:pt modelId="{BCD4B6CD-FC89-4E18-BD06-DB76471D6641}" type="parTrans" cxnId="{8DC75996-1067-42B6-A0CD-CB5C0B0AB1A3}">
      <dgm:prSet/>
      <dgm:spPr/>
      <dgm:t>
        <a:bodyPr/>
        <a:lstStyle/>
        <a:p>
          <a:endParaRPr lang="es-ES"/>
        </a:p>
      </dgm:t>
    </dgm:pt>
    <dgm:pt modelId="{6909AA35-4EBD-4353-8520-DE8D5E688598}" type="sibTrans" cxnId="{8DC75996-1067-42B6-A0CD-CB5C0B0AB1A3}">
      <dgm:prSet/>
      <dgm:spPr/>
      <dgm:t>
        <a:bodyPr/>
        <a:lstStyle/>
        <a:p>
          <a:endParaRPr lang="es-ES"/>
        </a:p>
      </dgm:t>
    </dgm:pt>
    <dgm:pt modelId="{508285C5-C82B-4DAB-A062-3B0168412628}">
      <dgm:prSet phldrT="[Texto]"/>
      <dgm:spPr/>
      <dgm:t>
        <a:bodyPr/>
        <a:lstStyle/>
        <a:p>
          <a:r>
            <a:rPr lang="es-ES" dirty="0" smtClean="0"/>
            <a:t>Soporte para scripting y desarrollo</a:t>
          </a:r>
          <a:endParaRPr lang="es-ES" dirty="0"/>
        </a:p>
      </dgm:t>
    </dgm:pt>
    <dgm:pt modelId="{56040AC2-9CE7-4A79-A288-3756B113C5B2}" type="parTrans" cxnId="{F422FCC8-5562-436A-89FB-0F86427ED2AA}">
      <dgm:prSet/>
      <dgm:spPr/>
      <dgm:t>
        <a:bodyPr/>
        <a:lstStyle/>
        <a:p>
          <a:endParaRPr lang="es-ES"/>
        </a:p>
      </dgm:t>
    </dgm:pt>
    <dgm:pt modelId="{69983E47-CF34-44FF-90DD-8A675B17C988}" type="sibTrans" cxnId="{F422FCC8-5562-436A-89FB-0F86427ED2AA}">
      <dgm:prSet/>
      <dgm:spPr/>
      <dgm:t>
        <a:bodyPr/>
        <a:lstStyle/>
        <a:p>
          <a:endParaRPr lang="es-ES"/>
        </a:p>
      </dgm:t>
    </dgm:pt>
    <dgm:pt modelId="{B9FA4778-886D-4115-B245-91660090DAE8}">
      <dgm:prSet phldrT="[Texto]"/>
      <dgm:spPr/>
      <dgm:t>
        <a:bodyPr/>
        <a:lstStyle/>
        <a:p>
          <a:r>
            <a:rPr lang="es-ES" dirty="0" smtClean="0"/>
            <a:t>PHP</a:t>
          </a:r>
          <a:endParaRPr lang="es-ES" dirty="0"/>
        </a:p>
      </dgm:t>
    </dgm:pt>
    <dgm:pt modelId="{56C23AC6-F761-4B84-8B44-46217FEDA71A}" type="parTrans" cxnId="{8238AC50-1961-480E-A8F6-4859543AC8CB}">
      <dgm:prSet/>
      <dgm:spPr/>
      <dgm:t>
        <a:bodyPr/>
        <a:lstStyle/>
        <a:p>
          <a:endParaRPr lang="es-ES"/>
        </a:p>
      </dgm:t>
    </dgm:pt>
    <dgm:pt modelId="{316DA40A-25D4-4101-BBFE-A6538B64BC25}" type="sibTrans" cxnId="{8238AC50-1961-480E-A8F6-4859543AC8CB}">
      <dgm:prSet/>
      <dgm:spPr/>
      <dgm:t>
        <a:bodyPr/>
        <a:lstStyle/>
        <a:p>
          <a:endParaRPr lang="es-ES"/>
        </a:p>
      </dgm:t>
    </dgm:pt>
    <dgm:pt modelId="{7A84A5E2-55AE-4017-B12F-241555178C24}">
      <dgm:prSet phldrT="[Texto]"/>
      <dgm:spPr/>
      <dgm:t>
        <a:bodyPr/>
        <a:lstStyle/>
        <a:p>
          <a:pPr algn="l"/>
          <a:r>
            <a:rPr lang="es-ES" dirty="0" smtClean="0"/>
            <a:t>Plantillas (</a:t>
          </a:r>
          <a:r>
            <a:rPr lang="es-ES" b="1" i="1" dirty="0" err="1" smtClean="0"/>
            <a:t>templates</a:t>
          </a:r>
          <a:r>
            <a:rPr lang="es-ES" dirty="0" smtClean="0"/>
            <a:t>) disponibles.</a:t>
          </a:r>
          <a:endParaRPr lang="es-ES" dirty="0"/>
        </a:p>
      </dgm:t>
    </dgm:pt>
    <dgm:pt modelId="{21C8FB69-E5F3-4AF0-B2B7-C7ADC170027B}" type="parTrans" cxnId="{6D678AF7-59CB-4C65-9550-D93E37A522C6}">
      <dgm:prSet/>
      <dgm:spPr/>
      <dgm:t>
        <a:bodyPr/>
        <a:lstStyle/>
        <a:p>
          <a:endParaRPr lang="es-ES"/>
        </a:p>
      </dgm:t>
    </dgm:pt>
    <dgm:pt modelId="{A915E996-B26C-48CC-ACE3-415D19D68DD1}" type="sibTrans" cxnId="{6D678AF7-59CB-4C65-9550-D93E37A522C6}">
      <dgm:prSet/>
      <dgm:spPr/>
      <dgm:t>
        <a:bodyPr/>
        <a:lstStyle/>
        <a:p>
          <a:endParaRPr lang="es-ES"/>
        </a:p>
      </dgm:t>
    </dgm:pt>
    <dgm:pt modelId="{28CF39AF-4AAB-4B5B-B263-A462D30B44BA}">
      <dgm:prSet phldrT="[Texto]"/>
      <dgm:spPr/>
      <dgm:t>
        <a:bodyPr/>
        <a:lstStyle/>
        <a:p>
          <a:pPr algn="l"/>
          <a:r>
            <a:rPr lang="es-ES" dirty="0" smtClean="0"/>
            <a:t>Fuentes </a:t>
          </a:r>
          <a:r>
            <a:rPr lang="es-ES" i="1" dirty="0" smtClean="0"/>
            <a:t>TrueType</a:t>
          </a:r>
          <a:endParaRPr lang="es-ES" i="1" dirty="0"/>
        </a:p>
      </dgm:t>
    </dgm:pt>
    <dgm:pt modelId="{3518F331-4EEF-4CEF-AA74-0D6D5D3E5988}" type="parTrans" cxnId="{17B39514-377D-47E7-B608-85F22B03C382}">
      <dgm:prSet/>
      <dgm:spPr/>
      <dgm:t>
        <a:bodyPr/>
        <a:lstStyle/>
        <a:p>
          <a:endParaRPr lang="es-ES"/>
        </a:p>
      </dgm:t>
    </dgm:pt>
    <dgm:pt modelId="{5DCAF8FC-08D1-4D27-976F-826B2422E8B1}" type="sibTrans" cxnId="{17B39514-377D-47E7-B608-85F22B03C382}">
      <dgm:prSet/>
      <dgm:spPr/>
      <dgm:t>
        <a:bodyPr/>
        <a:lstStyle/>
        <a:p>
          <a:endParaRPr lang="es-ES"/>
        </a:p>
      </dgm:t>
    </dgm:pt>
    <dgm:pt modelId="{C006D6DE-2028-4E1E-96BA-C38F72D09898}">
      <dgm:prSet phldrT="[Texto]"/>
      <dgm:spPr/>
      <dgm:t>
        <a:bodyPr/>
        <a:lstStyle/>
        <a:p>
          <a:r>
            <a:rPr lang="es-ES" dirty="0" err="1" smtClean="0"/>
            <a:t>Python</a:t>
          </a:r>
          <a:endParaRPr lang="es-ES" dirty="0"/>
        </a:p>
      </dgm:t>
    </dgm:pt>
    <dgm:pt modelId="{389D09A6-879D-4BF7-BBDA-78E8835200E3}" type="parTrans" cxnId="{488D1F83-EFD3-4E6A-B27E-2125FCB4EBEC}">
      <dgm:prSet/>
      <dgm:spPr/>
      <dgm:t>
        <a:bodyPr/>
        <a:lstStyle/>
        <a:p>
          <a:endParaRPr lang="es-ES"/>
        </a:p>
      </dgm:t>
    </dgm:pt>
    <dgm:pt modelId="{1BD98369-B855-495D-822D-52B2E60BFFD3}" type="sibTrans" cxnId="{488D1F83-EFD3-4E6A-B27E-2125FCB4EBEC}">
      <dgm:prSet/>
      <dgm:spPr/>
      <dgm:t>
        <a:bodyPr/>
        <a:lstStyle/>
        <a:p>
          <a:endParaRPr lang="es-ES"/>
        </a:p>
      </dgm:t>
    </dgm:pt>
    <dgm:pt modelId="{47DC2894-E299-4BA4-902B-DA88F43CCFDE}">
      <dgm:prSet phldrT="[Texto]"/>
      <dgm:spPr/>
      <dgm:t>
        <a:bodyPr/>
        <a:lstStyle/>
        <a:p>
          <a:r>
            <a:rPr lang="es-ES" dirty="0" smtClean="0"/>
            <a:t>Perl</a:t>
          </a:r>
          <a:endParaRPr lang="es-ES" dirty="0"/>
        </a:p>
      </dgm:t>
    </dgm:pt>
    <dgm:pt modelId="{4C5154CA-F31F-4201-A8D6-34DD5484200D}" type="parTrans" cxnId="{E901F2F8-629B-4C9E-B168-679CD9047352}">
      <dgm:prSet/>
      <dgm:spPr/>
      <dgm:t>
        <a:bodyPr/>
        <a:lstStyle/>
        <a:p>
          <a:endParaRPr lang="es-ES"/>
        </a:p>
      </dgm:t>
    </dgm:pt>
    <dgm:pt modelId="{14DCDC9B-B66F-4036-8288-F86F1D295E3B}" type="sibTrans" cxnId="{E901F2F8-629B-4C9E-B168-679CD9047352}">
      <dgm:prSet/>
      <dgm:spPr/>
      <dgm:t>
        <a:bodyPr/>
        <a:lstStyle/>
        <a:p>
          <a:endParaRPr lang="es-ES"/>
        </a:p>
      </dgm:t>
    </dgm:pt>
    <dgm:pt modelId="{3EB7ABAF-C43C-44C4-B333-B1D886A9DEE6}">
      <dgm:prSet phldrT="[Texto]"/>
      <dgm:spPr/>
      <dgm:t>
        <a:bodyPr/>
        <a:lstStyle/>
        <a:p>
          <a:r>
            <a:rPr lang="es-ES" dirty="0" smtClean="0"/>
            <a:t>Ruby</a:t>
          </a:r>
          <a:endParaRPr lang="es-ES" dirty="0"/>
        </a:p>
      </dgm:t>
    </dgm:pt>
    <dgm:pt modelId="{7C6060FE-53E7-4070-9737-B89694D3B050}" type="parTrans" cxnId="{AC3347AB-F155-4263-B14E-CBF6AE352EE8}">
      <dgm:prSet/>
      <dgm:spPr/>
      <dgm:t>
        <a:bodyPr/>
        <a:lstStyle/>
        <a:p>
          <a:endParaRPr lang="es-ES"/>
        </a:p>
      </dgm:t>
    </dgm:pt>
    <dgm:pt modelId="{8A8D47F5-7D3E-4D4D-900A-AC01B3F650E8}" type="sibTrans" cxnId="{AC3347AB-F155-4263-B14E-CBF6AE352EE8}">
      <dgm:prSet/>
      <dgm:spPr/>
      <dgm:t>
        <a:bodyPr/>
        <a:lstStyle/>
        <a:p>
          <a:endParaRPr lang="es-ES"/>
        </a:p>
      </dgm:t>
    </dgm:pt>
    <dgm:pt modelId="{95CB1B38-DA6A-4880-9D4C-5E22CA7314B7}">
      <dgm:prSet phldrT="[Texto]"/>
      <dgm:spPr/>
      <dgm:t>
        <a:bodyPr/>
        <a:lstStyle/>
        <a:p>
          <a:r>
            <a:rPr lang="es-ES" dirty="0" smtClean="0"/>
            <a:t>Java</a:t>
          </a:r>
          <a:endParaRPr lang="es-ES" dirty="0"/>
        </a:p>
      </dgm:t>
    </dgm:pt>
    <dgm:pt modelId="{E883A6FA-CCCA-4549-BCF4-F805E37F6D98}" type="parTrans" cxnId="{A5C3E7AD-08C4-4C7A-B106-75B64309D6D3}">
      <dgm:prSet/>
      <dgm:spPr/>
      <dgm:t>
        <a:bodyPr/>
        <a:lstStyle/>
        <a:p>
          <a:endParaRPr lang="es-ES"/>
        </a:p>
      </dgm:t>
    </dgm:pt>
    <dgm:pt modelId="{AD501A07-AB7F-419B-9A5A-4D83A9F1B6DD}" type="sibTrans" cxnId="{A5C3E7AD-08C4-4C7A-B106-75B64309D6D3}">
      <dgm:prSet/>
      <dgm:spPr/>
      <dgm:t>
        <a:bodyPr/>
        <a:lstStyle/>
        <a:p>
          <a:endParaRPr lang="es-ES"/>
        </a:p>
      </dgm:t>
    </dgm:pt>
    <dgm:pt modelId="{8D064F60-90F2-4D84-B984-DDDBFD104233}">
      <dgm:prSet phldrT="[Texto]"/>
      <dgm:spPr/>
      <dgm:t>
        <a:bodyPr/>
        <a:lstStyle/>
        <a:p>
          <a:r>
            <a:rPr lang="es-ES" dirty="0" smtClean="0"/>
            <a:t>Plataforma .NET</a:t>
          </a:r>
          <a:endParaRPr lang="es-ES" dirty="0"/>
        </a:p>
      </dgm:t>
    </dgm:pt>
    <dgm:pt modelId="{14749C9C-8797-46AF-ABC4-9078D56D6610}" type="parTrans" cxnId="{D5A77557-E111-443A-9392-7DD7BCFF965D}">
      <dgm:prSet/>
      <dgm:spPr/>
      <dgm:t>
        <a:bodyPr/>
        <a:lstStyle/>
        <a:p>
          <a:endParaRPr lang="es-ES"/>
        </a:p>
      </dgm:t>
    </dgm:pt>
    <dgm:pt modelId="{8D4E3F8C-70D4-49E8-92F1-B54E39E071F8}" type="sibTrans" cxnId="{D5A77557-E111-443A-9392-7DD7BCFF965D}">
      <dgm:prSet/>
      <dgm:spPr/>
      <dgm:t>
        <a:bodyPr/>
        <a:lstStyle/>
        <a:p>
          <a:endParaRPr lang="es-ES"/>
        </a:p>
      </dgm:t>
    </dgm:pt>
    <dgm:pt modelId="{04B24454-EA6A-4396-A652-E8D42E3C40F6}">
      <dgm:prSet phldrT="[Texto]"/>
      <dgm:spPr/>
      <dgm:t>
        <a:bodyPr/>
        <a:lstStyle/>
        <a:p>
          <a:pPr algn="l"/>
          <a:r>
            <a:rPr lang="es-ES" dirty="0" err="1" smtClean="0"/>
            <a:t>Renderizado</a:t>
          </a:r>
          <a:r>
            <a:rPr lang="es-ES" dirty="0" smtClean="0"/>
            <a:t> de alta calidad </a:t>
          </a:r>
          <a:endParaRPr lang="es-ES" dirty="0"/>
        </a:p>
      </dgm:t>
    </dgm:pt>
    <dgm:pt modelId="{ED327AA9-C437-472E-BDD8-E2E14FED8835}" type="parTrans" cxnId="{5A1B12F2-8CA6-4042-908E-57DDA5EEF084}">
      <dgm:prSet/>
      <dgm:spPr/>
      <dgm:t>
        <a:bodyPr/>
        <a:lstStyle/>
        <a:p>
          <a:endParaRPr lang="es-ES"/>
        </a:p>
      </dgm:t>
    </dgm:pt>
    <dgm:pt modelId="{DD09CE6D-2C42-4406-8E1C-93C702F78576}" type="sibTrans" cxnId="{5A1B12F2-8CA6-4042-908E-57DDA5EEF084}">
      <dgm:prSet/>
      <dgm:spPr/>
      <dgm:t>
        <a:bodyPr/>
        <a:lstStyle/>
        <a:p>
          <a:endParaRPr lang="es-ES"/>
        </a:p>
      </dgm:t>
    </dgm:pt>
    <dgm:pt modelId="{2F3D9682-4D0A-4C45-8469-4E12659FEC60}">
      <dgm:prSet phldrT="[Texto]"/>
      <dgm:spPr/>
      <dgm:t>
        <a:bodyPr/>
        <a:lstStyle/>
        <a:p>
          <a:r>
            <a:rPr lang="es-ES" dirty="0" smtClean="0"/>
            <a:t>Multiplataforma:</a:t>
          </a:r>
          <a:endParaRPr lang="es-ES" dirty="0"/>
        </a:p>
      </dgm:t>
    </dgm:pt>
    <dgm:pt modelId="{7F744E28-D2DE-4D0B-B5D2-93A9A96B357D}" type="parTrans" cxnId="{F55BA99E-233B-413A-8D8A-EFD643CD5035}">
      <dgm:prSet/>
      <dgm:spPr/>
      <dgm:t>
        <a:bodyPr/>
        <a:lstStyle/>
        <a:p>
          <a:endParaRPr lang="es-ES"/>
        </a:p>
      </dgm:t>
    </dgm:pt>
    <dgm:pt modelId="{67631F38-8EE1-4532-A54A-D26D0D8ACFB3}" type="sibTrans" cxnId="{F55BA99E-233B-413A-8D8A-EFD643CD5035}">
      <dgm:prSet/>
      <dgm:spPr/>
      <dgm:t>
        <a:bodyPr/>
        <a:lstStyle/>
        <a:p>
          <a:endParaRPr lang="es-ES"/>
        </a:p>
      </dgm:t>
    </dgm:pt>
    <dgm:pt modelId="{4AFC5C15-2608-44EA-A128-243D414BE23D}">
      <dgm:prSet/>
      <dgm:spPr/>
      <dgm:t>
        <a:bodyPr/>
        <a:lstStyle/>
        <a:p>
          <a:r>
            <a:rPr lang="es-ES" dirty="0" smtClean="0"/>
            <a:t>Linux</a:t>
          </a:r>
          <a:r>
            <a:rPr lang="es-ES" dirty="0"/>
            <a:t>, Windows, Mac OS X, Solaris y más</a:t>
          </a:r>
        </a:p>
      </dgm:t>
    </dgm:pt>
    <dgm:pt modelId="{F4ACA483-1E27-4926-872A-9AE5A86E4C55}" type="parTrans" cxnId="{79468ABD-1D8F-4282-90D0-0F7847E8CA84}">
      <dgm:prSet/>
      <dgm:spPr/>
      <dgm:t>
        <a:bodyPr/>
        <a:lstStyle/>
        <a:p>
          <a:endParaRPr lang="es-ES"/>
        </a:p>
      </dgm:t>
    </dgm:pt>
    <dgm:pt modelId="{B8D43871-8A68-4FE9-A2AD-B3D373A31D3F}" type="sibTrans" cxnId="{79468ABD-1D8F-4282-90D0-0F7847E8CA84}">
      <dgm:prSet/>
      <dgm:spPr/>
      <dgm:t>
        <a:bodyPr/>
        <a:lstStyle/>
        <a:p>
          <a:endParaRPr lang="es-ES"/>
        </a:p>
      </dgm:t>
    </dgm:pt>
    <dgm:pt modelId="{717658D8-4508-43CE-AC6F-18AC5D8DF0B7}">
      <dgm:prSet/>
      <dgm:spPr/>
      <dgm:t>
        <a:bodyPr/>
        <a:lstStyle/>
        <a:p>
          <a:endParaRPr lang="es-ES" dirty="0"/>
        </a:p>
      </dgm:t>
    </dgm:pt>
    <dgm:pt modelId="{AD87F039-460B-410D-B6DA-EF309C5980CA}" type="parTrans" cxnId="{66D27D67-DF38-4519-9118-6AE152269B16}">
      <dgm:prSet/>
      <dgm:spPr/>
      <dgm:t>
        <a:bodyPr/>
        <a:lstStyle/>
        <a:p>
          <a:endParaRPr lang="es-ES"/>
        </a:p>
      </dgm:t>
    </dgm:pt>
    <dgm:pt modelId="{8C8BA23B-9A91-42A7-A1BE-AA3CB9E702EB}" type="sibTrans" cxnId="{66D27D67-DF38-4519-9118-6AE152269B16}">
      <dgm:prSet/>
      <dgm:spPr/>
      <dgm:t>
        <a:bodyPr/>
        <a:lstStyle/>
        <a:p>
          <a:endParaRPr lang="es-ES"/>
        </a:p>
      </dgm:t>
    </dgm:pt>
    <dgm:pt modelId="{8AA21B50-E75F-4004-9B82-5E84F4B1B75B}">
      <dgm:prSet/>
      <dgm:spPr/>
      <dgm:t>
        <a:bodyPr/>
        <a:lstStyle/>
        <a:p>
          <a:r>
            <a:rPr lang="es-ES" dirty="0" smtClean="0"/>
            <a:t>Generación </a:t>
          </a:r>
          <a:r>
            <a:rPr lang="es-ES" dirty="0"/>
            <a:t>de </a:t>
          </a:r>
          <a:r>
            <a:rPr lang="es-ES" b="1" dirty="0"/>
            <a:t>salida</a:t>
          </a:r>
          <a:r>
            <a:rPr lang="es-ES" dirty="0"/>
            <a:t> de consulta </a:t>
          </a:r>
          <a:r>
            <a:rPr lang="es-ES" b="1" dirty="0"/>
            <a:t>basada</a:t>
          </a:r>
          <a:r>
            <a:rPr lang="es-ES" dirty="0"/>
            <a:t> en </a:t>
          </a:r>
          <a:r>
            <a:rPr lang="es-ES" b="1" dirty="0"/>
            <a:t>OGR</a:t>
          </a:r>
        </a:p>
      </dgm:t>
    </dgm:pt>
    <dgm:pt modelId="{AB65590B-723D-45B0-A313-B7EF244F9B19}" type="parTrans" cxnId="{5F1DD8A7-3A52-486E-B903-10807E637B9C}">
      <dgm:prSet/>
      <dgm:spPr/>
      <dgm:t>
        <a:bodyPr/>
        <a:lstStyle/>
        <a:p>
          <a:endParaRPr lang="es-ES"/>
        </a:p>
      </dgm:t>
    </dgm:pt>
    <dgm:pt modelId="{CAF30E9D-2AED-4B32-BF4E-11E23B45D84D}" type="sibTrans" cxnId="{5F1DD8A7-3A52-486E-B903-10807E637B9C}">
      <dgm:prSet/>
      <dgm:spPr/>
      <dgm:t>
        <a:bodyPr/>
        <a:lstStyle/>
        <a:p>
          <a:endParaRPr lang="es-ES"/>
        </a:p>
      </dgm:t>
    </dgm:pt>
    <dgm:pt modelId="{8ECDAA40-A236-442F-AB7F-24690E4FB67F}">
      <dgm:prSet/>
      <dgm:spPr/>
      <dgm:t>
        <a:bodyPr/>
        <a:lstStyle/>
        <a:p>
          <a:endParaRPr lang="es-ES" dirty="0"/>
        </a:p>
      </dgm:t>
    </dgm:pt>
    <dgm:pt modelId="{42E18DF2-28CF-4D04-A936-E1716C57B5A6}" type="parTrans" cxnId="{9B9FA16C-6D1C-4F8F-816C-7304EBA94CB8}">
      <dgm:prSet/>
      <dgm:spPr/>
      <dgm:t>
        <a:bodyPr/>
        <a:lstStyle/>
        <a:p>
          <a:endParaRPr lang="es-ES"/>
        </a:p>
      </dgm:t>
    </dgm:pt>
    <dgm:pt modelId="{90044949-5805-4F92-B421-E2D0F9A9556A}" type="sibTrans" cxnId="{9B9FA16C-6D1C-4F8F-816C-7304EBA94CB8}">
      <dgm:prSet/>
      <dgm:spPr/>
      <dgm:t>
        <a:bodyPr/>
        <a:lstStyle/>
        <a:p>
          <a:endParaRPr lang="es-ES"/>
        </a:p>
      </dgm:t>
    </dgm:pt>
    <dgm:pt modelId="{D881BD10-DDA9-4CEA-9716-FE4C87E3F50F}">
      <dgm:prSet phldrT="[Texto]"/>
      <dgm:spPr/>
      <dgm:t>
        <a:bodyPr/>
        <a:lstStyle/>
        <a:p>
          <a:r>
            <a:rPr lang="es-ES" dirty="0" smtClean="0"/>
            <a:t>Soporte para </a:t>
          </a:r>
          <a:r>
            <a:rPr lang="es-ES" b="1" dirty="0" smtClean="0"/>
            <a:t>consultas</a:t>
          </a:r>
          <a:r>
            <a:rPr lang="es-ES" dirty="0" smtClean="0"/>
            <a:t> sobre </a:t>
          </a:r>
          <a:r>
            <a:rPr lang="es-ES" b="1" dirty="0" err="1" smtClean="0"/>
            <a:t>raster</a:t>
          </a:r>
          <a:r>
            <a:rPr lang="es-ES" dirty="0" smtClean="0"/>
            <a:t>. </a:t>
          </a:r>
          <a:endParaRPr lang="es-ES" dirty="0"/>
        </a:p>
      </dgm:t>
    </dgm:pt>
    <dgm:pt modelId="{E730A022-D617-4187-9744-388C08408632}" type="parTrans" cxnId="{1D3EA184-873C-4C5A-B8F4-BA501C56EBC3}">
      <dgm:prSet/>
      <dgm:spPr/>
      <dgm:t>
        <a:bodyPr/>
        <a:lstStyle/>
        <a:p>
          <a:endParaRPr lang="es-ES"/>
        </a:p>
      </dgm:t>
    </dgm:pt>
    <dgm:pt modelId="{025B5219-B6B5-4837-A22B-3063BBC4A184}" type="sibTrans" cxnId="{1D3EA184-873C-4C5A-B8F4-BA501C56EBC3}">
      <dgm:prSet/>
      <dgm:spPr/>
      <dgm:t>
        <a:bodyPr/>
        <a:lstStyle/>
        <a:p>
          <a:endParaRPr lang="es-ES"/>
        </a:p>
      </dgm:t>
    </dgm:pt>
    <dgm:pt modelId="{E502D3B0-CB5A-450E-81CB-EEA712D5061C}">
      <dgm:prSet/>
      <dgm:spPr/>
      <dgm:t>
        <a:bodyPr/>
        <a:lstStyle/>
        <a:p>
          <a:r>
            <a:rPr lang="es-ES" dirty="0" smtClean="0"/>
            <a:t>Plantillas para personalizar las salidas</a:t>
          </a:r>
          <a:endParaRPr lang="es-ES" dirty="0"/>
        </a:p>
      </dgm:t>
    </dgm:pt>
    <dgm:pt modelId="{8F45D155-1EB6-471B-83D2-FC5E80F2BAAE}" type="sibTrans" cxnId="{C34505FE-91B6-4E85-AB25-FBFE0E6BD891}">
      <dgm:prSet/>
      <dgm:spPr/>
      <dgm:t>
        <a:bodyPr/>
        <a:lstStyle/>
        <a:p>
          <a:endParaRPr lang="es-ES"/>
        </a:p>
      </dgm:t>
    </dgm:pt>
    <dgm:pt modelId="{E6CEB81E-4C28-4DFA-A157-70E1F64D9B94}" type="parTrans" cxnId="{C34505FE-91B6-4E85-AB25-FBFE0E6BD891}">
      <dgm:prSet/>
      <dgm:spPr/>
      <dgm:t>
        <a:bodyPr/>
        <a:lstStyle/>
        <a:p>
          <a:endParaRPr lang="es-ES"/>
        </a:p>
      </dgm:t>
    </dgm:pt>
    <dgm:pt modelId="{A9F5E34A-7956-4D8B-B7FB-80D37F47F806}" type="pres">
      <dgm:prSet presAssocID="{344471A1-3080-48C7-960B-059A2B61081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DAEA211-F541-4D95-ADF6-3BD9DE1C6179}" type="pres">
      <dgm:prSet presAssocID="{1FE5B5AC-3840-4107-A5B7-3E240D5C0E02}" presName="composite" presStyleCnt="0"/>
      <dgm:spPr/>
    </dgm:pt>
    <dgm:pt modelId="{63BB0AAF-FFC0-482E-8E73-4B05A9442770}" type="pres">
      <dgm:prSet presAssocID="{1FE5B5AC-3840-4107-A5B7-3E240D5C0E0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7F40B6C-A03B-496D-A1A7-8117658419E1}" type="pres">
      <dgm:prSet presAssocID="{1FE5B5AC-3840-4107-A5B7-3E240D5C0E02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5EE49C8-FF01-40C8-80FC-731E4C03F7FF}" type="pres">
      <dgm:prSet presAssocID="{31473E3F-C62B-4DB6-88D1-EEDDFE476D1C}" presName="space" presStyleCnt="0"/>
      <dgm:spPr/>
    </dgm:pt>
    <dgm:pt modelId="{98D02860-807A-4D31-A1A4-6516B0201ACE}" type="pres">
      <dgm:prSet presAssocID="{CA932B8A-7D68-4BD8-8BD1-358787F4D789}" presName="composite" presStyleCnt="0"/>
      <dgm:spPr/>
    </dgm:pt>
    <dgm:pt modelId="{464FD6F7-2084-451E-9037-D4F4F9E7C2F1}" type="pres">
      <dgm:prSet presAssocID="{CA932B8A-7D68-4BD8-8BD1-358787F4D78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F30BE98-8E63-4F6E-A1A9-6913270D86E4}" type="pres">
      <dgm:prSet presAssocID="{CA932B8A-7D68-4BD8-8BD1-358787F4D78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1D639A0-0372-423E-A82B-8510DD75803B}" type="pres">
      <dgm:prSet presAssocID="{01E2BF5C-58FD-4489-9AFE-365F46A7FD8D}" presName="space" presStyleCnt="0"/>
      <dgm:spPr/>
    </dgm:pt>
    <dgm:pt modelId="{8D04B18A-00A6-4C65-99B2-8AD720842082}" type="pres">
      <dgm:prSet presAssocID="{508285C5-C82B-4DAB-A062-3B0168412628}" presName="composite" presStyleCnt="0"/>
      <dgm:spPr/>
    </dgm:pt>
    <dgm:pt modelId="{342D7C85-A378-4953-A6CA-2CCB65007BB8}" type="pres">
      <dgm:prSet presAssocID="{508285C5-C82B-4DAB-A062-3B016841262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1F35A73-D9DB-41D7-B3D7-CE2B55FC6480}" type="pres">
      <dgm:prSet presAssocID="{508285C5-C82B-4DAB-A062-3B016841262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F1DD8A7-3A52-486E-B903-10807E637B9C}" srcId="{CA932B8A-7D68-4BD8-8BD1-358787F4D789}" destId="{8AA21B50-E75F-4004-9B82-5E84F4B1B75B}" srcOrd="3" destOrd="0" parTransId="{AB65590B-723D-45B0-A313-B7EF244F9B19}" sibTransId="{CAF30E9D-2AED-4B32-BF4E-11E23B45D84D}"/>
    <dgm:cxn modelId="{25D4F79F-75C7-4A38-961E-FB5035A5399C}" type="presOf" srcId="{CA932B8A-7D68-4BD8-8BD1-358787F4D789}" destId="{464FD6F7-2084-451E-9037-D4F4F9E7C2F1}" srcOrd="0" destOrd="0" presId="urn:microsoft.com/office/officeart/2005/8/layout/hList1"/>
    <dgm:cxn modelId="{F489BDAD-6D51-4E2C-A57E-D07B3245DDF8}" srcId="{1FE5B5AC-3840-4107-A5B7-3E240D5C0E02}" destId="{A1CE60EF-6714-4274-B95F-D63A7B969418}" srcOrd="0" destOrd="0" parTransId="{C1540820-01F4-4A14-A404-23DC032F15C9}" sibTransId="{5058D96C-D7D3-4E57-8B4C-9A4B331E0A6D}"/>
    <dgm:cxn modelId="{E9F45423-A19A-4D07-9D44-239ABA4DD768}" type="presOf" srcId="{95CB1B38-DA6A-4880-9D4C-5E22CA7314B7}" destId="{71F35A73-D9DB-41D7-B3D7-CE2B55FC6480}" srcOrd="0" destOrd="4" presId="urn:microsoft.com/office/officeart/2005/8/layout/hList1"/>
    <dgm:cxn modelId="{79468ABD-1D8F-4282-90D0-0F7847E8CA84}" srcId="{2F3D9682-4D0A-4C45-8469-4E12659FEC60}" destId="{4AFC5C15-2608-44EA-A128-243D414BE23D}" srcOrd="0" destOrd="0" parTransId="{F4ACA483-1E27-4926-872A-9AE5A86E4C55}" sibTransId="{B8D43871-8A68-4FE9-A2AD-B3D373A31D3F}"/>
    <dgm:cxn modelId="{AC3347AB-F155-4263-B14E-CBF6AE352EE8}" srcId="{508285C5-C82B-4DAB-A062-3B0168412628}" destId="{3EB7ABAF-C43C-44C4-B333-B1D886A9DEE6}" srcOrd="3" destOrd="0" parTransId="{7C6060FE-53E7-4070-9737-B89694D3B050}" sibTransId="{8A8D47F5-7D3E-4D4D-900A-AC01B3F650E8}"/>
    <dgm:cxn modelId="{061612F0-F821-4388-A077-4E55772261E7}" type="presOf" srcId="{B9FA4778-886D-4115-B245-91660090DAE8}" destId="{71F35A73-D9DB-41D7-B3D7-CE2B55FC6480}" srcOrd="0" destOrd="0" presId="urn:microsoft.com/office/officeart/2005/8/layout/hList1"/>
    <dgm:cxn modelId="{28693A85-952D-4D62-AD58-2373AFF9018D}" type="presOf" srcId="{4AFC5C15-2608-44EA-A128-243D414BE23D}" destId="{71F35A73-D9DB-41D7-B3D7-CE2B55FC6480}" srcOrd="0" destOrd="7" presId="urn:microsoft.com/office/officeart/2005/8/layout/hList1"/>
    <dgm:cxn modelId="{D5A77557-E111-443A-9392-7DD7BCFF965D}" srcId="{508285C5-C82B-4DAB-A062-3B0168412628}" destId="{8D064F60-90F2-4D84-B984-DDDBFD104233}" srcOrd="5" destOrd="0" parTransId="{14749C9C-8797-46AF-ABC4-9078D56D6610}" sibTransId="{8D4E3F8C-70D4-49E8-92F1-B54E39E071F8}"/>
    <dgm:cxn modelId="{9E20F6C4-EFB7-4DCA-9EF4-38DD4F9953C5}" type="presOf" srcId="{8AA21B50-E75F-4004-9B82-5E84F4B1B75B}" destId="{1F30BE98-8E63-4F6E-A1A9-6913270D86E4}" srcOrd="0" destOrd="3" presId="urn:microsoft.com/office/officeart/2005/8/layout/hList1"/>
    <dgm:cxn modelId="{F922A639-97CB-479B-92F3-516FA77E02CF}" type="presOf" srcId="{D881BD10-DDA9-4CEA-9716-FE4C87E3F50F}" destId="{1F30BE98-8E63-4F6E-A1A9-6913270D86E4}" srcOrd="0" destOrd="1" presId="urn:microsoft.com/office/officeart/2005/8/layout/hList1"/>
    <dgm:cxn modelId="{F422FCC8-5562-436A-89FB-0F86427ED2AA}" srcId="{344471A1-3080-48C7-960B-059A2B61081B}" destId="{508285C5-C82B-4DAB-A062-3B0168412628}" srcOrd="2" destOrd="0" parTransId="{56040AC2-9CE7-4A79-A288-3756B113C5B2}" sibTransId="{69983E47-CF34-44FF-90DD-8A675B17C988}"/>
    <dgm:cxn modelId="{3AD40C74-5706-4AC1-9B2B-620F742F5E86}" type="presOf" srcId="{8D064F60-90F2-4D84-B984-DDDBFD104233}" destId="{71F35A73-D9DB-41D7-B3D7-CE2B55FC6480}" srcOrd="0" destOrd="5" presId="urn:microsoft.com/office/officeart/2005/8/layout/hList1"/>
    <dgm:cxn modelId="{4688B7F7-ED71-427C-AE06-954AE9321F19}" type="presOf" srcId="{C006D6DE-2028-4E1E-96BA-C38F72D09898}" destId="{71F35A73-D9DB-41D7-B3D7-CE2B55FC6480}" srcOrd="0" destOrd="1" presId="urn:microsoft.com/office/officeart/2005/8/layout/hList1"/>
    <dgm:cxn modelId="{6E056476-87A0-426F-8701-D58772E48462}" srcId="{344471A1-3080-48C7-960B-059A2B61081B}" destId="{1FE5B5AC-3840-4107-A5B7-3E240D5C0E02}" srcOrd="0" destOrd="0" parTransId="{67743CD3-280F-4FBF-9F5A-24D67F9E2BE3}" sibTransId="{31473E3F-C62B-4DB6-88D1-EEDDFE476D1C}"/>
    <dgm:cxn modelId="{EA045141-05FF-426C-85E6-7ADBD899538F}" type="presOf" srcId="{508285C5-C82B-4DAB-A062-3B0168412628}" destId="{342D7C85-A378-4953-A6CA-2CCB65007BB8}" srcOrd="0" destOrd="0" presId="urn:microsoft.com/office/officeart/2005/8/layout/hList1"/>
    <dgm:cxn modelId="{AAF89916-DE08-4B8E-9924-510BD5246297}" type="presOf" srcId="{28CF39AF-4AAB-4B5B-B263-A462D30B44BA}" destId="{67F40B6C-A03B-496D-A1A7-8117658419E1}" srcOrd="0" destOrd="3" presId="urn:microsoft.com/office/officeart/2005/8/layout/hList1"/>
    <dgm:cxn modelId="{66D27D67-DF38-4519-9118-6AE152269B16}" srcId="{2F3D9682-4D0A-4C45-8469-4E12659FEC60}" destId="{717658D8-4508-43CE-AC6F-18AC5D8DF0B7}" srcOrd="1" destOrd="0" parTransId="{AD87F039-460B-410D-B6DA-EF309C5980CA}" sibTransId="{8C8BA23B-9A91-42A7-A1BE-AA3CB9E702EB}"/>
    <dgm:cxn modelId="{963178DA-825C-42AC-BC6D-F5A799F498B1}" type="presOf" srcId="{A1CE60EF-6714-4274-B95F-D63A7B969418}" destId="{67F40B6C-A03B-496D-A1A7-8117658419E1}" srcOrd="0" destOrd="0" presId="urn:microsoft.com/office/officeart/2005/8/layout/hList1"/>
    <dgm:cxn modelId="{A5C3E7AD-08C4-4C7A-B106-75B64309D6D3}" srcId="{508285C5-C82B-4DAB-A062-3B0168412628}" destId="{95CB1B38-DA6A-4880-9D4C-5E22CA7314B7}" srcOrd="4" destOrd="0" parTransId="{E883A6FA-CCCA-4549-BCF4-F805E37F6D98}" sibTransId="{AD501A07-AB7F-419B-9A5A-4D83A9F1B6DD}"/>
    <dgm:cxn modelId="{9B9FA16C-6D1C-4F8F-816C-7304EBA94CB8}" srcId="{CA932B8A-7D68-4BD8-8BD1-358787F4D789}" destId="{8ECDAA40-A236-442F-AB7F-24690E4FB67F}" srcOrd="4" destOrd="0" parTransId="{42E18DF2-28CF-4D04-A936-E1716C57B5A6}" sibTransId="{90044949-5805-4F92-B421-E2D0F9A9556A}"/>
    <dgm:cxn modelId="{488D1F83-EFD3-4E6A-B27E-2125FCB4EBEC}" srcId="{508285C5-C82B-4DAB-A062-3B0168412628}" destId="{C006D6DE-2028-4E1E-96BA-C38F72D09898}" srcOrd="1" destOrd="0" parTransId="{389D09A6-879D-4BF7-BBDA-78E8835200E3}" sibTransId="{1BD98369-B855-495D-822D-52B2E60BFFD3}"/>
    <dgm:cxn modelId="{3C46AAB0-24E8-48AA-BB9D-F0AEFDAE29D2}" srcId="{344471A1-3080-48C7-960B-059A2B61081B}" destId="{CA932B8A-7D68-4BD8-8BD1-358787F4D789}" srcOrd="1" destOrd="0" parTransId="{701CBB06-22D4-4162-92CB-183F2C22BB81}" sibTransId="{01E2BF5C-58FD-4489-9AFE-365F46A7FD8D}"/>
    <dgm:cxn modelId="{11CF7119-A038-457E-9E5A-364D13B78BF1}" type="presOf" srcId="{3EB7ABAF-C43C-44C4-B333-B1D886A9DEE6}" destId="{71F35A73-D9DB-41D7-B3D7-CE2B55FC6480}" srcOrd="0" destOrd="3" presId="urn:microsoft.com/office/officeart/2005/8/layout/hList1"/>
    <dgm:cxn modelId="{E901F2F8-629B-4C9E-B168-679CD9047352}" srcId="{508285C5-C82B-4DAB-A062-3B0168412628}" destId="{47DC2894-E299-4BA4-902B-DA88F43CCFDE}" srcOrd="2" destOrd="0" parTransId="{4C5154CA-F31F-4201-A8D6-34DD5484200D}" sibTransId="{14DCDC9B-B66F-4036-8288-F86F1D295E3B}"/>
    <dgm:cxn modelId="{6D678AF7-59CB-4C65-9550-D93E37A522C6}" srcId="{1FE5B5AC-3840-4107-A5B7-3E240D5C0E02}" destId="{7A84A5E2-55AE-4017-B12F-241555178C24}" srcOrd="1" destOrd="0" parTransId="{21C8FB69-E5F3-4AF0-B2B7-C7ADC170027B}" sibTransId="{A915E996-B26C-48CC-ACE3-415D19D68DD1}"/>
    <dgm:cxn modelId="{F1D4F0A2-5E88-435B-B7E0-A9F547A0111F}" type="presOf" srcId="{B1B31F81-3910-4D89-995C-6C55C8954BF0}" destId="{1F30BE98-8E63-4F6E-A1A9-6913270D86E4}" srcOrd="0" destOrd="0" presId="urn:microsoft.com/office/officeart/2005/8/layout/hList1"/>
    <dgm:cxn modelId="{890C41BF-1C61-423D-B502-D9CC14BF0F5C}" type="presOf" srcId="{7A84A5E2-55AE-4017-B12F-241555178C24}" destId="{67F40B6C-A03B-496D-A1A7-8117658419E1}" srcOrd="0" destOrd="1" presId="urn:microsoft.com/office/officeart/2005/8/layout/hList1"/>
    <dgm:cxn modelId="{43946F5B-DD66-4B11-91F2-749CD5894A53}" type="presOf" srcId="{1FE5B5AC-3840-4107-A5B7-3E240D5C0E02}" destId="{63BB0AAF-FFC0-482E-8E73-4B05A9442770}" srcOrd="0" destOrd="0" presId="urn:microsoft.com/office/officeart/2005/8/layout/hList1"/>
    <dgm:cxn modelId="{3977A4BA-203B-4E8A-9DF9-FAC219E091FB}" type="presOf" srcId="{8ECDAA40-A236-442F-AB7F-24690E4FB67F}" destId="{1F30BE98-8E63-4F6E-A1A9-6913270D86E4}" srcOrd="0" destOrd="4" presId="urn:microsoft.com/office/officeart/2005/8/layout/hList1"/>
    <dgm:cxn modelId="{DAE88D59-5E7E-450E-BCFA-75F62D93859E}" type="presOf" srcId="{04B24454-EA6A-4396-A652-E8D42E3C40F6}" destId="{67F40B6C-A03B-496D-A1A7-8117658419E1}" srcOrd="0" destOrd="2" presId="urn:microsoft.com/office/officeart/2005/8/layout/hList1"/>
    <dgm:cxn modelId="{F55BA99E-233B-413A-8D8A-EFD643CD5035}" srcId="{508285C5-C82B-4DAB-A062-3B0168412628}" destId="{2F3D9682-4D0A-4C45-8469-4E12659FEC60}" srcOrd="6" destOrd="0" parTransId="{7F744E28-D2DE-4D0B-B5D2-93A9A96B357D}" sibTransId="{67631F38-8EE1-4532-A54A-D26D0D8ACFB3}"/>
    <dgm:cxn modelId="{4B2E8392-52BE-4BDD-9D76-412FB0B6BEA6}" type="presOf" srcId="{2F3D9682-4D0A-4C45-8469-4E12659FEC60}" destId="{71F35A73-D9DB-41D7-B3D7-CE2B55FC6480}" srcOrd="0" destOrd="6" presId="urn:microsoft.com/office/officeart/2005/8/layout/hList1"/>
    <dgm:cxn modelId="{8DC75996-1067-42B6-A0CD-CB5C0B0AB1A3}" srcId="{CA932B8A-7D68-4BD8-8BD1-358787F4D789}" destId="{B1B31F81-3910-4D89-995C-6C55C8954BF0}" srcOrd="0" destOrd="0" parTransId="{BCD4B6CD-FC89-4E18-BD06-DB76471D6641}" sibTransId="{6909AA35-4EBD-4353-8520-DE8D5E688598}"/>
    <dgm:cxn modelId="{A82029E5-C897-4144-9BB4-4C809E3024FA}" type="presOf" srcId="{47DC2894-E299-4BA4-902B-DA88F43CCFDE}" destId="{71F35A73-D9DB-41D7-B3D7-CE2B55FC6480}" srcOrd="0" destOrd="2" presId="urn:microsoft.com/office/officeart/2005/8/layout/hList1"/>
    <dgm:cxn modelId="{1D3EA184-873C-4C5A-B8F4-BA501C56EBC3}" srcId="{CA932B8A-7D68-4BD8-8BD1-358787F4D789}" destId="{D881BD10-DDA9-4CEA-9716-FE4C87E3F50F}" srcOrd="1" destOrd="0" parTransId="{E730A022-D617-4187-9744-388C08408632}" sibTransId="{025B5219-B6B5-4837-A22B-3063BBC4A184}"/>
    <dgm:cxn modelId="{B8EE2AD3-7544-4D14-A5F7-F19F3B03232A}" type="presOf" srcId="{717658D8-4508-43CE-AC6F-18AC5D8DF0B7}" destId="{71F35A73-D9DB-41D7-B3D7-CE2B55FC6480}" srcOrd="0" destOrd="8" presId="urn:microsoft.com/office/officeart/2005/8/layout/hList1"/>
    <dgm:cxn modelId="{EEA7ABC4-5E71-4237-8DFF-C6AB2AB2216E}" type="presOf" srcId="{344471A1-3080-48C7-960B-059A2B61081B}" destId="{A9F5E34A-7956-4D8B-B7FB-80D37F47F806}" srcOrd="0" destOrd="0" presId="urn:microsoft.com/office/officeart/2005/8/layout/hList1"/>
    <dgm:cxn modelId="{C34505FE-91B6-4E85-AB25-FBFE0E6BD891}" srcId="{CA932B8A-7D68-4BD8-8BD1-358787F4D789}" destId="{E502D3B0-CB5A-450E-81CB-EEA712D5061C}" srcOrd="2" destOrd="0" parTransId="{E6CEB81E-4C28-4DFA-A157-70E1F64D9B94}" sibTransId="{8F45D155-1EB6-471B-83D2-FC5E80F2BAAE}"/>
    <dgm:cxn modelId="{8238AC50-1961-480E-A8F6-4859543AC8CB}" srcId="{508285C5-C82B-4DAB-A062-3B0168412628}" destId="{B9FA4778-886D-4115-B245-91660090DAE8}" srcOrd="0" destOrd="0" parTransId="{56C23AC6-F761-4B84-8B44-46217FEDA71A}" sibTransId="{316DA40A-25D4-4101-BBFE-A6538B64BC25}"/>
    <dgm:cxn modelId="{17B39514-377D-47E7-B608-85F22B03C382}" srcId="{1FE5B5AC-3840-4107-A5B7-3E240D5C0E02}" destId="{28CF39AF-4AAB-4B5B-B263-A462D30B44BA}" srcOrd="3" destOrd="0" parTransId="{3518F331-4EEF-4CEF-AA74-0D6D5D3E5988}" sibTransId="{5DCAF8FC-08D1-4D27-976F-826B2422E8B1}"/>
    <dgm:cxn modelId="{BF56C7C0-F64E-45F1-A95C-91D9A8E8B5E7}" type="presOf" srcId="{E502D3B0-CB5A-450E-81CB-EEA712D5061C}" destId="{1F30BE98-8E63-4F6E-A1A9-6913270D86E4}" srcOrd="0" destOrd="2" presId="urn:microsoft.com/office/officeart/2005/8/layout/hList1"/>
    <dgm:cxn modelId="{5A1B12F2-8CA6-4042-908E-57DDA5EEF084}" srcId="{1FE5B5AC-3840-4107-A5B7-3E240D5C0E02}" destId="{04B24454-EA6A-4396-A652-E8D42E3C40F6}" srcOrd="2" destOrd="0" parTransId="{ED327AA9-C437-472E-BDD8-E2E14FED8835}" sibTransId="{DD09CE6D-2C42-4406-8E1C-93C702F78576}"/>
    <dgm:cxn modelId="{36AB4D7F-3935-4B40-9E38-809168AD2F0C}" type="presParOf" srcId="{A9F5E34A-7956-4D8B-B7FB-80D37F47F806}" destId="{6DAEA211-F541-4D95-ADF6-3BD9DE1C6179}" srcOrd="0" destOrd="0" presId="urn:microsoft.com/office/officeart/2005/8/layout/hList1"/>
    <dgm:cxn modelId="{2D811E26-B681-4DEE-BC30-C0FEDFCA4706}" type="presParOf" srcId="{6DAEA211-F541-4D95-ADF6-3BD9DE1C6179}" destId="{63BB0AAF-FFC0-482E-8E73-4B05A9442770}" srcOrd="0" destOrd="0" presId="urn:microsoft.com/office/officeart/2005/8/layout/hList1"/>
    <dgm:cxn modelId="{E2320547-D04A-4D1C-BC5D-F37B860EE424}" type="presParOf" srcId="{6DAEA211-F541-4D95-ADF6-3BD9DE1C6179}" destId="{67F40B6C-A03B-496D-A1A7-8117658419E1}" srcOrd="1" destOrd="0" presId="urn:microsoft.com/office/officeart/2005/8/layout/hList1"/>
    <dgm:cxn modelId="{7D96DA02-5C40-4E74-964C-DBB28B82DD59}" type="presParOf" srcId="{A9F5E34A-7956-4D8B-B7FB-80D37F47F806}" destId="{95EE49C8-FF01-40C8-80FC-731E4C03F7FF}" srcOrd="1" destOrd="0" presId="urn:microsoft.com/office/officeart/2005/8/layout/hList1"/>
    <dgm:cxn modelId="{FF0F7AE2-E760-47B0-93DB-4A111C7DCB1A}" type="presParOf" srcId="{A9F5E34A-7956-4D8B-B7FB-80D37F47F806}" destId="{98D02860-807A-4D31-A1A4-6516B0201ACE}" srcOrd="2" destOrd="0" presId="urn:microsoft.com/office/officeart/2005/8/layout/hList1"/>
    <dgm:cxn modelId="{D7338412-6041-44D6-A54E-4E17BBD91CDE}" type="presParOf" srcId="{98D02860-807A-4D31-A1A4-6516B0201ACE}" destId="{464FD6F7-2084-451E-9037-D4F4F9E7C2F1}" srcOrd="0" destOrd="0" presId="urn:microsoft.com/office/officeart/2005/8/layout/hList1"/>
    <dgm:cxn modelId="{60B681B8-5DAD-4F2E-81B7-11F9E95F2CEB}" type="presParOf" srcId="{98D02860-807A-4D31-A1A4-6516B0201ACE}" destId="{1F30BE98-8E63-4F6E-A1A9-6913270D86E4}" srcOrd="1" destOrd="0" presId="urn:microsoft.com/office/officeart/2005/8/layout/hList1"/>
    <dgm:cxn modelId="{3DAD68EB-8376-4BC1-85CC-A070931AF58A}" type="presParOf" srcId="{A9F5E34A-7956-4D8B-B7FB-80D37F47F806}" destId="{91D639A0-0372-423E-A82B-8510DD75803B}" srcOrd="3" destOrd="0" presId="urn:microsoft.com/office/officeart/2005/8/layout/hList1"/>
    <dgm:cxn modelId="{0974E099-97C3-495F-9377-B8537A74F653}" type="presParOf" srcId="{A9F5E34A-7956-4D8B-B7FB-80D37F47F806}" destId="{8D04B18A-00A6-4C65-99B2-8AD720842082}" srcOrd="4" destOrd="0" presId="urn:microsoft.com/office/officeart/2005/8/layout/hList1"/>
    <dgm:cxn modelId="{30F192F5-2E4B-4D2E-8E59-259C2EDC09F3}" type="presParOf" srcId="{8D04B18A-00A6-4C65-99B2-8AD720842082}" destId="{342D7C85-A378-4953-A6CA-2CCB65007BB8}" srcOrd="0" destOrd="0" presId="urn:microsoft.com/office/officeart/2005/8/layout/hList1"/>
    <dgm:cxn modelId="{AAF23385-D9F3-42BE-B85F-72268C9C4E04}" type="presParOf" srcId="{8D04B18A-00A6-4C65-99B2-8AD720842082}" destId="{71F35A73-D9DB-41D7-B3D7-CE2B55FC648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B0AAF-FFC0-482E-8E73-4B05A9442770}">
      <dsp:nvSpPr>
        <dsp:cNvPr id="0" name=""/>
        <dsp:cNvSpPr/>
      </dsp:nvSpPr>
      <dsp:spPr>
        <a:xfrm>
          <a:off x="2543" y="266204"/>
          <a:ext cx="2479810" cy="6151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Salida cartográfica avanzada</a:t>
          </a:r>
          <a:endParaRPr lang="es-ES" sz="1700" kern="1200" dirty="0"/>
        </a:p>
      </dsp:txBody>
      <dsp:txXfrm>
        <a:off x="2543" y="266204"/>
        <a:ext cx="2479810" cy="615181"/>
      </dsp:txXfrm>
    </dsp:sp>
    <dsp:sp modelId="{67F40B6C-A03B-496D-A1A7-8117658419E1}">
      <dsp:nvSpPr>
        <dsp:cNvPr id="0" name=""/>
        <dsp:cNvSpPr/>
      </dsp:nvSpPr>
      <dsp:spPr>
        <a:xfrm>
          <a:off x="2543" y="881385"/>
          <a:ext cx="2479810" cy="30011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just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700" kern="1200" dirty="0" smtClean="0"/>
            <a:t>Elementos de mapa automatizados (</a:t>
          </a:r>
          <a:r>
            <a:rPr lang="es-ES" sz="1700" b="1" i="0" kern="1200" dirty="0" smtClean="0"/>
            <a:t>leyenda</a:t>
          </a:r>
          <a:r>
            <a:rPr lang="es-ES" sz="1700" b="0" i="0" kern="1200" dirty="0" smtClean="0"/>
            <a:t>,</a:t>
          </a:r>
          <a:r>
            <a:rPr lang="es-ES" sz="1700" b="1" i="0" kern="1200" dirty="0" smtClean="0"/>
            <a:t> regla</a:t>
          </a:r>
          <a:r>
            <a:rPr lang="es-ES" sz="1700" kern="1200" dirty="0" smtClean="0"/>
            <a:t>, </a:t>
          </a:r>
          <a:r>
            <a:rPr lang="es-ES" sz="1700" kern="1200" dirty="0" err="1" smtClean="0"/>
            <a:t>etc</a:t>
          </a:r>
          <a:r>
            <a:rPr lang="es-ES" sz="1700" kern="1200" dirty="0" smtClean="0"/>
            <a:t>)</a:t>
          </a:r>
          <a:endParaRPr lang="es-E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700" kern="1200" dirty="0" smtClean="0"/>
            <a:t>Plantillas (</a:t>
          </a:r>
          <a:r>
            <a:rPr lang="es-ES" sz="1700" b="1" i="1" kern="1200" dirty="0" err="1" smtClean="0"/>
            <a:t>templates</a:t>
          </a:r>
          <a:r>
            <a:rPr lang="es-ES" sz="1700" kern="1200" dirty="0" smtClean="0"/>
            <a:t>) disponibles.</a:t>
          </a:r>
          <a:endParaRPr lang="es-E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700" kern="1200" dirty="0" err="1" smtClean="0"/>
            <a:t>Renderizado</a:t>
          </a:r>
          <a:r>
            <a:rPr lang="es-ES" sz="1700" kern="1200" dirty="0" smtClean="0"/>
            <a:t> de alta calidad </a:t>
          </a:r>
          <a:endParaRPr lang="es-E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700" kern="1200" dirty="0" smtClean="0"/>
            <a:t>Fuentes </a:t>
          </a:r>
          <a:r>
            <a:rPr lang="es-ES" sz="1700" i="1" kern="1200" dirty="0" smtClean="0"/>
            <a:t>TrueType</a:t>
          </a:r>
          <a:endParaRPr lang="es-ES" sz="1700" i="1" kern="1200" dirty="0"/>
        </a:p>
      </dsp:txBody>
      <dsp:txXfrm>
        <a:off x="2543" y="881385"/>
        <a:ext cx="2479810" cy="3001142"/>
      </dsp:txXfrm>
    </dsp:sp>
    <dsp:sp modelId="{464FD6F7-2084-451E-9037-D4F4F9E7C2F1}">
      <dsp:nvSpPr>
        <dsp:cNvPr id="0" name=""/>
        <dsp:cNvSpPr/>
      </dsp:nvSpPr>
      <dsp:spPr>
        <a:xfrm>
          <a:off x="2829526" y="266204"/>
          <a:ext cx="2479810" cy="6151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Consultas espaciales</a:t>
          </a:r>
          <a:endParaRPr lang="es-ES" sz="1700" kern="1200" dirty="0"/>
        </a:p>
      </dsp:txBody>
      <dsp:txXfrm>
        <a:off x="2829526" y="266204"/>
        <a:ext cx="2479810" cy="615181"/>
      </dsp:txXfrm>
    </dsp:sp>
    <dsp:sp modelId="{1F30BE98-8E63-4F6E-A1A9-6913270D86E4}">
      <dsp:nvSpPr>
        <dsp:cNvPr id="0" name=""/>
        <dsp:cNvSpPr/>
      </dsp:nvSpPr>
      <dsp:spPr>
        <a:xfrm>
          <a:off x="2829526" y="881385"/>
          <a:ext cx="2479810" cy="30011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700" kern="1200" dirty="0" smtClean="0"/>
            <a:t>Identificar objetos espaciales por atributos, punto, …</a:t>
          </a:r>
          <a:endParaRPr lang="es-E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700" kern="1200" dirty="0" smtClean="0"/>
            <a:t>Soporte para </a:t>
          </a:r>
          <a:r>
            <a:rPr lang="es-ES" sz="1700" b="1" kern="1200" dirty="0" smtClean="0"/>
            <a:t>consultas</a:t>
          </a:r>
          <a:r>
            <a:rPr lang="es-ES" sz="1700" kern="1200" dirty="0" smtClean="0"/>
            <a:t> sobre </a:t>
          </a:r>
          <a:r>
            <a:rPr lang="es-ES" sz="1700" b="1" kern="1200" dirty="0" err="1" smtClean="0"/>
            <a:t>raster</a:t>
          </a:r>
          <a:r>
            <a:rPr lang="es-ES" sz="1700" kern="1200" dirty="0" smtClean="0"/>
            <a:t>. </a:t>
          </a:r>
          <a:endParaRPr lang="es-E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700" kern="1200" dirty="0" smtClean="0"/>
            <a:t>Plantillas para personalizar las salidas</a:t>
          </a:r>
          <a:endParaRPr lang="es-E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700" kern="1200" dirty="0" smtClean="0"/>
            <a:t>Generación </a:t>
          </a:r>
          <a:r>
            <a:rPr lang="es-ES" sz="1700" kern="1200" dirty="0"/>
            <a:t>de </a:t>
          </a:r>
          <a:r>
            <a:rPr lang="es-ES" sz="1700" b="1" kern="1200" dirty="0"/>
            <a:t>salida</a:t>
          </a:r>
          <a:r>
            <a:rPr lang="es-ES" sz="1700" kern="1200" dirty="0"/>
            <a:t> de consulta </a:t>
          </a:r>
          <a:r>
            <a:rPr lang="es-ES" sz="1700" b="1" kern="1200" dirty="0"/>
            <a:t>basada</a:t>
          </a:r>
          <a:r>
            <a:rPr lang="es-ES" sz="1700" kern="1200" dirty="0"/>
            <a:t> en </a:t>
          </a:r>
          <a:r>
            <a:rPr lang="es-ES" sz="1700" b="1" kern="1200" dirty="0"/>
            <a:t>OGR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700" kern="1200" dirty="0"/>
        </a:p>
      </dsp:txBody>
      <dsp:txXfrm>
        <a:off x="2829526" y="881385"/>
        <a:ext cx="2479810" cy="3001142"/>
      </dsp:txXfrm>
    </dsp:sp>
    <dsp:sp modelId="{342D7C85-A378-4953-A6CA-2CCB65007BB8}">
      <dsp:nvSpPr>
        <dsp:cNvPr id="0" name=""/>
        <dsp:cNvSpPr/>
      </dsp:nvSpPr>
      <dsp:spPr>
        <a:xfrm>
          <a:off x="5656510" y="266204"/>
          <a:ext cx="2479810" cy="6151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Soporte para scripting y desarrollo</a:t>
          </a:r>
          <a:endParaRPr lang="es-ES" sz="1700" kern="1200" dirty="0"/>
        </a:p>
      </dsp:txBody>
      <dsp:txXfrm>
        <a:off x="5656510" y="266204"/>
        <a:ext cx="2479810" cy="615181"/>
      </dsp:txXfrm>
    </dsp:sp>
    <dsp:sp modelId="{71F35A73-D9DB-41D7-B3D7-CE2B55FC6480}">
      <dsp:nvSpPr>
        <dsp:cNvPr id="0" name=""/>
        <dsp:cNvSpPr/>
      </dsp:nvSpPr>
      <dsp:spPr>
        <a:xfrm>
          <a:off x="5656510" y="881385"/>
          <a:ext cx="2479810" cy="30011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700" kern="1200" dirty="0" smtClean="0"/>
            <a:t>PHP</a:t>
          </a:r>
          <a:endParaRPr lang="es-E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700" kern="1200" dirty="0" err="1" smtClean="0"/>
            <a:t>Python</a:t>
          </a:r>
          <a:endParaRPr lang="es-E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700" kern="1200" dirty="0" smtClean="0"/>
            <a:t>Perl</a:t>
          </a:r>
          <a:endParaRPr lang="es-E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700" kern="1200" dirty="0" smtClean="0"/>
            <a:t>Ruby</a:t>
          </a:r>
          <a:endParaRPr lang="es-E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700" kern="1200" dirty="0" smtClean="0"/>
            <a:t>Java</a:t>
          </a:r>
          <a:endParaRPr lang="es-E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700" kern="1200" dirty="0" smtClean="0"/>
            <a:t>Plataforma .NET</a:t>
          </a:r>
          <a:endParaRPr lang="es-E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700" kern="1200" dirty="0" smtClean="0"/>
            <a:t>Multiplataforma:</a:t>
          </a:r>
          <a:endParaRPr lang="es-E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700" kern="1200" dirty="0" smtClean="0"/>
            <a:t>Linux</a:t>
          </a:r>
          <a:r>
            <a:rPr lang="es-ES" sz="1700" kern="1200" dirty="0"/>
            <a:t>, Windows, Mac OS X, Solaris y más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700" kern="1200" dirty="0"/>
        </a:p>
      </dsp:txBody>
      <dsp:txXfrm>
        <a:off x="5656510" y="881385"/>
        <a:ext cx="2479810" cy="3001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4AD0A-7FE6-4BB3-8690-34074AB6C6A3}" type="datetimeFigureOut">
              <a:rPr lang="es-ES" smtClean="0"/>
              <a:t>21/12/2020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4CF32-2E09-4CC0-A9E7-235790711F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015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24CF32-2E09-4CC0-A9E7-235790711F7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895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4105731"/>
          </a:xfrm>
        </p:spPr>
        <p:txBody>
          <a:bodyPr anchor="ctr"/>
          <a:lstStyle>
            <a:lvl1pPr algn="ctr">
              <a:defRPr sz="6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11 CuadroTexto"/>
          <p:cNvSpPr txBox="1"/>
          <p:nvPr/>
        </p:nvSpPr>
        <p:spPr>
          <a:xfrm rot="16200000">
            <a:off x="-2151165" y="2519318"/>
            <a:ext cx="5472608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s-E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Sistemas de Información Geográfica</a:t>
            </a:r>
          </a:p>
        </p:txBody>
      </p:sp>
      <p:sp>
        <p:nvSpPr>
          <p:cNvPr id="13" name="12 Rectángulo redondeado"/>
          <p:cNvSpPr/>
          <p:nvPr userDrawn="1"/>
        </p:nvSpPr>
        <p:spPr>
          <a:xfrm>
            <a:off x="6516216" y="116632"/>
            <a:ext cx="2448272" cy="792088"/>
          </a:xfrm>
          <a:prstGeom prst="roundRect">
            <a:avLst>
              <a:gd name="adj" fmla="val 2543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b="1" i="0" dirty="0" smtClean="0"/>
              <a:t>Grado</a:t>
            </a:r>
            <a:r>
              <a:rPr lang="es-ES" sz="2000" b="1" i="0" baseline="0" dirty="0" smtClean="0"/>
              <a:t> en </a:t>
            </a:r>
            <a:r>
              <a:rPr lang="es-ES" sz="2000" b="1" i="0" dirty="0" smtClean="0"/>
              <a:t>Ingeniería Informática</a:t>
            </a:r>
          </a:p>
        </p:txBody>
      </p:sp>
      <p:pic>
        <p:nvPicPr>
          <p:cNvPr id="10" name="Picture 2" descr="C:\Users\alons\Downloads\ugrhoriz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8641"/>
            <a:ext cx="2736304" cy="76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14 Rectángulo redondeado"/>
          <p:cNvSpPr/>
          <p:nvPr userDrawn="1"/>
        </p:nvSpPr>
        <p:spPr>
          <a:xfrm>
            <a:off x="3923928" y="466867"/>
            <a:ext cx="2160240" cy="297837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800" b="1" dirty="0" smtClean="0"/>
              <a:t>Curso 2020/21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3"/>
          </p:nvPr>
        </p:nvSpPr>
        <p:spPr>
          <a:xfrm>
            <a:off x="3707904" y="5589240"/>
            <a:ext cx="5256584" cy="108012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Autofit/>
          </a:bodyPr>
          <a:lstStyle>
            <a:lvl1pPr>
              <a:spcBef>
                <a:spcPts val="0"/>
              </a:spcBef>
              <a:defRPr sz="2000" b="1" i="0"/>
            </a:lvl1pPr>
            <a:lvl2pPr>
              <a:spcBef>
                <a:spcPts val="0"/>
              </a:spcBef>
              <a:defRPr sz="1400" b="1" i="0"/>
            </a:lvl2pPr>
            <a:lvl3pPr>
              <a:spcBef>
                <a:spcPts val="0"/>
              </a:spcBef>
              <a:defRPr sz="1400" b="1" i="0"/>
            </a:lvl3pPr>
            <a:lvl4pPr>
              <a:spcBef>
                <a:spcPts val="0"/>
              </a:spcBef>
              <a:defRPr sz="1400" b="1" i="0"/>
            </a:lvl4pPr>
            <a:lvl5pPr>
              <a:spcBef>
                <a:spcPts val="0"/>
              </a:spcBef>
              <a:defRPr sz="1400" b="1" i="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2319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C9CB-8B4C-41BD-9F0E-54976B71F2CC}" type="datetime1">
              <a:rPr lang="es-ES" smtClean="0"/>
              <a:t>21/12/2020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SIG - Alonso Bueno Herrero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ADFC-57E3-41D7-A0C5-C3D4BCD66E1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194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9CDC-F133-40B0-86C8-FA90B2026207}" type="datetime1">
              <a:rPr lang="es-ES" smtClean="0"/>
              <a:t>21/12/2020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SIG - Alonso Bueno Herrero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16EB-2B92-4283-AECF-8F782896C8B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23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239000" cy="1143000"/>
          </a:xfrm>
        </p:spPr>
        <p:txBody>
          <a:bodyPr>
            <a:noAutofit/>
          </a:bodyPr>
          <a:lstStyle>
            <a:lvl1pPr algn="l">
              <a:defRPr sz="4800" baseline="0">
                <a:ln w="3175">
                  <a:solidFill>
                    <a:schemeClr val="bg1"/>
                  </a:solidFill>
                </a:ln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556792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F718-3273-4B1C-96F7-A067AAAD1783}" type="datetime1">
              <a:rPr lang="es-ES" smtClean="0"/>
              <a:t>21/12/2020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1BA455-9A8E-4195-B928-0F4406685D8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SIG - Alonso Bueno Herrero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801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2EE6-CFDA-4722-8CD8-204BAFB2BD80}" type="datetime1">
              <a:rPr lang="es-ES" smtClean="0"/>
              <a:t>21/12/2020</a:t>
            </a:fld>
            <a:endParaRPr lang="es-E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BA472A-2A16-4A3B-8BB4-B35ACAA9546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SIG - Alonso Bueno Herrero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92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542E-34DA-4411-9457-791FDEDD9A29}" type="datetime1">
              <a:rPr lang="es-ES" smtClean="0"/>
              <a:t>21/12/2020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SIG - Alonso Bueno Herrero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1071-2CD1-4987-9D87-EEEDEDA0A1E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83568" y="1488152"/>
            <a:ext cx="3730752" cy="43891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569768" y="1488152"/>
            <a:ext cx="3730752" cy="43891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8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616" y="1497296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816" y="1497296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E5DC-2033-4D37-A896-296C6511A4F5}" type="datetime1">
              <a:rPr lang="es-ES" smtClean="0"/>
              <a:t>21/12/2020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SIG - Alonso Bueno Herrero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45C49-ED09-4080-BE37-44706634CCF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83568" y="2036792"/>
            <a:ext cx="3730752" cy="38404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569768" y="2036791"/>
            <a:ext cx="3730752" cy="38404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7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5159-012C-4F1D-8311-B2ACB2E7C4D9}" type="datetime1">
              <a:rPr lang="es-ES" smtClean="0"/>
              <a:t>21/12/2020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SIG - Alonso Bueno Herrero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BA43-0FC5-416C-82AD-6ED3E1EADF0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471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F7A0-43FD-4D14-98D5-DE2908F868DF}" type="datetime1">
              <a:rPr lang="es-ES" smtClean="0"/>
              <a:t>21/12/2020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922070-8118-4A7F-8642-E65E88ED59A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SIG - Alonso Bueno Herrero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11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2ED8564-81BE-44CE-9B0A-AA458BE26041}" type="datetime1">
              <a:rPr lang="es-ES" smtClean="0"/>
              <a:t>21/12/2020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476475-E75E-48D0-BE78-27A46936F92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s-ES" smtClean="0"/>
              <a:t>SIG - Alonso Bueno Herrero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61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48D2-A652-44C3-BB4F-E41152E0AFE9}" type="datetime1">
              <a:rPr lang="es-ES" smtClean="0"/>
              <a:t>21/12/2020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SIG - Alonso Bueno Herrero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B401-7E07-4417-90F6-4B476D5468E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632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13690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8" y="1556792"/>
            <a:ext cx="7467600" cy="4779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568" y="6553200"/>
            <a:ext cx="601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smtClean="0"/>
              <a:t>SIG - Alonso Bueno Herrero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33472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AFBBA43-0FC5-416C-82AD-6ED3E1EADF0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33569" y="630932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479698" y="6177083"/>
            <a:ext cx="1188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555159-012C-4F1D-8311-B2ACB2E7C4D9}" type="datetime1">
              <a:rPr lang="es-ES" smtClean="0"/>
              <a:t>21/12/2020</a:t>
            </a:fld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 rot="16200000">
            <a:off x="-2864860" y="2184829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Sistemas de Información</a:t>
            </a:r>
            <a:r>
              <a:rPr lang="es-ES" sz="2000" b="1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Geográfica</a:t>
            </a:r>
            <a:endParaRPr lang="es-ES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047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800" b="1" kern="1200" cap="none" spc="0">
          <a:ln w="12700">
            <a:solidFill>
              <a:schemeClr val="accent1"/>
            </a:solidFill>
            <a:prstDash val="solid"/>
          </a:ln>
          <a:pattFill prst="pct50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effectLst>
            <a:outerShdw dist="38100" dir="2640000" algn="bl" rotWithShape="0">
              <a:schemeClr val="accent1"/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dgarbc.wordpress.com/dos-capa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dgarbc.wordpress.com/dos-capa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dgarbc.wordpress.com/dos-capa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" TargetMode="External"/><Relationship Id="rId2" Type="http://schemas.openxmlformats.org/officeDocument/2006/relationships/hyperlink" Target="https://ms4w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dal.org/drv_libkml.html" TargetMode="External"/><Relationship Id="rId13" Type="http://schemas.openxmlformats.org/officeDocument/2006/relationships/slide" Target="slide8.xml"/><Relationship Id="rId3" Type="http://schemas.openxmlformats.org/officeDocument/2006/relationships/hyperlink" Target="https://www.gdal.org/drv_shapefile.html" TargetMode="External"/><Relationship Id="rId7" Type="http://schemas.openxmlformats.org/officeDocument/2006/relationships/hyperlink" Target="https://www.gdal.org/drv_gpx.html" TargetMode="External"/><Relationship Id="rId12" Type="http://schemas.openxmlformats.org/officeDocument/2006/relationships/hyperlink" Target="https://mappinggis.com/2016/05/gdal-libreria-oculta/#more-23766" TargetMode="External"/><Relationship Id="rId2" Type="http://schemas.openxmlformats.org/officeDocument/2006/relationships/hyperlink" Target="https://www.gdal.org/ogr_forma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dal.org/drv_gml.html" TargetMode="External"/><Relationship Id="rId11" Type="http://schemas.openxmlformats.org/officeDocument/2006/relationships/hyperlink" Target="https://www.gdal.org/drv_geopackage.html" TargetMode="External"/><Relationship Id="rId5" Type="http://schemas.openxmlformats.org/officeDocument/2006/relationships/hyperlink" Target="https://www.gdal.org/drv_mitab.html" TargetMode="External"/><Relationship Id="rId10" Type="http://schemas.openxmlformats.org/officeDocument/2006/relationships/hyperlink" Target="https://www.gdal.org/drv_oci.html" TargetMode="External"/><Relationship Id="rId4" Type="http://schemas.openxmlformats.org/officeDocument/2006/relationships/hyperlink" Target="https://www.gdal.org/drv_sde.html" TargetMode="External"/><Relationship Id="rId9" Type="http://schemas.openxmlformats.org/officeDocument/2006/relationships/hyperlink" Target="https://www.gdal.org/drv_pg.html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://www.idee.es/" TargetMode="External"/><Relationship Id="rId7" Type="http://schemas.openxmlformats.org/officeDocument/2006/relationships/image" Target="../media/image13.png"/><Relationship Id="rId12" Type="http://schemas.openxmlformats.org/officeDocument/2006/relationships/slide" Target="slide9.xml"/><Relationship Id="rId2" Type="http://schemas.openxmlformats.org/officeDocument/2006/relationships/hyperlink" Target="https://inspire.ec.europa.e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de.cat/" TargetMode="External"/><Relationship Id="rId11" Type="http://schemas.openxmlformats.org/officeDocument/2006/relationships/image" Target="../media/image17.png"/><Relationship Id="rId5" Type="http://schemas.openxmlformats.org/officeDocument/2006/relationships/hyperlink" Target="https://cartografia.jcyl.es/web/es/idecyl.html" TargetMode="External"/><Relationship Id="rId10" Type="http://schemas.openxmlformats.org/officeDocument/2006/relationships/image" Target="../media/image16.gif"/><Relationship Id="rId4" Type="http://schemas.openxmlformats.org/officeDocument/2006/relationships/hyperlink" Target="https://www.ideandalucia.es/portal/" TargetMode="External"/><Relationship Id="rId9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bif.es/wp-content/uploads/2018/02/Mapserver_admon_local.pdf" TargetMode="External"/><Relationship Id="rId2" Type="http://schemas.openxmlformats.org/officeDocument/2006/relationships/hyperlink" Target="https://ms4w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pserver.org/introduction.html" TargetMode="External"/><Relationship Id="rId4" Type="http://schemas.openxmlformats.org/officeDocument/2006/relationships/hyperlink" Target="https://www.idee.es/resources/presentaciones/JIDEE07/ARTICULOS_JIDEE2007/Articulo1-Anexo-archivo-map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apserver.org/index.html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slide" Target="slide3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54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Servidores de mapas:</a:t>
            </a:r>
            <a:r>
              <a:rPr lang="es-ES" sz="54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s-E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s-E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s-ES" i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MapServer</a:t>
            </a:r>
            <a:endParaRPr lang="es-ES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sz="quarter" idx="13"/>
          </p:nvPr>
        </p:nvSpPr>
        <p:spPr>
          <a:xfrm>
            <a:off x="3707904" y="6165304"/>
            <a:ext cx="5256584" cy="504056"/>
          </a:xfrm>
        </p:spPr>
        <p:txBody>
          <a:bodyPr/>
          <a:lstStyle/>
          <a:p>
            <a:pPr algn="ctr"/>
            <a:r>
              <a:rPr lang="es-ES" sz="2400" dirty="0" smtClean="0"/>
              <a:t>Alonso Bueno </a:t>
            </a:r>
            <a:r>
              <a:rPr lang="es-ES" sz="2400" dirty="0" smtClean="0"/>
              <a:t>Herrero</a:t>
            </a: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20125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Pero… ¿cómo funciona?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Comportamiento “típico” de un servidor web.</a:t>
            </a:r>
          </a:p>
          <a:p>
            <a:r>
              <a:rPr lang="es-ES" smtClean="0"/>
              <a:t>Ideas clave:</a:t>
            </a:r>
          </a:p>
          <a:p>
            <a:endParaRPr lang="es-ES" smtClean="0"/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F718-3273-4B1C-96F7-A067AAAD1783}" type="datetime1">
              <a:rPr lang="es-ES" smtClean="0"/>
              <a:pPr/>
              <a:t>21/12/2020</a:t>
            </a:fld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1BA455-9A8E-4195-B928-0F4406685D81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SIG - Alonso Bueno Herrero</a:t>
            </a:r>
            <a:endParaRPr lang="es-ES"/>
          </a:p>
        </p:txBody>
      </p:sp>
      <p:pic>
        <p:nvPicPr>
          <p:cNvPr id="7" name="Imagen 6">
            <a:hlinkClick r:id="rId2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699551"/>
            <a:ext cx="5912049" cy="3462355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5707757" y="2420888"/>
            <a:ext cx="3168352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s-ES" dirty="0" smtClean="0"/>
              <a:t>1. </a:t>
            </a:r>
            <a:r>
              <a:rPr lang="es-ES" b="1" dirty="0" err="1" smtClean="0"/>
              <a:t>MapServer</a:t>
            </a:r>
            <a:r>
              <a:rPr lang="es-ES" dirty="0" smtClean="0"/>
              <a:t> </a:t>
            </a:r>
            <a:r>
              <a:rPr lang="es-ES" dirty="0"/>
              <a:t>es un programa CGI que se encuentra inactivo en el servidor web. </a:t>
            </a:r>
          </a:p>
        </p:txBody>
      </p:sp>
    </p:spTree>
    <p:extLst>
      <p:ext uri="{BB962C8B-B14F-4D97-AF65-F5344CB8AC3E}">
        <p14:creationId xmlns:p14="http://schemas.microsoft.com/office/powerpoint/2010/main" val="33259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Pero… ¿cómo funciona?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Comportamiento “típico” de un servidor web.</a:t>
            </a:r>
          </a:p>
          <a:p>
            <a:r>
              <a:rPr lang="es-ES" smtClean="0"/>
              <a:t>Ideas clave:</a:t>
            </a:r>
          </a:p>
          <a:p>
            <a:endParaRPr lang="es-ES" smtClean="0"/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F718-3273-4B1C-96F7-A067AAAD1783}" type="datetime1">
              <a:rPr lang="es-ES" smtClean="0"/>
              <a:pPr/>
              <a:t>21/12/2020</a:t>
            </a:fld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1BA455-9A8E-4195-B928-0F4406685D81}" type="slidenum">
              <a:rPr lang="es-ES" smtClean="0"/>
              <a:pPr/>
              <a:t>11</a:t>
            </a:fld>
            <a:endParaRPr lang="es-ES"/>
          </a:p>
        </p:txBody>
      </p:sp>
      <p:pic>
        <p:nvPicPr>
          <p:cNvPr id="7" name="Imagen 6">
            <a:hlinkClick r:id="rId2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699551"/>
            <a:ext cx="5912049" cy="3462355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4937298" y="2557842"/>
            <a:ext cx="392817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s-ES" dirty="0" smtClean="0">
                <a:latin typeface="+mj-lt"/>
              </a:rPr>
              <a:t>2. Cuando recibe una petición genera la imagen del mapa solicitado.</a:t>
            </a:r>
          </a:p>
        </p:txBody>
      </p:sp>
    </p:spTree>
    <p:extLst>
      <p:ext uri="{BB962C8B-B14F-4D97-AF65-F5344CB8AC3E}">
        <p14:creationId xmlns:p14="http://schemas.microsoft.com/office/powerpoint/2010/main" val="397936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redondeado 9"/>
          <p:cNvSpPr/>
          <p:nvPr/>
        </p:nvSpPr>
        <p:spPr>
          <a:xfrm>
            <a:off x="395536" y="5565093"/>
            <a:ext cx="3168352" cy="10081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Pero… ¿cómo funciona?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Comportamiento “típico” de un servidor web.</a:t>
            </a:r>
          </a:p>
          <a:p>
            <a:r>
              <a:rPr lang="es-ES" smtClean="0"/>
              <a:t>Ideas clave:</a:t>
            </a:r>
          </a:p>
          <a:p>
            <a:endParaRPr lang="es-ES" smtClean="0"/>
          </a:p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F718-3273-4B1C-96F7-A067AAAD1783}" type="datetime1">
              <a:rPr lang="es-ES" smtClean="0"/>
              <a:pPr/>
              <a:t>21/12/2020</a:t>
            </a:fld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1BA455-9A8E-4195-B928-0F4406685D81}" type="slidenum">
              <a:rPr lang="es-ES" smtClean="0"/>
              <a:pPr/>
              <a:t>12</a:t>
            </a:fld>
            <a:endParaRPr lang="es-ES"/>
          </a:p>
        </p:txBody>
      </p:sp>
      <p:pic>
        <p:nvPicPr>
          <p:cNvPr id="7" name="Imagen 6">
            <a:hlinkClick r:id="rId2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699551"/>
            <a:ext cx="5912049" cy="3462355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4937298" y="2557842"/>
            <a:ext cx="392817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s-ES" dirty="0" smtClean="0">
                <a:latin typeface="+mj-lt"/>
              </a:rPr>
              <a:t>2. Cuando recibe una petición genera la </a:t>
            </a:r>
            <a:r>
              <a:rPr lang="es-ES" b="1" dirty="0" smtClean="0">
                <a:solidFill>
                  <a:srgbClr val="FF0000"/>
                </a:solidFill>
                <a:latin typeface="+mj-lt"/>
              </a:rPr>
              <a:t>imagen</a:t>
            </a:r>
            <a:r>
              <a:rPr lang="es-ES" dirty="0" smtClean="0">
                <a:latin typeface="+mj-lt"/>
              </a:rPr>
              <a:t> del mapa solicitado.</a:t>
            </a:r>
          </a:p>
        </p:txBody>
      </p:sp>
      <p:sp>
        <p:nvSpPr>
          <p:cNvPr id="6" name="Pentágono 5"/>
          <p:cNvSpPr/>
          <p:nvPr/>
        </p:nvSpPr>
        <p:spPr>
          <a:xfrm>
            <a:off x="467544" y="5745244"/>
            <a:ext cx="1440160" cy="279009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Petición</a:t>
            </a:r>
          </a:p>
        </p:txBody>
      </p:sp>
      <p:sp>
        <p:nvSpPr>
          <p:cNvPr id="9" name="Pentágono 8"/>
          <p:cNvSpPr/>
          <p:nvPr/>
        </p:nvSpPr>
        <p:spPr>
          <a:xfrm>
            <a:off x="467544" y="6103572"/>
            <a:ext cx="1440160" cy="279009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err="1" smtClean="0"/>
              <a:t>Mapfile</a:t>
            </a:r>
            <a:endParaRPr lang="es-ES" b="1" dirty="0" smtClean="0"/>
          </a:p>
        </p:txBody>
      </p:sp>
      <p:sp>
        <p:nvSpPr>
          <p:cNvPr id="8" name="CuadroTexto 7"/>
          <p:cNvSpPr txBox="1"/>
          <p:nvPr/>
        </p:nvSpPr>
        <p:spPr>
          <a:xfrm>
            <a:off x="2051720" y="588474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 smtClean="0"/>
              <a:t>Resultado</a:t>
            </a:r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770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7239000" cy="1143000"/>
          </a:xfrm>
        </p:spPr>
        <p:txBody>
          <a:bodyPr/>
          <a:lstStyle/>
          <a:p>
            <a:r>
              <a:rPr lang="es-ES" dirty="0" smtClean="0"/>
              <a:t>Aplicaciones </a:t>
            </a:r>
            <a:r>
              <a:rPr lang="es-ES" dirty="0" err="1" smtClean="0"/>
              <a:t>MapServer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362" y="755923"/>
            <a:ext cx="5977822" cy="5943922"/>
          </a:xfr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F718-3273-4B1C-96F7-A067AAAD1783}" type="datetime1">
              <a:rPr lang="es-ES" smtClean="0"/>
              <a:t>21/12/2020</a:t>
            </a:fld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1BA455-9A8E-4195-B928-0F4406685D81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SIG - Alonso Bueno Herrero</a:t>
            </a:r>
            <a:endParaRPr lang="es-ES"/>
          </a:p>
        </p:txBody>
      </p:sp>
      <p:sp>
        <p:nvSpPr>
          <p:cNvPr id="3" name="Flecha derecha 2"/>
          <p:cNvSpPr/>
          <p:nvPr/>
        </p:nvSpPr>
        <p:spPr>
          <a:xfrm>
            <a:off x="449856" y="1739312"/>
            <a:ext cx="2073282" cy="31922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 derecha 7"/>
          <p:cNvSpPr/>
          <p:nvPr/>
        </p:nvSpPr>
        <p:spPr>
          <a:xfrm>
            <a:off x="449856" y="3171816"/>
            <a:ext cx="2073282" cy="3227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 derecha 8"/>
          <p:cNvSpPr/>
          <p:nvPr/>
        </p:nvSpPr>
        <p:spPr>
          <a:xfrm>
            <a:off x="456355" y="3598168"/>
            <a:ext cx="2066783" cy="2880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 derecha 9"/>
          <p:cNvSpPr/>
          <p:nvPr/>
        </p:nvSpPr>
        <p:spPr>
          <a:xfrm>
            <a:off x="449856" y="3989784"/>
            <a:ext cx="2073282" cy="3033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derecha 10"/>
          <p:cNvSpPr/>
          <p:nvPr/>
        </p:nvSpPr>
        <p:spPr>
          <a:xfrm>
            <a:off x="456355" y="5322251"/>
            <a:ext cx="2066783" cy="3033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82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7239000" cy="1143000"/>
          </a:xfrm>
        </p:spPr>
        <p:txBody>
          <a:bodyPr/>
          <a:lstStyle/>
          <a:p>
            <a:r>
              <a:rPr lang="es-ES" smtClean="0"/>
              <a:t>Aplicaciones MapServer</a:t>
            </a:r>
            <a:endParaRPr lang="es-ES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45" y="827584"/>
            <a:ext cx="3965204" cy="3942717"/>
          </a:xfr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F718-3273-4B1C-96F7-A067AAAD1783}" type="datetime1">
              <a:rPr lang="es-ES" smtClean="0"/>
              <a:t>21/12/2020</a:t>
            </a:fld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1BA455-9A8E-4195-B928-0F4406685D81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SIG - Alonso Bueno Herrero</a:t>
            </a:r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395536" y="1052736"/>
            <a:ext cx="453650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b="1" u="sng" dirty="0" err="1" smtClean="0">
                <a:latin typeface="+mj-lt"/>
                <a:cs typeface="Alef" panose="00000500000000000000" pitchFamily="2" charset="-79"/>
              </a:rPr>
              <a:t>Map</a:t>
            </a:r>
            <a:r>
              <a:rPr lang="es-ES" sz="2000" b="1" u="sng" dirty="0" smtClean="0">
                <a:latin typeface="+mj-lt"/>
                <a:cs typeface="Alef" panose="00000500000000000000" pitchFamily="2" charset="-79"/>
              </a:rPr>
              <a:t> file</a:t>
            </a:r>
            <a:r>
              <a:rPr lang="es-ES" sz="2000" dirty="0" smtClean="0">
                <a:latin typeface="+mj-lt"/>
                <a:cs typeface="Alef" panose="00000500000000000000" pitchFamily="2" charset="-79"/>
              </a:rPr>
              <a:t>: fichero de configuración de la aplicación. Permite definir todas las propiedades del mapa a mostrar.</a:t>
            </a:r>
          </a:p>
          <a:p>
            <a:pPr algn="just"/>
            <a:endParaRPr lang="es-ES" sz="2000" dirty="0" smtClean="0">
              <a:latin typeface="+mj-lt"/>
              <a:cs typeface="Alef" panose="00000500000000000000" pitchFamily="2" charset="-79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b="1" u="sng" dirty="0" smtClean="0">
                <a:latin typeface="+mj-lt"/>
                <a:cs typeface="Alef" panose="00000500000000000000" pitchFamily="2" charset="-79"/>
              </a:rPr>
              <a:t>Datos geográficos</a:t>
            </a:r>
            <a:r>
              <a:rPr lang="es-ES" sz="2000" dirty="0" smtClean="0">
                <a:latin typeface="+mj-lt"/>
                <a:cs typeface="Alef" panose="00000500000000000000" pitchFamily="2" charset="-79"/>
              </a:rPr>
              <a:t>: fuentes de datos geográficos </a:t>
            </a:r>
            <a:r>
              <a:rPr lang="es-ES" sz="2000" b="1" i="1" dirty="0" err="1" smtClean="0">
                <a:latin typeface="+mj-lt"/>
                <a:cs typeface="Alef" panose="00000500000000000000" pitchFamily="2" charset="-79"/>
              </a:rPr>
              <a:t>ráster</a:t>
            </a:r>
            <a:r>
              <a:rPr lang="es-ES" sz="2000" dirty="0" smtClean="0">
                <a:latin typeface="+mj-lt"/>
                <a:cs typeface="Alef" panose="00000500000000000000" pitchFamily="2" charset="-79"/>
              </a:rPr>
              <a:t> o </a:t>
            </a:r>
            <a:r>
              <a:rPr lang="es-ES" sz="2000" b="1" i="1" dirty="0" smtClean="0">
                <a:latin typeface="+mj-lt"/>
                <a:cs typeface="Alef" panose="00000500000000000000" pitchFamily="2" charset="-79"/>
              </a:rPr>
              <a:t>vectoriales</a:t>
            </a:r>
            <a:r>
              <a:rPr lang="es-ES" sz="2000" dirty="0" smtClean="0">
                <a:latin typeface="+mj-lt"/>
                <a:cs typeface="Alef" panose="00000500000000000000" pitchFamily="2" charset="-79"/>
              </a:rPr>
              <a:t>. Por efecto, se usa la nomenclatura ESRI.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000" dirty="0" smtClean="0">
              <a:latin typeface="+mj-lt"/>
              <a:cs typeface="Alef" panose="00000500000000000000" pitchFamily="2" charset="-79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b="1" u="sng" dirty="0" smtClean="0">
                <a:latin typeface="+mj-lt"/>
                <a:cs typeface="Alef" panose="00000500000000000000" pitchFamily="2" charset="-79"/>
              </a:rPr>
              <a:t>Páginas HTML</a:t>
            </a:r>
            <a:r>
              <a:rPr lang="es-ES" sz="2000" dirty="0" smtClean="0">
                <a:latin typeface="+mj-lt"/>
                <a:cs typeface="Alef" panose="00000500000000000000" pitchFamily="2" charset="-79"/>
              </a:rPr>
              <a:t>: son la </a:t>
            </a:r>
            <a:r>
              <a:rPr lang="es-ES" sz="2000" dirty="0">
                <a:latin typeface="+mj-lt"/>
                <a:cs typeface="Alef" panose="00000500000000000000" pitchFamily="2" charset="-79"/>
              </a:rPr>
              <a:t>a</a:t>
            </a:r>
            <a:r>
              <a:rPr lang="es-ES" sz="2000" dirty="0" smtClean="0">
                <a:latin typeface="+mj-lt"/>
                <a:cs typeface="Alef" panose="00000500000000000000" pitchFamily="2" charset="-79"/>
              </a:rPr>
              <a:t>uténtica interfaz usuario-aplicación. </a:t>
            </a:r>
          </a:p>
          <a:p>
            <a:pPr algn="just"/>
            <a:endParaRPr lang="es-ES" sz="2000" dirty="0" smtClean="0">
              <a:latin typeface="+mj-lt"/>
              <a:cs typeface="Alef" panose="00000500000000000000" pitchFamily="2" charset="-79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b="1" u="sng" dirty="0" err="1" smtClean="0">
                <a:latin typeface="+mj-lt"/>
                <a:cs typeface="Alef" panose="00000500000000000000" pitchFamily="2" charset="-79"/>
              </a:rPr>
              <a:t>MapServer</a:t>
            </a:r>
            <a:r>
              <a:rPr lang="es-ES" sz="2000" b="1" u="sng" dirty="0" smtClean="0">
                <a:latin typeface="+mj-lt"/>
                <a:cs typeface="Alef" panose="00000500000000000000" pitchFamily="2" charset="-79"/>
              </a:rPr>
              <a:t> CGI</a:t>
            </a:r>
            <a:r>
              <a:rPr lang="es-ES" sz="2000" dirty="0" smtClean="0">
                <a:latin typeface="+mj-lt"/>
                <a:cs typeface="Alef" panose="00000500000000000000" pitchFamily="2" charset="-79"/>
              </a:rPr>
              <a:t>: software que recibe las peticiones y devuelve la IG.</a:t>
            </a:r>
          </a:p>
          <a:p>
            <a:pPr algn="just"/>
            <a:endParaRPr lang="es-ES" sz="2000" dirty="0" smtClean="0">
              <a:latin typeface="+mj-lt"/>
              <a:cs typeface="Alef" panose="00000500000000000000" pitchFamily="2" charset="-79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b="1" u="sng" dirty="0" smtClean="0">
                <a:latin typeface="+mj-lt"/>
                <a:cs typeface="Alef" panose="00000500000000000000" pitchFamily="2" charset="-79"/>
              </a:rPr>
              <a:t>Servidor web</a:t>
            </a:r>
            <a:r>
              <a:rPr lang="es-ES" sz="2000" dirty="0" smtClean="0">
                <a:latin typeface="+mj-lt"/>
                <a:cs typeface="Alef" panose="00000500000000000000" pitchFamily="2" charset="-79"/>
              </a:rPr>
              <a:t>: devuelve las páginas HTML. Imprescindible para poder instalar el software </a:t>
            </a:r>
            <a:r>
              <a:rPr lang="es-ES" sz="2000" dirty="0" err="1" smtClean="0">
                <a:latin typeface="+mj-lt"/>
                <a:cs typeface="Alef" panose="00000500000000000000" pitchFamily="2" charset="-79"/>
              </a:rPr>
              <a:t>MapServer</a:t>
            </a:r>
            <a:r>
              <a:rPr lang="es-ES" sz="2000" dirty="0" smtClean="0">
                <a:latin typeface="+mj-lt"/>
                <a:cs typeface="Alef" panose="00000500000000000000" pitchFamily="2" charset="-79"/>
              </a:rPr>
              <a:t>.</a:t>
            </a:r>
            <a:endParaRPr lang="es-ES" sz="2000" dirty="0">
              <a:latin typeface="+mj-lt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61134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Tareas con </a:t>
            </a:r>
            <a:r>
              <a:rPr lang="es-ES" dirty="0" err="1" smtClean="0"/>
              <a:t>MapServer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F718-3273-4B1C-96F7-A067AAAD1783}" type="datetime1">
              <a:rPr lang="es-ES" smtClean="0"/>
              <a:t>21/12/2020</a:t>
            </a:fld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1BA455-9A8E-4195-B928-0F4406685D81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SIG - Alonso Bueno Herrero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260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499992" y="3645024"/>
            <a:ext cx="504056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Instalación de </a:t>
            </a:r>
            <a:r>
              <a:rPr lang="es-ES" dirty="0" err="1" smtClean="0"/>
              <a:t>MapServer</a:t>
            </a:r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Tanto en Windows como en Linux</a:t>
            </a:r>
          </a:p>
          <a:p>
            <a:r>
              <a:rPr lang="es-ES" dirty="0" smtClean="0"/>
              <a:t>En Windows: uso del paquete desarrollado ad-hoc MS4W (</a:t>
            </a:r>
            <a:r>
              <a:rPr lang="es-ES" dirty="0" err="1" smtClean="0"/>
              <a:t>MapServer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Windows). </a:t>
            </a:r>
          </a:p>
          <a:p>
            <a:pPr lvl="1"/>
            <a:r>
              <a:rPr lang="es-ES" dirty="0" smtClean="0"/>
              <a:t>1. Accedemos </a:t>
            </a:r>
            <a:r>
              <a:rPr lang="es-ES" dirty="0"/>
              <a:t>a la web </a:t>
            </a:r>
            <a:r>
              <a:rPr lang="es-ES" dirty="0">
                <a:hlinkClick r:id="rId2"/>
              </a:rPr>
              <a:t>https://ms4w.com</a:t>
            </a:r>
            <a:r>
              <a:rPr lang="es-ES" dirty="0" smtClean="0">
                <a:hlinkClick r:id="rId2"/>
              </a:rPr>
              <a:t>/#</a:t>
            </a:r>
            <a:endParaRPr lang="es-ES" dirty="0" smtClean="0"/>
          </a:p>
          <a:p>
            <a:pPr lvl="1"/>
            <a:r>
              <a:rPr lang="es-ES" dirty="0" smtClean="0"/>
              <a:t>2. Descargamos el ejecutable llamado 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ms4w_4.0.4-setup.exe</a:t>
            </a:r>
          </a:p>
          <a:p>
            <a:pPr lvl="1"/>
            <a:r>
              <a:rPr lang="es-ES" dirty="0" smtClean="0"/>
              <a:t>3. Podemos hacer la instalación “Full” (luego veremos qué trae) y seguimos los pasos predeterminados del instalador hasta que termine la instalación. </a:t>
            </a:r>
          </a:p>
          <a:p>
            <a:pPr lvl="1"/>
            <a:r>
              <a:rPr lang="es-ES" dirty="0" smtClean="0"/>
              <a:t>4. Accedemos desde el navegador a cualquiera de las URL siguientes:</a:t>
            </a:r>
          </a:p>
          <a:p>
            <a:pPr lvl="2"/>
            <a:r>
              <a:rPr lang="es-ES" dirty="0" smtClean="0">
                <a:hlinkClick r:id="rId3"/>
              </a:rPr>
              <a:t>http://localhost/</a:t>
            </a:r>
            <a:endParaRPr lang="es-ES" dirty="0" smtClean="0"/>
          </a:p>
          <a:p>
            <a:pPr lvl="2"/>
            <a:r>
              <a:rPr lang="es-ES" dirty="0" smtClean="0">
                <a:hlinkClick r:id="rId4"/>
              </a:rPr>
              <a:t>http://127.0.0.1/</a:t>
            </a:r>
            <a:endParaRPr lang="es-ES" dirty="0" smtClean="0"/>
          </a:p>
          <a:p>
            <a:pPr lvl="2"/>
            <a:r>
              <a:rPr lang="es-ES" dirty="0" smtClean="0"/>
              <a:t>El resultado es:</a:t>
            </a:r>
          </a:p>
          <a:p>
            <a:pPr lvl="1"/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2EE6-CFDA-4722-8CD8-204BAFB2BD80}" type="datetime1">
              <a:rPr lang="es-ES" smtClean="0"/>
              <a:t>21/12/2020</a:t>
            </a:fld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BA472A-2A16-4A3B-8BB4-B35ACAA95460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SIG - Alonso Bueno Herrero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026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se ha instalado?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Apache HTTP Server </a:t>
            </a:r>
            <a:r>
              <a:rPr lang="es-ES" dirty="0" err="1"/>
              <a:t>version</a:t>
            </a:r>
            <a:r>
              <a:rPr lang="es-ES" dirty="0"/>
              <a:t> </a:t>
            </a:r>
            <a:r>
              <a:rPr lang="es-ES" dirty="0" smtClean="0"/>
              <a:t>2.0.58</a:t>
            </a:r>
          </a:p>
          <a:p>
            <a:r>
              <a:rPr lang="es-ES" dirty="0" smtClean="0"/>
              <a:t>PHP </a:t>
            </a:r>
            <a:r>
              <a:rPr lang="es-ES" dirty="0" err="1" smtClean="0"/>
              <a:t>version</a:t>
            </a:r>
            <a:r>
              <a:rPr lang="es-ES" dirty="0" smtClean="0"/>
              <a:t> 5.1.4 </a:t>
            </a:r>
            <a:r>
              <a:rPr lang="es-ES" dirty="0" err="1" smtClean="0"/>
              <a:t>or</a:t>
            </a:r>
            <a:r>
              <a:rPr lang="es-ES" dirty="0" smtClean="0"/>
              <a:t> 4.4.3-dev</a:t>
            </a:r>
          </a:p>
          <a:p>
            <a:r>
              <a:rPr lang="es-ES" dirty="0" err="1" smtClean="0"/>
              <a:t>MapServer</a:t>
            </a:r>
            <a:r>
              <a:rPr lang="es-ES" dirty="0" smtClean="0"/>
              <a:t> CGI 4.8.4</a:t>
            </a:r>
          </a:p>
          <a:p>
            <a:r>
              <a:rPr lang="es-ES" dirty="0" err="1" smtClean="0"/>
              <a:t>MapScript</a:t>
            </a:r>
            <a:r>
              <a:rPr lang="es-ES" dirty="0" smtClean="0"/>
              <a:t> 4.8.4 (</a:t>
            </a:r>
            <a:r>
              <a:rPr lang="es-ES" dirty="0" err="1" smtClean="0"/>
              <a:t>CSharp</a:t>
            </a:r>
            <a:r>
              <a:rPr lang="es-ES" dirty="0" smtClean="0"/>
              <a:t>, Java, PHP, </a:t>
            </a:r>
            <a:r>
              <a:rPr lang="es-ES" dirty="0" err="1" smtClean="0"/>
              <a:t>Python</a:t>
            </a:r>
            <a:r>
              <a:rPr lang="es-ES" dirty="0" smtClean="0"/>
              <a:t>) </a:t>
            </a:r>
          </a:p>
          <a:p>
            <a:r>
              <a:rPr lang="es-ES" dirty="0" err="1" smtClean="0"/>
              <a:t>MrSID</a:t>
            </a:r>
            <a:r>
              <a:rPr lang="es-ES" dirty="0" smtClean="0"/>
              <a:t> </a:t>
            </a:r>
            <a:r>
              <a:rPr lang="es-ES" dirty="0" err="1" smtClean="0"/>
              <a:t>support</a:t>
            </a:r>
            <a:r>
              <a:rPr lang="es-ES" dirty="0" smtClean="0"/>
              <a:t> </a:t>
            </a:r>
            <a:r>
              <a:rPr lang="es-ES" dirty="0" err="1" smtClean="0"/>
              <a:t>built</a:t>
            </a:r>
            <a:r>
              <a:rPr lang="es-ES" dirty="0" smtClean="0"/>
              <a:t>-in</a:t>
            </a:r>
          </a:p>
          <a:p>
            <a:r>
              <a:rPr lang="es-ES" dirty="0" smtClean="0"/>
              <a:t>GDAL/OGR </a:t>
            </a:r>
            <a:r>
              <a:rPr lang="es-ES" dirty="0" err="1" smtClean="0"/>
              <a:t>Utilities</a:t>
            </a:r>
            <a:endParaRPr lang="es-ES" dirty="0" smtClean="0"/>
          </a:p>
          <a:p>
            <a:r>
              <a:rPr lang="es-ES" dirty="0" err="1" smtClean="0"/>
              <a:t>MapServer</a:t>
            </a:r>
            <a:r>
              <a:rPr lang="es-ES" dirty="0" smtClean="0"/>
              <a:t> </a:t>
            </a:r>
            <a:r>
              <a:rPr lang="es-ES" dirty="0" err="1" smtClean="0"/>
              <a:t>Utilities</a:t>
            </a:r>
            <a:endParaRPr lang="es-ES" dirty="0" smtClean="0"/>
          </a:p>
          <a:p>
            <a:r>
              <a:rPr lang="es-ES" dirty="0" smtClean="0"/>
              <a:t>PROJ </a:t>
            </a:r>
            <a:r>
              <a:rPr lang="es-ES" dirty="0" err="1" smtClean="0"/>
              <a:t>Utilities</a:t>
            </a:r>
            <a:endParaRPr lang="es-ES" dirty="0" smtClean="0"/>
          </a:p>
          <a:p>
            <a:r>
              <a:rPr lang="es-ES" dirty="0" err="1" smtClean="0"/>
              <a:t>Shapelib</a:t>
            </a:r>
            <a:r>
              <a:rPr lang="es-ES" dirty="0" smtClean="0"/>
              <a:t> </a:t>
            </a:r>
            <a:r>
              <a:rPr lang="es-ES" dirty="0" err="1" smtClean="0"/>
              <a:t>Utilities</a:t>
            </a:r>
            <a:endParaRPr lang="es-ES" dirty="0" smtClean="0"/>
          </a:p>
          <a:p>
            <a:r>
              <a:rPr lang="es-ES" dirty="0" smtClean="0"/>
              <a:t>OGR/PHP </a:t>
            </a:r>
            <a:r>
              <a:rPr lang="es-ES" dirty="0" err="1" smtClean="0"/>
              <a:t>Extension</a:t>
            </a:r>
            <a:r>
              <a:rPr lang="es-ES" dirty="0" smtClean="0"/>
              <a:t> 1.0.0</a:t>
            </a:r>
          </a:p>
          <a:p>
            <a:r>
              <a:rPr lang="es-ES" dirty="0" err="1" smtClean="0"/>
              <a:t>OWTChart</a:t>
            </a:r>
            <a:r>
              <a:rPr lang="es-ES" dirty="0" smtClean="0"/>
              <a:t> 1.2.0 </a:t>
            </a:r>
          </a:p>
          <a:p>
            <a:r>
              <a:rPr lang="es-ES" dirty="0" smtClean="0"/>
              <a:t>…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F718-3273-4B1C-96F7-A067AAAD1783}" type="datetime1">
              <a:rPr lang="es-ES" smtClean="0"/>
              <a:t>21/12/2020</a:t>
            </a:fld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1BA455-9A8E-4195-B928-0F4406685D81}" type="slidenum">
              <a:rPr lang="es-ES" smtClean="0"/>
              <a:pPr/>
              <a:t>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SIG - Alonso Bueno Herrero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77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se ha instalado?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Apache HTTP Server </a:t>
            </a:r>
            <a:r>
              <a:rPr lang="es-E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</a:t>
            </a:r>
            <a:r>
              <a:rPr lang="es-E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2.0.58</a:t>
            </a:r>
          </a:p>
          <a:p>
            <a:r>
              <a:rPr lang="es-E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</a:t>
            </a:r>
            <a:r>
              <a:rPr lang="es-E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 smtClean="0"/>
              <a:t>version</a:t>
            </a:r>
            <a:r>
              <a:rPr lang="es-ES" dirty="0" smtClean="0"/>
              <a:t> 5.1.4 </a:t>
            </a:r>
            <a:r>
              <a:rPr lang="es-ES" dirty="0" err="1" smtClean="0"/>
              <a:t>or</a:t>
            </a:r>
            <a:r>
              <a:rPr lang="es-ES" dirty="0" smtClean="0"/>
              <a:t> 4.4.3-dev</a:t>
            </a:r>
          </a:p>
          <a:p>
            <a:r>
              <a:rPr lang="es-E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MapServer</a:t>
            </a:r>
            <a:r>
              <a:rPr lang="es-E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CGI 4.8.4</a:t>
            </a:r>
          </a:p>
          <a:p>
            <a:r>
              <a:rPr lang="es-ES" dirty="0" err="1" smtClean="0"/>
              <a:t>MapScript</a:t>
            </a:r>
            <a:r>
              <a:rPr lang="es-ES" dirty="0" smtClean="0"/>
              <a:t> 4.8.4 (</a:t>
            </a:r>
            <a:r>
              <a:rPr lang="es-ES" dirty="0" err="1" smtClean="0"/>
              <a:t>CSharp</a:t>
            </a:r>
            <a:r>
              <a:rPr lang="es-ES" dirty="0" smtClean="0"/>
              <a:t>, Java, PHP, </a:t>
            </a:r>
            <a:r>
              <a:rPr lang="es-ES" dirty="0" err="1" smtClean="0"/>
              <a:t>Python</a:t>
            </a:r>
            <a:r>
              <a:rPr lang="es-ES" dirty="0" smtClean="0"/>
              <a:t>) </a:t>
            </a:r>
          </a:p>
          <a:p>
            <a:r>
              <a:rPr lang="es-ES" dirty="0" err="1" smtClean="0"/>
              <a:t>MrSID</a:t>
            </a:r>
            <a:r>
              <a:rPr lang="es-ES" dirty="0" smtClean="0"/>
              <a:t> </a:t>
            </a:r>
            <a:r>
              <a:rPr lang="es-ES" dirty="0" err="1" smtClean="0"/>
              <a:t>support</a:t>
            </a:r>
            <a:r>
              <a:rPr lang="es-ES" dirty="0" smtClean="0"/>
              <a:t> </a:t>
            </a:r>
            <a:r>
              <a:rPr lang="es-ES" dirty="0" err="1" smtClean="0"/>
              <a:t>built</a:t>
            </a:r>
            <a:r>
              <a:rPr lang="es-ES" dirty="0" smtClean="0"/>
              <a:t>-in</a:t>
            </a:r>
          </a:p>
          <a:p>
            <a:r>
              <a:rPr lang="es-E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GDAL/OGR </a:t>
            </a:r>
            <a:r>
              <a:rPr lang="es-E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Utilities</a:t>
            </a:r>
            <a:endParaRPr lang="es-ES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MapServer</a:t>
            </a:r>
            <a:r>
              <a:rPr lang="es-E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Utilities</a:t>
            </a:r>
            <a:endParaRPr lang="es-ES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dirty="0" smtClean="0"/>
              <a:t>PROJ </a:t>
            </a:r>
            <a:r>
              <a:rPr lang="es-ES" dirty="0" err="1" smtClean="0"/>
              <a:t>Utilities</a:t>
            </a:r>
            <a:endParaRPr lang="es-ES" dirty="0" smtClean="0"/>
          </a:p>
          <a:p>
            <a:r>
              <a:rPr lang="es-ES" dirty="0" err="1" smtClean="0"/>
              <a:t>Shapelib</a:t>
            </a:r>
            <a:r>
              <a:rPr lang="es-ES" dirty="0" smtClean="0"/>
              <a:t> </a:t>
            </a:r>
            <a:r>
              <a:rPr lang="es-ES" dirty="0" err="1" smtClean="0"/>
              <a:t>Utilities</a:t>
            </a:r>
            <a:endParaRPr lang="es-ES" dirty="0" smtClean="0"/>
          </a:p>
          <a:p>
            <a:r>
              <a:rPr lang="es-ES" dirty="0" smtClean="0"/>
              <a:t>OGR/PHP </a:t>
            </a:r>
            <a:r>
              <a:rPr lang="es-ES" dirty="0" err="1" smtClean="0"/>
              <a:t>Extension</a:t>
            </a:r>
            <a:r>
              <a:rPr lang="es-ES" dirty="0" smtClean="0"/>
              <a:t> 1.0.0</a:t>
            </a:r>
          </a:p>
          <a:p>
            <a:r>
              <a:rPr lang="es-ES" dirty="0" err="1" smtClean="0"/>
              <a:t>OWTChart</a:t>
            </a:r>
            <a:r>
              <a:rPr lang="es-ES" dirty="0" smtClean="0"/>
              <a:t> 1.2.0 </a:t>
            </a:r>
          </a:p>
          <a:p>
            <a:r>
              <a:rPr lang="es-ES" dirty="0" smtClean="0"/>
              <a:t>…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F718-3273-4B1C-96F7-A067AAAD1783}" type="datetime1">
              <a:rPr lang="es-ES" smtClean="0"/>
              <a:t>21/12/2020</a:t>
            </a:fld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1BA455-9A8E-4195-B928-0F4406685D81}" type="slidenum">
              <a:rPr lang="es-ES" smtClean="0"/>
              <a:pPr/>
              <a:t>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SIG - Alonso Bueno Herrero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51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39983"/>
            <a:ext cx="7632848" cy="6430826"/>
          </a:xfr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F718-3273-4B1C-96F7-A067AAAD1783}" type="datetime1">
              <a:rPr lang="es-ES" smtClean="0"/>
              <a:t>21/12/2020</a:t>
            </a:fld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1BA455-9A8E-4195-B928-0F4406685D81}" type="slidenum">
              <a:rPr lang="es-ES" smtClean="0"/>
              <a:pPr/>
              <a:t>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SIG - Alonso Bueno Herrero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89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Sumario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Contexto: la información geográfica en la web</a:t>
            </a:r>
          </a:p>
          <a:p>
            <a:r>
              <a:rPr lang="es-ES" dirty="0" err="1" smtClean="0"/>
              <a:t>MapServer</a:t>
            </a:r>
            <a:r>
              <a:rPr lang="es-ES" dirty="0" smtClean="0"/>
              <a:t>: primeras ideas y características</a:t>
            </a:r>
          </a:p>
          <a:p>
            <a:r>
              <a:rPr lang="es-ES" dirty="0" smtClean="0"/>
              <a:t>Información adicional 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9E88-201E-4939-B99E-243770434312}" type="datetime1">
              <a:rPr lang="es-ES" smtClean="0"/>
              <a:pPr/>
              <a:t>21/12/2020</a:t>
            </a:fld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1BA455-9A8E-4195-B928-0F4406685D81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SIG - Alonso Bueno Herrero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750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08912" cy="1143000"/>
          </a:xfrm>
        </p:spPr>
        <p:txBody>
          <a:bodyPr/>
          <a:lstStyle/>
          <a:p>
            <a:r>
              <a:rPr lang="es-ES" sz="40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PRÁCTICA</a:t>
            </a:r>
            <a:r>
              <a:rPr lang="es-ES" sz="4000" dirty="0" smtClean="0"/>
              <a:t>: Generando nuestro primer mapa a partir de una </a:t>
            </a:r>
            <a:r>
              <a:rPr lang="es-ES" sz="4000" i="1" dirty="0" smtClean="0"/>
              <a:t>capa</a:t>
            </a:r>
            <a:endParaRPr lang="es-ES" sz="4000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98974" y="1412776"/>
            <a:ext cx="3968826" cy="5287069"/>
          </a:xfrm>
        </p:spPr>
        <p:txBody>
          <a:bodyPr>
            <a:normAutofit/>
          </a:bodyPr>
          <a:lstStyle/>
          <a:p>
            <a:r>
              <a:rPr lang="es-ES" sz="2400" dirty="0" smtClean="0"/>
              <a:t>Objetivo: servir una </a:t>
            </a:r>
            <a:r>
              <a:rPr lang="es-ES" sz="2400" b="1" i="1" dirty="0" smtClean="0"/>
              <a:t>capa</a:t>
            </a:r>
            <a:r>
              <a:rPr lang="es-ES" sz="2400" dirty="0" smtClean="0"/>
              <a:t> como un mapa</a:t>
            </a:r>
          </a:p>
          <a:p>
            <a:endParaRPr lang="es-ES" sz="2400" dirty="0" smtClean="0"/>
          </a:p>
          <a:p>
            <a:r>
              <a:rPr lang="es-ES" sz="2400" dirty="0" smtClean="0"/>
              <a:t>Cada objeto a definir empieza siempre por su nombre (</a:t>
            </a:r>
            <a:r>
              <a:rPr lang="es-ES" sz="2400" b="1" dirty="0" smtClean="0">
                <a:solidFill>
                  <a:srgbClr val="FF0000"/>
                </a:solidFill>
              </a:rPr>
              <a:t>MAP</a:t>
            </a:r>
            <a:r>
              <a:rPr lang="es-ES" sz="2400" dirty="0" smtClean="0"/>
              <a:t>, </a:t>
            </a:r>
            <a:r>
              <a:rPr lang="es-ES" sz="2400" b="1" dirty="0" smtClean="0">
                <a:solidFill>
                  <a:srgbClr val="FF0000"/>
                </a:solidFill>
              </a:rPr>
              <a:t>WEB</a:t>
            </a:r>
            <a:r>
              <a:rPr lang="es-ES" sz="2400" dirty="0" smtClean="0"/>
              <a:t>, …) y se cierra con el </a:t>
            </a:r>
            <a:r>
              <a:rPr lang="es-ES" sz="2400" dirty="0" err="1" smtClean="0"/>
              <a:t>token</a:t>
            </a:r>
            <a:r>
              <a:rPr lang="es-ES" sz="2400" dirty="0" smtClean="0"/>
              <a:t> </a:t>
            </a:r>
            <a:r>
              <a:rPr lang="es-ES" sz="2400" b="1" dirty="0" smtClean="0"/>
              <a:t>END</a:t>
            </a:r>
            <a:r>
              <a:rPr lang="es-ES" sz="2400" dirty="0" smtClean="0"/>
              <a:t>.</a:t>
            </a:r>
          </a:p>
          <a:p>
            <a:endParaRPr lang="es-ES" sz="2400" dirty="0" smtClean="0"/>
          </a:p>
          <a:p>
            <a:r>
              <a:rPr lang="es-ES" sz="2400" dirty="0" smtClean="0"/>
              <a:t>Elementos que definen el mapa a mostrar:</a:t>
            </a:r>
          </a:p>
          <a:p>
            <a:pPr lvl="1"/>
            <a:r>
              <a:rPr lang="es-ES" sz="1600" dirty="0" smtClean="0"/>
              <a:t>Nombre</a:t>
            </a:r>
          </a:p>
          <a:p>
            <a:pPr lvl="1"/>
            <a:r>
              <a:rPr lang="es-ES" sz="1600" dirty="0" smtClean="0"/>
              <a:t>Dimensiones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F718-3273-4B1C-96F7-A067AAAD1783}" type="datetime1">
              <a:rPr lang="es-ES" smtClean="0"/>
              <a:t>21/12/2020</a:t>
            </a:fld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1BA455-9A8E-4195-B928-0F4406685D81}" type="slidenum">
              <a:rPr lang="es-ES" smtClean="0"/>
              <a:pPr/>
              <a:t>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SIG - Alonso Bueno Herrero</a:t>
            </a:r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323528" y="1610861"/>
            <a:ext cx="4798364" cy="51305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b="1" dirty="0"/>
              <a:t>MAP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dirty="0"/>
              <a:t>  </a:t>
            </a:r>
            <a:r>
              <a:rPr lang="es-ES" b="1" dirty="0"/>
              <a:t>NAME</a:t>
            </a:r>
            <a:r>
              <a:rPr lang="es-ES" dirty="0"/>
              <a:t> "MAPSERVER QUICKSTART"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dirty="0"/>
              <a:t>  EXTENT -137 29 -53 88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dirty="0"/>
              <a:t>  UNITS DD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dirty="0"/>
              <a:t>  SHAPEPATH "/home/</a:t>
            </a:r>
            <a:r>
              <a:rPr lang="es-ES" dirty="0" err="1"/>
              <a:t>user</a:t>
            </a:r>
            <a:r>
              <a:rPr lang="es-ES" dirty="0"/>
              <a:t>/data/</a:t>
            </a:r>
            <a:r>
              <a:rPr lang="es-ES" dirty="0" err="1"/>
              <a:t>natural_earth</a:t>
            </a:r>
            <a:r>
              <a:rPr lang="es-ES" dirty="0"/>
              <a:t>/"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dirty="0"/>
              <a:t>  SIZE 800 </a:t>
            </a:r>
            <a:r>
              <a:rPr lang="es-ES" dirty="0" smtClean="0"/>
              <a:t>600</a:t>
            </a:r>
            <a:endParaRPr lang="es-ES" dirty="0"/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dirty="0"/>
              <a:t>  IMAGETYPE </a:t>
            </a:r>
            <a:r>
              <a:rPr lang="es-ES" dirty="0" smtClean="0"/>
              <a:t>PNG24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s-ES" dirty="0"/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dirty="0"/>
              <a:t>  </a:t>
            </a:r>
            <a:r>
              <a:rPr lang="es-ES" b="1" dirty="0"/>
              <a:t>PROJECTION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dirty="0"/>
              <a:t>    "</a:t>
            </a:r>
            <a:r>
              <a:rPr lang="es-ES" dirty="0" err="1"/>
              <a:t>init</a:t>
            </a:r>
            <a:r>
              <a:rPr lang="es-ES" dirty="0"/>
              <a:t>=epsg:4326"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dirty="0"/>
              <a:t>  </a:t>
            </a:r>
            <a:r>
              <a:rPr lang="es-ES" b="1" dirty="0" smtClean="0"/>
              <a:t>END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s-ES" b="1" dirty="0"/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dirty="0"/>
              <a:t>  </a:t>
            </a:r>
            <a:r>
              <a:rPr lang="es-ES" b="1" dirty="0"/>
              <a:t>WEB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dirty="0"/>
              <a:t>    </a:t>
            </a:r>
            <a:r>
              <a:rPr lang="es-ES" dirty="0" smtClean="0"/>
              <a:t>[…]</a:t>
            </a:r>
            <a:endParaRPr lang="es-ES" dirty="0"/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dirty="0"/>
              <a:t>  </a:t>
            </a:r>
            <a:r>
              <a:rPr lang="es-ES" b="1" dirty="0"/>
              <a:t>END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s-ES" dirty="0" smtClean="0"/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dirty="0" smtClean="0"/>
              <a:t>…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618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80920" cy="1143000"/>
          </a:xfrm>
        </p:spPr>
        <p:txBody>
          <a:bodyPr/>
          <a:lstStyle/>
          <a:p>
            <a:r>
              <a:rPr lang="es-ES" sz="4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PRÁCTICA</a:t>
            </a:r>
            <a:r>
              <a:rPr lang="es-ES" sz="4000" dirty="0"/>
              <a:t>: Generando nuestro primer mapa a partir de una </a:t>
            </a:r>
            <a:r>
              <a:rPr lang="es-ES" sz="4000" i="1" dirty="0" smtClean="0"/>
              <a:t>capa </a:t>
            </a:r>
            <a:r>
              <a:rPr lang="es-ES" sz="4000" b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(ii)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16016" y="1556792"/>
            <a:ext cx="4248472" cy="4896544"/>
          </a:xfrm>
        </p:spPr>
        <p:txBody>
          <a:bodyPr>
            <a:normAutofit/>
          </a:bodyPr>
          <a:lstStyle/>
          <a:p>
            <a:r>
              <a:rPr lang="es-ES" dirty="0" smtClean="0"/>
              <a:t>Sobre la capa (LAYER)</a:t>
            </a:r>
          </a:p>
          <a:p>
            <a:pPr lvl="1"/>
            <a:r>
              <a:rPr lang="es-ES" dirty="0" smtClean="0"/>
              <a:t>STATUS : ¿la capa puede ser dibujada? 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TYPE : el tipo de geometría usada (polígonos, líneas, puntos, …).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DATA : el nombre del archivo que usa la capa, en este caso un archivo </a:t>
            </a:r>
            <a:r>
              <a:rPr lang="es-ES" dirty="0" err="1" smtClean="0"/>
              <a:t>shape</a:t>
            </a:r>
            <a:r>
              <a:rPr lang="es-ES" dirty="0" smtClean="0"/>
              <a:t>.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CLASS : determina cómo dibujar la capa (estilo). 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F718-3273-4B1C-96F7-A067AAAD1783}" type="datetime1">
              <a:rPr lang="es-ES" smtClean="0"/>
              <a:pPr/>
              <a:t>21/12/2020</a:t>
            </a:fld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1BA455-9A8E-4195-B928-0F4406685D81}" type="slidenum">
              <a:rPr lang="es-ES" smtClean="0"/>
              <a:pPr/>
              <a:t>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SIG - Alonso Bueno Herrero</a:t>
            </a:r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539552" y="1768113"/>
            <a:ext cx="4032448" cy="45377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dirty="0" smtClean="0"/>
              <a:t>… 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b="1" dirty="0" smtClean="0"/>
              <a:t>  </a:t>
            </a:r>
            <a:r>
              <a:rPr lang="es-ES" b="1" i="1" dirty="0" smtClean="0"/>
              <a:t>LAYER</a:t>
            </a:r>
            <a:endParaRPr lang="es-ES" b="1" i="1" dirty="0"/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dirty="0" smtClean="0"/>
              <a:t>    NAME "</a:t>
            </a:r>
            <a:r>
              <a:rPr lang="es-ES" dirty="0" err="1" smtClean="0"/>
              <a:t>Admin</a:t>
            </a:r>
            <a:r>
              <a:rPr lang="es-ES" dirty="0" smtClean="0"/>
              <a:t> </a:t>
            </a:r>
            <a:r>
              <a:rPr lang="es-ES" dirty="0" err="1" smtClean="0"/>
              <a:t>Countries</a:t>
            </a:r>
            <a:r>
              <a:rPr lang="es-ES" dirty="0" smtClean="0"/>
              <a:t>"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dirty="0" smtClean="0"/>
              <a:t>    STATUS ON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dirty="0" smtClean="0"/>
              <a:t>    </a:t>
            </a:r>
            <a:r>
              <a:rPr lang="es-ES" dirty="0"/>
              <a:t>TYPE POLYGON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dirty="0"/>
              <a:t>    DATA "10m_admin_0_countries"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dirty="0"/>
              <a:t>    CLASS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dirty="0"/>
              <a:t>      </a:t>
            </a:r>
            <a:r>
              <a:rPr lang="es-ES" b="1" dirty="0"/>
              <a:t>STYLE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dirty="0"/>
              <a:t>        COLOR 246 241 223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dirty="0"/>
              <a:t>        OUTLINECOLOR 0 0 0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dirty="0"/>
              <a:t>      </a:t>
            </a:r>
            <a:r>
              <a:rPr lang="es-ES" b="1" dirty="0"/>
              <a:t>END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dirty="0"/>
              <a:t>    END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dirty="0"/>
              <a:t>  </a:t>
            </a:r>
            <a:r>
              <a:rPr lang="es-ES" b="1" i="1" dirty="0"/>
              <a:t>END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dirty="0"/>
              <a:t> 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294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08912" cy="1143000"/>
          </a:xfrm>
        </p:spPr>
        <p:txBody>
          <a:bodyPr/>
          <a:lstStyle/>
          <a:p>
            <a:r>
              <a:rPr lang="es-ES" sz="4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PRÁCTICA</a:t>
            </a:r>
            <a:r>
              <a:rPr lang="es-ES" sz="4000" dirty="0"/>
              <a:t>: Generando nuestro primer mapa a partir de una </a:t>
            </a:r>
            <a:r>
              <a:rPr lang="es-ES" sz="4000" i="1" dirty="0" smtClean="0"/>
              <a:t>capa </a:t>
            </a:r>
            <a:r>
              <a:rPr lang="es-ES" sz="4000" b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s-ES" sz="4000" b="0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s-ES" sz="4000" b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iii)</a:t>
            </a:r>
            <a:endParaRPr lang="es-ES" sz="4000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3568" y="1556792"/>
            <a:ext cx="8064896" cy="4777928"/>
          </a:xfrm>
        </p:spPr>
        <p:txBody>
          <a:bodyPr>
            <a:normAutofit/>
          </a:bodyPr>
          <a:lstStyle/>
          <a:p>
            <a:r>
              <a:rPr lang="es-ES" sz="3200" dirty="0" smtClean="0"/>
              <a:t>Generar el mapa-resultado mediante una consulta WMS. </a:t>
            </a:r>
          </a:p>
          <a:p>
            <a:r>
              <a:rPr lang="es-ES" sz="3200" dirty="0" smtClean="0"/>
              <a:t>El enlace sería similar a este:</a:t>
            </a:r>
          </a:p>
          <a:p>
            <a:pPr marL="0" indent="0">
              <a:buNone/>
            </a:pP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://localhost/cgi-bin/mapserv?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map=/home/user/</a:t>
            </a:r>
            <a:r>
              <a:rPr lang="es-E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mapserver_quickstart.map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s-ES" sz="24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SERVICE=WMS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s-E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REQUEST=Getmap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&amp;VERSION=1.1.1&amp;LAYERS=Admin%20Countries&amp;</a:t>
            </a:r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SRS=EPSG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4326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s-ES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BBOX=-137,29,-</a:t>
            </a:r>
            <a:r>
              <a:rPr lang="es-ES" sz="2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53,88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s-ES" sz="2400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FORMAT=PNG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s-ES" sz="2400" i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WIDTH=800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s-ES" sz="2400" i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HEIGHT=600</a:t>
            </a:r>
          </a:p>
          <a:p>
            <a:endParaRPr lang="es-E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F718-3273-4B1C-96F7-A067AAAD1783}" type="datetime1">
              <a:rPr lang="es-ES" smtClean="0"/>
              <a:t>21/12/2020</a:t>
            </a:fld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1BA455-9A8E-4195-B928-0F4406685D81}" type="slidenum">
              <a:rPr lang="es-ES" smtClean="0"/>
              <a:pPr/>
              <a:t>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SIG - Alonso Bueno Herrero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685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F718-3273-4B1C-96F7-A067AAAD1783}" type="datetime1">
              <a:rPr lang="es-ES" smtClean="0"/>
              <a:t>21/12/2020</a:t>
            </a:fld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1BA455-9A8E-4195-B928-0F4406685D81}" type="slidenum">
              <a:rPr lang="es-ES" smtClean="0"/>
              <a:pPr/>
              <a:t>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SIG - Alonso Bueno Herrero</a:t>
            </a:r>
            <a:endParaRPr lang="es-ES"/>
          </a:p>
        </p:txBody>
      </p:sp>
      <p:pic>
        <p:nvPicPr>
          <p:cNvPr id="1026" name="Picture 2" descr="https://live.osgeo.org/archive/10.5/_images/mapserver_map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6672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82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Otros resultados…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F718-3273-4B1C-96F7-A067AAAD1783}" type="datetime1">
              <a:rPr lang="es-ES" smtClean="0"/>
              <a:t>21/12/2020</a:t>
            </a:fld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1BA455-9A8E-4195-B928-0F4406685D81}" type="slidenum">
              <a:rPr lang="es-ES" smtClean="0"/>
              <a:pPr/>
              <a:t>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SIG - Alonso Bueno Herrero</a:t>
            </a:r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060848"/>
            <a:ext cx="2799848" cy="26071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620217"/>
            <a:ext cx="56388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9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Otros resultados… 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F718-3273-4B1C-96F7-A067AAAD1783}" type="datetime1">
              <a:rPr lang="es-ES" smtClean="0"/>
              <a:t>21/12/2020</a:t>
            </a:fld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1BA455-9A8E-4195-B928-0F4406685D81}" type="slidenum">
              <a:rPr lang="es-ES" smtClean="0"/>
              <a:pPr/>
              <a:t>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SIG - Alonso Bueno Herrero</a:t>
            </a:r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24" y="3063230"/>
            <a:ext cx="5638800" cy="37623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340768"/>
            <a:ext cx="3362833" cy="25387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41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Una forma cómoda de generar MAPFILE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3568" y="1556792"/>
            <a:ext cx="3528392" cy="4419600"/>
          </a:xfrm>
        </p:spPr>
        <p:txBody>
          <a:bodyPr/>
          <a:lstStyle/>
          <a:p>
            <a:pPr marL="0" indent="0">
              <a:buNone/>
            </a:pPr>
            <a:r>
              <a:rPr lang="es-E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MapLab</a:t>
            </a:r>
            <a:endPara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s-ES" dirty="0" smtClean="0"/>
              <a:t>Software que actúa de interfaz para generar los mapas.</a:t>
            </a:r>
          </a:p>
          <a:p>
            <a:r>
              <a:rPr lang="es-ES" dirty="0" smtClean="0"/>
              <a:t>Equivalencia con la interfaz de </a:t>
            </a:r>
            <a:r>
              <a:rPr lang="es-ES" dirty="0" err="1" smtClean="0"/>
              <a:t>GeoServer</a:t>
            </a:r>
            <a:r>
              <a:rPr lang="es-ES" dirty="0" smtClean="0"/>
              <a:t> (estructura y funcionamiento)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F718-3273-4B1C-96F7-A067AAAD1783}" type="datetime1">
              <a:rPr lang="es-ES" smtClean="0"/>
              <a:t>21/12/2020</a:t>
            </a:fld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1BA455-9A8E-4195-B928-0F4406685D81}" type="slidenum">
              <a:rPr lang="es-ES" smtClean="0"/>
              <a:pPr/>
              <a:t>26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SIG - Alonso Bueno Herrero</a:t>
            </a:r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461" y="1472432"/>
            <a:ext cx="4754214" cy="451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7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F718-3273-4B1C-96F7-A067AAAD1783}" type="datetime1">
              <a:rPr lang="es-ES" smtClean="0"/>
              <a:t>21/12/2020</a:t>
            </a:fld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1BA455-9A8E-4195-B928-0F4406685D81}" type="slidenum">
              <a:rPr lang="es-ES" smtClean="0"/>
              <a:pPr/>
              <a:t>27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SIG - Alonso Bueno Herrero</a:t>
            </a:r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5049"/>
            <a:ext cx="7132053" cy="677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7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064896" cy="1143000"/>
          </a:xfrm>
        </p:spPr>
        <p:txBody>
          <a:bodyPr/>
          <a:lstStyle/>
          <a:p>
            <a:r>
              <a:rPr lang="es-ES" dirty="0" err="1" smtClean="0"/>
              <a:t>MapServer</a:t>
            </a:r>
            <a:r>
              <a:rPr lang="es-ES" dirty="0" smtClean="0"/>
              <a:t> </a:t>
            </a:r>
            <a:r>
              <a:rPr lang="es-ES" b="0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versus</a:t>
            </a:r>
            <a:r>
              <a:rPr lang="es-ES" dirty="0" smtClean="0"/>
              <a:t> </a:t>
            </a:r>
            <a:r>
              <a:rPr lang="es-ES" dirty="0" err="1" smtClean="0"/>
              <a:t>GeoServer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F718-3273-4B1C-96F7-A067AAAD1783}" type="datetime1">
              <a:rPr lang="es-ES" smtClean="0"/>
              <a:pPr/>
              <a:t>21/12/2020</a:t>
            </a:fld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1BA455-9A8E-4195-B928-0F4406685D81}" type="slidenum">
              <a:rPr lang="es-ES" smtClean="0"/>
              <a:pPr/>
              <a:t>28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SIG - Alonso Bueno Herrero</a:t>
            </a:r>
            <a:endParaRPr lang="es-ES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71461"/>
              </p:ext>
            </p:extLst>
          </p:nvPr>
        </p:nvGraphicFramePr>
        <p:xfrm>
          <a:off x="611560" y="1691934"/>
          <a:ext cx="8003232" cy="4014795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667744"/>
                <a:gridCol w="2667744"/>
                <a:gridCol w="2667744"/>
              </a:tblGrid>
              <a:tr h="404807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MapServer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GeoServer</a:t>
                      </a:r>
                      <a:endParaRPr lang="es-ES" dirty="0"/>
                    </a:p>
                  </a:txBody>
                  <a:tcPr anchor="ctr"/>
                </a:tc>
              </a:tr>
              <a:tr h="404807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Diferencia</a:t>
                      </a:r>
                      <a:r>
                        <a:rPr lang="es-ES" baseline="0" dirty="0" smtClean="0"/>
                        <a:t> 1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Mejor</a:t>
                      </a:r>
                      <a:r>
                        <a:rPr lang="es-ES" baseline="0" dirty="0" smtClean="0"/>
                        <a:t> con WMS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Mejor con WFS</a:t>
                      </a:r>
                      <a:endParaRPr lang="es-ES" dirty="0"/>
                    </a:p>
                  </a:txBody>
                  <a:tcPr anchor="ctr"/>
                </a:tc>
              </a:tr>
              <a:tr h="404807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Diferencia</a:t>
                      </a:r>
                      <a:r>
                        <a:rPr lang="es-ES" baseline="0" dirty="0" smtClean="0"/>
                        <a:t> 2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No soporta</a:t>
                      </a:r>
                      <a:r>
                        <a:rPr lang="es-ES" baseline="0" dirty="0" smtClean="0"/>
                        <a:t> WFS-T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Sí</a:t>
                      </a:r>
                      <a:r>
                        <a:rPr lang="es-ES" baseline="0" dirty="0" smtClean="0"/>
                        <a:t> lo soporta </a:t>
                      </a:r>
                      <a:endParaRPr lang="es-ES" dirty="0"/>
                    </a:p>
                  </a:txBody>
                  <a:tcPr anchor="ctr"/>
                </a:tc>
              </a:tr>
              <a:tr h="698707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Diferencia 3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Más antiguo</a:t>
                      </a:r>
                      <a:r>
                        <a:rPr lang="es-ES" baseline="0" dirty="0" smtClean="0"/>
                        <a:t> (1996)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Más reciente y actualizado (2003)</a:t>
                      </a:r>
                      <a:endParaRPr lang="es-ES" dirty="0"/>
                    </a:p>
                  </a:txBody>
                  <a:tcPr anchor="ctr"/>
                </a:tc>
              </a:tr>
              <a:tr h="404807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Diferencia 4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Trabaja con CGI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Trabaja con</a:t>
                      </a:r>
                      <a:r>
                        <a:rPr lang="es-ES" baseline="0" dirty="0" smtClean="0"/>
                        <a:t> J2EE</a:t>
                      </a:r>
                      <a:endParaRPr lang="es-ES" dirty="0"/>
                    </a:p>
                  </a:txBody>
                  <a:tcPr anchor="ctr"/>
                </a:tc>
              </a:tr>
              <a:tr h="998153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Diferencia</a:t>
                      </a:r>
                      <a:r>
                        <a:rPr lang="es-ES" baseline="0" dirty="0" smtClean="0"/>
                        <a:t> 5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No proporciona</a:t>
                      </a:r>
                      <a:r>
                        <a:rPr lang="es-ES" baseline="0" dirty="0" smtClean="0"/>
                        <a:t> web gráfica de administración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Proporciona web de administración </a:t>
                      </a:r>
                      <a:endParaRPr lang="es-ES" dirty="0"/>
                    </a:p>
                  </a:txBody>
                  <a:tcPr anchor="ctr"/>
                </a:tc>
              </a:tr>
              <a:tr h="698707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Diferencia 6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Potente sistema cartográfico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--</a:t>
                      </a:r>
                      <a:endParaRPr lang="es-E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25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Marcador de contenido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A49A-3DAD-475A-9EFD-1BBF5CD11FFE}" type="datetime1">
              <a:rPr lang="es-ES" smtClean="0"/>
              <a:pPr/>
              <a:t>21/12/2020</a:t>
            </a:fld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1BA455-9A8E-4195-B928-0F4406685D81}" type="slidenum">
              <a:rPr lang="es-ES" smtClean="0"/>
              <a:pPr/>
              <a:t>29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SIG - Alonso Bueno Herrero</a:t>
            </a:r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6156176" y="1905000"/>
            <a:ext cx="16257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200" dirty="0" smtClean="0"/>
              <a:t>FIN</a:t>
            </a:r>
            <a:endParaRPr lang="es-ES" sz="7200" dirty="0"/>
          </a:p>
        </p:txBody>
      </p:sp>
      <p:sp>
        <p:nvSpPr>
          <p:cNvPr id="2" name="Botón de acción: Información 1">
            <a:hlinkClick r:id="rId2" action="ppaction://hlinksldjump" highlightClick="1"/>
          </p:cNvPr>
          <p:cNvSpPr/>
          <p:nvPr/>
        </p:nvSpPr>
        <p:spPr>
          <a:xfrm>
            <a:off x="5852935" y="3406552"/>
            <a:ext cx="2232248" cy="720080"/>
          </a:xfrm>
          <a:prstGeom prst="actionButtonInform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Enlaces recomendados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376971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arcador de texto 3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1" name="Título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Contexto: información geográfica en la web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2392-6EC1-4E38-9E89-19ECA83E2180}" type="datetime1">
              <a:rPr lang="es-ES" smtClean="0"/>
              <a:pPr/>
              <a:t>21/12/2020</a:t>
            </a:fld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BA472A-2A16-4A3B-8BB4-B35ACAA95460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SIG - Alonso Bueno Herrero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953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ANEXOS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B89E2-14EF-4C62-983D-D684282DF6DE}" type="datetime1">
              <a:rPr lang="es-ES" smtClean="0"/>
              <a:t>21/12/2020</a:t>
            </a:fld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1BA455-9A8E-4195-B928-0F4406685D81}" type="slidenum">
              <a:rPr lang="es-ES" smtClean="0"/>
              <a:pPr/>
              <a:t>30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SIG - Alonso Bueno Herrero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282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A1. GDAL/OGR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3568" y="1556792"/>
            <a:ext cx="7920880" cy="4419600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GDAL/OGR es un conjunto de herramientas para tratamiento de datos Geoespaciales. Es libre y de código abierto.</a:t>
            </a:r>
          </a:p>
          <a:p>
            <a:r>
              <a:rPr lang="es-ES" dirty="0" smtClean="0"/>
              <a:t>Es un proyecto de la </a:t>
            </a:r>
            <a:r>
              <a:rPr lang="es-ES" dirty="0" err="1" smtClean="0"/>
              <a:t>OSGeo</a:t>
            </a:r>
            <a:r>
              <a:rPr lang="es-ES" dirty="0" smtClean="0"/>
              <a:t>, y nació en el 98</a:t>
            </a:r>
          </a:p>
          <a:p>
            <a:r>
              <a:rPr lang="es-ES" dirty="0" smtClean="0"/>
              <a:t>Es multiplataforma</a:t>
            </a:r>
          </a:p>
          <a:p>
            <a:r>
              <a:rPr lang="es-ES" dirty="0" smtClean="0"/>
              <a:t>GDAL lee y escribe datos </a:t>
            </a:r>
            <a:r>
              <a:rPr lang="es-ES" dirty="0" err="1" smtClean="0"/>
              <a:t>raster</a:t>
            </a:r>
            <a:r>
              <a:rPr lang="es-ES" dirty="0" smtClean="0"/>
              <a:t> y OGR lee y escribe datos vectoriales.</a:t>
            </a:r>
          </a:p>
          <a:p>
            <a:r>
              <a:rPr lang="es-ES" dirty="0" smtClean="0"/>
              <a:t>Acepta: </a:t>
            </a:r>
          </a:p>
          <a:p>
            <a:pPr lvl="1"/>
            <a:r>
              <a:rPr lang="es-ES" dirty="0" smtClean="0"/>
              <a:t>+140 formatos </a:t>
            </a:r>
            <a:r>
              <a:rPr lang="es-ES" dirty="0" err="1" smtClean="0"/>
              <a:t>raster</a:t>
            </a:r>
            <a:r>
              <a:rPr lang="es-ES" dirty="0" smtClean="0"/>
              <a:t> : </a:t>
            </a:r>
            <a:r>
              <a:rPr lang="es-ES" dirty="0" err="1" smtClean="0"/>
              <a:t>GeoTIFF</a:t>
            </a:r>
            <a:r>
              <a:rPr lang="es-ES" dirty="0" smtClean="0"/>
              <a:t>, </a:t>
            </a:r>
            <a:r>
              <a:rPr lang="es-ES" dirty="0" err="1" smtClean="0"/>
              <a:t>Erdas</a:t>
            </a:r>
            <a:r>
              <a:rPr lang="es-ES" dirty="0" smtClean="0"/>
              <a:t> Imagine, ECW, </a:t>
            </a:r>
            <a:r>
              <a:rPr lang="es-ES" dirty="0" err="1" smtClean="0"/>
              <a:t>MrSID</a:t>
            </a:r>
            <a:r>
              <a:rPr lang="es-ES" dirty="0" smtClean="0"/>
              <a:t>, JPEG2000, DTED, NITF, </a:t>
            </a:r>
            <a:r>
              <a:rPr lang="es-ES" dirty="0" err="1" smtClean="0"/>
              <a:t>GeoPackage</a:t>
            </a:r>
            <a:r>
              <a:rPr lang="es-ES" dirty="0" smtClean="0"/>
              <a:t>, …</a:t>
            </a:r>
          </a:p>
          <a:p>
            <a:pPr lvl="1"/>
            <a:r>
              <a:rPr lang="es-ES" dirty="0" smtClean="0">
                <a:hlinkClick r:id="rId2"/>
              </a:rPr>
              <a:t>+80 formatos vectoriales</a:t>
            </a:r>
            <a:r>
              <a:rPr lang="es-ES" dirty="0" smtClean="0"/>
              <a:t>: </a:t>
            </a:r>
            <a:r>
              <a:rPr lang="es-ES" dirty="0" smtClean="0">
                <a:hlinkClick r:id="rId3"/>
              </a:rPr>
              <a:t>ESRI </a:t>
            </a:r>
            <a:r>
              <a:rPr lang="es-ES" dirty="0" err="1" smtClean="0">
                <a:hlinkClick r:id="rId3"/>
              </a:rPr>
              <a:t>Shapefile</a:t>
            </a:r>
            <a:r>
              <a:rPr lang="es-ES" dirty="0" smtClean="0"/>
              <a:t>, </a:t>
            </a:r>
            <a:r>
              <a:rPr lang="es-ES" dirty="0" smtClean="0">
                <a:hlinkClick r:id="rId4"/>
              </a:rPr>
              <a:t>ESRI </a:t>
            </a:r>
            <a:r>
              <a:rPr lang="es-ES" dirty="0" err="1" smtClean="0">
                <a:hlinkClick r:id="rId4"/>
              </a:rPr>
              <a:t>ArcSDE</a:t>
            </a:r>
            <a:r>
              <a:rPr lang="es-ES" dirty="0" smtClean="0"/>
              <a:t>, ESRI </a:t>
            </a:r>
            <a:r>
              <a:rPr lang="es-ES" dirty="0" err="1" smtClean="0"/>
              <a:t>FileGDB</a:t>
            </a:r>
            <a:r>
              <a:rPr lang="es-ES" dirty="0" smtClean="0"/>
              <a:t>, </a:t>
            </a:r>
            <a:r>
              <a:rPr lang="es-ES" dirty="0" err="1" smtClean="0">
                <a:hlinkClick r:id="rId5"/>
              </a:rPr>
              <a:t>MapInfo</a:t>
            </a:r>
            <a:r>
              <a:rPr lang="es-ES" dirty="0" smtClean="0"/>
              <a:t>, </a:t>
            </a:r>
            <a:r>
              <a:rPr lang="es-ES" dirty="0" smtClean="0">
                <a:hlinkClick r:id="rId6"/>
              </a:rPr>
              <a:t>GML</a:t>
            </a:r>
            <a:r>
              <a:rPr lang="es-ES" dirty="0" smtClean="0"/>
              <a:t>, </a:t>
            </a:r>
            <a:r>
              <a:rPr lang="es-ES" dirty="0" smtClean="0">
                <a:hlinkClick r:id="rId7"/>
              </a:rPr>
              <a:t>GPX</a:t>
            </a:r>
            <a:r>
              <a:rPr lang="es-ES" dirty="0" smtClean="0"/>
              <a:t>, </a:t>
            </a:r>
            <a:r>
              <a:rPr lang="es-ES" dirty="0" smtClean="0">
                <a:hlinkClick r:id="rId8"/>
              </a:rPr>
              <a:t>KML</a:t>
            </a:r>
            <a:r>
              <a:rPr lang="es-ES" dirty="0" smtClean="0"/>
              <a:t>, </a:t>
            </a:r>
            <a:r>
              <a:rPr lang="es-ES" dirty="0" err="1" smtClean="0">
                <a:hlinkClick r:id="rId9"/>
              </a:rPr>
              <a:t>PostGIS</a:t>
            </a:r>
            <a:r>
              <a:rPr lang="es-ES" dirty="0" smtClean="0"/>
              <a:t>, </a:t>
            </a:r>
            <a:r>
              <a:rPr lang="es-ES" dirty="0" smtClean="0">
                <a:hlinkClick r:id="rId10"/>
              </a:rPr>
              <a:t>Oracle </a:t>
            </a:r>
            <a:r>
              <a:rPr lang="es-ES" dirty="0" err="1" smtClean="0">
                <a:hlinkClick r:id="rId10"/>
              </a:rPr>
              <a:t>Spatial</a:t>
            </a:r>
            <a:r>
              <a:rPr lang="es-ES" dirty="0" smtClean="0"/>
              <a:t>, </a:t>
            </a:r>
            <a:r>
              <a:rPr lang="es-ES" dirty="0" err="1" smtClean="0">
                <a:hlinkClick r:id="rId11"/>
              </a:rPr>
              <a:t>GeoPackage</a:t>
            </a:r>
            <a:r>
              <a:rPr lang="es-ES" dirty="0" smtClean="0"/>
              <a:t>, </a:t>
            </a:r>
            <a:r>
              <a:rPr lang="es-ES" dirty="0" err="1" smtClean="0"/>
              <a:t>GeoJSON</a:t>
            </a:r>
            <a:r>
              <a:rPr lang="es-ES" dirty="0" smtClean="0"/>
              <a:t> y formatos no espaciales como CSV, XLS, XLSX, ODS.</a:t>
            </a:r>
          </a:p>
          <a:p>
            <a:r>
              <a:rPr lang="es-ES" dirty="0" smtClean="0"/>
              <a:t>Soporta archivos grandes, de más de 4GB.</a:t>
            </a:r>
            <a:br>
              <a:rPr lang="es-ES" dirty="0" smtClean="0"/>
            </a:br>
            <a:endParaRPr lang="es-ES" dirty="0" smtClean="0"/>
          </a:p>
        </p:txBody>
      </p:sp>
      <p:sp>
        <p:nvSpPr>
          <p:cNvPr id="10" name="Marcador de fech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B72E-AE70-4B9A-A31D-F3EE88B5A93B}" type="datetime1">
              <a:rPr lang="es-ES" smtClean="0"/>
              <a:pPr/>
              <a:t>21/12/2020</a:t>
            </a:fld>
            <a:endParaRPr lang="es-ES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1BA455-9A8E-4195-B928-0F4406685D81}" type="slidenum">
              <a:rPr lang="es-ES" smtClean="0"/>
              <a:pPr/>
              <a:t>31</a:t>
            </a:fld>
            <a:endParaRPr lang="es-ES"/>
          </a:p>
        </p:txBody>
      </p:sp>
      <p:sp>
        <p:nvSpPr>
          <p:cNvPr id="11" name="Marcador de pie de página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SIG - Alonso Bueno Herrero</a:t>
            </a:r>
            <a:endParaRPr lang="es-ES"/>
          </a:p>
        </p:txBody>
      </p:sp>
      <p:sp>
        <p:nvSpPr>
          <p:cNvPr id="13" name="CuadroTexto 12"/>
          <p:cNvSpPr txBox="1"/>
          <p:nvPr/>
        </p:nvSpPr>
        <p:spPr>
          <a:xfrm>
            <a:off x="3615462" y="-16351"/>
            <a:ext cx="5565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/>
              <a:t>Referencia: </a:t>
            </a:r>
            <a:r>
              <a:rPr lang="es-ES" sz="1200" i="1" dirty="0">
                <a:hlinkClick r:id="rId12"/>
              </a:rPr>
              <a:t>https://mappinggis.com/2016/05/gdal-libreria-oculta/#</a:t>
            </a:r>
            <a:r>
              <a:rPr lang="es-ES" sz="1200" i="1" dirty="0" smtClean="0">
                <a:hlinkClick r:id="rId12"/>
              </a:rPr>
              <a:t>more-23766</a:t>
            </a:r>
            <a:r>
              <a:rPr lang="es-ES" sz="1200" i="1" dirty="0" smtClean="0"/>
              <a:t> </a:t>
            </a:r>
            <a:endParaRPr lang="es-ES" sz="1200" i="1" dirty="0"/>
          </a:p>
        </p:txBody>
      </p:sp>
      <p:sp>
        <p:nvSpPr>
          <p:cNvPr id="5" name="Flecha curvada hacia la izquierda 4">
            <a:hlinkClick r:id="rId13" action="ppaction://hlinksldjump"/>
          </p:cNvPr>
          <p:cNvSpPr/>
          <p:nvPr/>
        </p:nvSpPr>
        <p:spPr>
          <a:xfrm>
            <a:off x="8370354" y="476325"/>
            <a:ext cx="632892" cy="720080"/>
          </a:xfrm>
          <a:prstGeom prst="curved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87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smtClean="0"/>
              <a:t>A2. ¿Qué es una Infraestructura de Datos Espaciales (IDE)?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smtClean="0"/>
              <a:t>Sistema de Información</a:t>
            </a:r>
            <a:r>
              <a:rPr lang="es-ES" smtClean="0"/>
              <a:t> formado por </a:t>
            </a:r>
            <a:r>
              <a:rPr lang="es-ES" u="sng" smtClean="0"/>
              <a:t>recursos</a:t>
            </a:r>
            <a:r>
              <a:rPr lang="es-ES" smtClean="0"/>
              <a:t> para </a:t>
            </a:r>
            <a:r>
              <a:rPr lang="es-ES" u="sng" smtClean="0"/>
              <a:t>gestionar información geográfica </a:t>
            </a:r>
            <a:r>
              <a:rPr lang="es-ES" smtClean="0"/>
              <a:t>a través de la </a:t>
            </a:r>
            <a:r>
              <a:rPr lang="es-ES" u="sng" smtClean="0"/>
              <a:t>web</a:t>
            </a:r>
            <a:r>
              <a:rPr lang="es-ES" smtClean="0"/>
              <a:t>.</a:t>
            </a:r>
          </a:p>
          <a:p>
            <a:r>
              <a:rPr lang="es-ES" smtClean="0"/>
              <a:t>4 componentes principales:</a:t>
            </a:r>
          </a:p>
          <a:p>
            <a:pPr lvl="1"/>
            <a:r>
              <a:rPr lang="es-ES" smtClean="0"/>
              <a:t>Datos</a:t>
            </a:r>
          </a:p>
          <a:p>
            <a:pPr lvl="1"/>
            <a:r>
              <a:rPr lang="es-ES" smtClean="0"/>
              <a:t>Metadatos</a:t>
            </a:r>
          </a:p>
          <a:p>
            <a:pPr lvl="1"/>
            <a:r>
              <a:rPr lang="es-ES" smtClean="0"/>
              <a:t>Servicios</a:t>
            </a:r>
          </a:p>
          <a:p>
            <a:pPr lvl="1"/>
            <a:r>
              <a:rPr lang="es-ES" smtClean="0"/>
              <a:t>Aspectos organizativos </a:t>
            </a:r>
          </a:p>
          <a:p>
            <a:r>
              <a:rPr lang="es-ES" smtClean="0"/>
              <a:t>Se trata de una iniciativa que está en pleno auge. 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F718-3273-4B1C-96F7-A067AAAD1783}" type="datetime1">
              <a:rPr lang="es-ES" smtClean="0"/>
              <a:pPr/>
              <a:t>21/12/2020</a:t>
            </a:fld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1BA455-9A8E-4195-B928-0F4406685D81}" type="slidenum">
              <a:rPr lang="es-ES" smtClean="0"/>
              <a:pPr/>
              <a:t>32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SIG - Alonso Bueno Herrero</a:t>
            </a:r>
            <a:endParaRPr lang="es-ES"/>
          </a:p>
        </p:txBody>
      </p:sp>
      <p:sp>
        <p:nvSpPr>
          <p:cNvPr id="7" name="Flecha curvada hacia la izquierda 6">
            <a:hlinkClick r:id="rId2" action="ppaction://hlinksldjump"/>
          </p:cNvPr>
          <p:cNvSpPr/>
          <p:nvPr/>
        </p:nvSpPr>
        <p:spPr>
          <a:xfrm>
            <a:off x="8316416" y="368660"/>
            <a:ext cx="615352" cy="92697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80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smtClean="0"/>
              <a:t>A2.1 Infraestructuras de Datos Espaciales en las instituciones </a:t>
            </a:r>
            <a:endParaRPr lang="es-ES" sz="4400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847172"/>
              </p:ext>
            </p:extLst>
          </p:nvPr>
        </p:nvGraphicFramePr>
        <p:xfrm>
          <a:off x="684213" y="1557338"/>
          <a:ext cx="784913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9850"/>
                <a:gridCol w="419928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Institución o territorio</a:t>
                      </a:r>
                      <a:endParaRPr lang="es-ES" dirty="0"/>
                    </a:p>
                  </a:txBody>
                  <a:tcPr marL="70538" marR="70538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Enlace </a:t>
                      </a:r>
                      <a:endParaRPr lang="es-ES" dirty="0"/>
                    </a:p>
                  </a:txBody>
                  <a:tcPr marL="70538" marR="7053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Comunidad</a:t>
                      </a:r>
                      <a:r>
                        <a:rPr lang="es-ES" baseline="0" dirty="0" smtClean="0"/>
                        <a:t> Europea (INSPIRE)</a:t>
                      </a:r>
                      <a:endParaRPr lang="es-ES" dirty="0"/>
                    </a:p>
                  </a:txBody>
                  <a:tcPr marL="70538" marR="70538"/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hlinkClick r:id="rId2"/>
                        </a:rPr>
                        <a:t>https://inspire.ec.europa.eu/</a:t>
                      </a:r>
                      <a:r>
                        <a:rPr lang="es-ES" sz="1600" dirty="0" smtClean="0"/>
                        <a:t> </a:t>
                      </a:r>
                      <a:endParaRPr lang="es-ES" sz="1600" dirty="0"/>
                    </a:p>
                  </a:txBody>
                  <a:tcPr marL="70538" marR="7053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Ministerio</a:t>
                      </a:r>
                      <a:r>
                        <a:rPr lang="es-ES" baseline="0" dirty="0" smtClean="0"/>
                        <a:t> de Obras Públicas </a:t>
                      </a:r>
                      <a:endParaRPr lang="es-ES" dirty="0"/>
                    </a:p>
                  </a:txBody>
                  <a:tcPr marL="70538" marR="70538"/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hlinkClick r:id="rId3"/>
                        </a:rPr>
                        <a:t>http://www.idee.es/</a:t>
                      </a:r>
                      <a:r>
                        <a:rPr lang="es-ES" sz="1600" dirty="0" smtClean="0"/>
                        <a:t> </a:t>
                      </a:r>
                      <a:endParaRPr lang="es-ES" sz="1600" dirty="0"/>
                    </a:p>
                  </a:txBody>
                  <a:tcPr marL="70538" marR="7053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Junta de Andalucía</a:t>
                      </a:r>
                      <a:r>
                        <a:rPr lang="es-ES" baseline="0" dirty="0" smtClean="0"/>
                        <a:t> (IDE</a:t>
                      </a:r>
                      <a:r>
                        <a:rPr lang="es-ES" i="1" baseline="0" dirty="0" smtClean="0"/>
                        <a:t>A</a:t>
                      </a:r>
                      <a:r>
                        <a:rPr lang="es-ES" baseline="0" dirty="0" smtClean="0"/>
                        <a:t>)</a:t>
                      </a:r>
                      <a:endParaRPr lang="es-ES" dirty="0"/>
                    </a:p>
                  </a:txBody>
                  <a:tcPr marL="70538" marR="70538"/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hlinkClick r:id="rId4"/>
                        </a:rPr>
                        <a:t>https://www.ideandalucia.es/portal/</a:t>
                      </a:r>
                      <a:r>
                        <a:rPr lang="es-ES" sz="1600" dirty="0" smtClean="0"/>
                        <a:t> </a:t>
                      </a:r>
                      <a:endParaRPr lang="es-ES" sz="1600" dirty="0"/>
                    </a:p>
                  </a:txBody>
                  <a:tcPr marL="70538" marR="7053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Junta de Castilla y León</a:t>
                      </a:r>
                      <a:r>
                        <a:rPr lang="es-ES" baseline="0" dirty="0" smtClean="0"/>
                        <a:t> (IDECYL)</a:t>
                      </a:r>
                      <a:endParaRPr lang="es-ES" dirty="0"/>
                    </a:p>
                  </a:txBody>
                  <a:tcPr marL="70538" marR="70538"/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hlinkClick r:id="rId5"/>
                        </a:rPr>
                        <a:t>https://cartografia.jcyl.es/web/es/idecyl.html</a:t>
                      </a:r>
                      <a:r>
                        <a:rPr lang="es-ES" sz="1600" dirty="0" smtClean="0"/>
                        <a:t> </a:t>
                      </a:r>
                      <a:endParaRPr lang="es-ES" sz="1600" dirty="0"/>
                    </a:p>
                  </a:txBody>
                  <a:tcPr marL="70538" marR="7053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Generalitat de Catalunya</a:t>
                      </a:r>
                      <a:endParaRPr lang="es-ES" dirty="0"/>
                    </a:p>
                  </a:txBody>
                  <a:tcPr marL="70538" marR="70538"/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hlinkClick r:id="rId6"/>
                        </a:rPr>
                        <a:t>https://www.ide.cat/</a:t>
                      </a:r>
                      <a:r>
                        <a:rPr lang="es-ES" sz="1600" dirty="0" smtClean="0"/>
                        <a:t> </a:t>
                      </a:r>
                      <a:endParaRPr lang="es-ES" sz="1600" dirty="0"/>
                    </a:p>
                  </a:txBody>
                  <a:tcPr marL="70538" marR="70538"/>
                </a:tc>
              </a:tr>
            </a:tbl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F718-3273-4B1C-96F7-A067AAAD1783}" type="datetime1">
              <a:rPr lang="es-ES" smtClean="0"/>
              <a:pPr/>
              <a:t>21/12/2020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SIG - Alonso Bueno Herrero</a:t>
            </a:r>
            <a:endParaRPr lang="es-ES"/>
          </a:p>
        </p:txBody>
      </p:sp>
      <p:pic>
        <p:nvPicPr>
          <p:cNvPr id="11" name="Imagen 10" descr="Banner IDEE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5" y="5569355"/>
            <a:ext cx="6606480" cy="944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Inici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805264"/>
            <a:ext cx="3423664" cy="83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ide.cat/var/ezwebin_site/storage/images/inici-idec/643134-21-cat-ES/Inici-IDEC_brand_logo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49"/>
          <a:stretch/>
        </p:blipFill>
        <p:spPr bwMode="auto">
          <a:xfrm>
            <a:off x="2616082" y="4091933"/>
            <a:ext cx="2334745" cy="126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 descr="https://inspire.ec.europa.eu/cdn/latest/img/ec.logo/logo_en.gif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80" y="4489078"/>
            <a:ext cx="1638300" cy="11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057072"/>
            <a:ext cx="2073424" cy="1301290"/>
          </a:xfrm>
          <a:prstGeom prst="rect">
            <a:avLst/>
          </a:prstGeom>
        </p:spPr>
      </p:pic>
      <p:sp>
        <p:nvSpPr>
          <p:cNvPr id="3" name="Flecha curvada hacia la izquierda 2">
            <a:hlinkClick r:id="rId12" action="ppaction://hlinksldjump"/>
          </p:cNvPr>
          <p:cNvSpPr/>
          <p:nvPr/>
        </p:nvSpPr>
        <p:spPr>
          <a:xfrm>
            <a:off x="8316416" y="368660"/>
            <a:ext cx="615352" cy="92697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86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A3. MapServer y la interfaz CGI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3568" y="1556792"/>
            <a:ext cx="7467600" cy="4896544"/>
          </a:xfrm>
        </p:spPr>
        <p:txBody>
          <a:bodyPr>
            <a:normAutofit fontScale="62500" lnSpcReduction="20000"/>
          </a:bodyPr>
          <a:lstStyle/>
          <a:p>
            <a:r>
              <a:rPr lang="es-ES" dirty="0" err="1" smtClean="0"/>
              <a:t>MapServer</a:t>
            </a:r>
            <a:r>
              <a:rPr lang="es-ES" dirty="0" smtClean="0"/>
              <a:t> produce mapas en un entorno CGI en el cual un usuario accede al servidor</a:t>
            </a:r>
            <a:br>
              <a:rPr lang="es-ES" dirty="0" smtClean="0"/>
            </a:br>
            <a:r>
              <a:rPr lang="es-ES" dirty="0" smtClean="0"/>
              <a:t>Apache desde un navegador. </a:t>
            </a:r>
          </a:p>
          <a:p>
            <a:r>
              <a:rPr lang="es-ES" dirty="0" smtClean="0"/>
              <a:t>CGI (en castellano «Interfaz Común de Pasarela», abreviado CGI) es una importante tecnología de la </a:t>
            </a:r>
            <a:r>
              <a:rPr lang="es-ES" dirty="0" err="1" smtClean="0"/>
              <a:t>World</a:t>
            </a:r>
            <a:r>
              <a:rPr lang="es-ES" dirty="0" smtClean="0"/>
              <a:t> Wide Web que permite a un cliente (explorador web) solicitar datos de un programa ejecutado en un servidor web. CGI especifica un estándar para transferir datos entre el cliente y el programa. Es un mecanismo de comunicación entre el servidor web y una aplicación externa.</a:t>
            </a:r>
          </a:p>
          <a:p>
            <a:r>
              <a:rPr lang="es-ES" dirty="0" smtClean="0"/>
              <a:t>Las aplicaciones CGI fueron una de las primeras maneras prácticas de crear contenido dinámico para las páginas web. </a:t>
            </a:r>
          </a:p>
          <a:p>
            <a:r>
              <a:rPr lang="es-ES" dirty="0" smtClean="0"/>
              <a:t>En una aplicación CGI, el servidor web (Apache, </a:t>
            </a:r>
            <a:r>
              <a:rPr lang="es-ES" dirty="0" err="1" smtClean="0"/>
              <a:t>p.e</a:t>
            </a:r>
            <a:r>
              <a:rPr lang="es-ES" dirty="0" smtClean="0"/>
              <a:t>.) pasa las solicitudes del cliente a un programa externo (</a:t>
            </a:r>
            <a:r>
              <a:rPr lang="es-ES" dirty="0" err="1" smtClean="0"/>
              <a:t>MapServer</a:t>
            </a:r>
            <a:r>
              <a:rPr lang="es-ES" dirty="0" smtClean="0"/>
              <a:t>). </a:t>
            </a:r>
          </a:p>
          <a:p>
            <a:r>
              <a:rPr lang="es-ES" dirty="0" smtClean="0"/>
              <a:t>La salida de dicho programa es enviada al cliente en lugar del archivo estático tradicional. </a:t>
            </a:r>
          </a:p>
          <a:p>
            <a:r>
              <a:rPr lang="es-ES" dirty="0" smtClean="0"/>
              <a:t>CGI ha hecho posible la implementación de funciones nuevas y variadas en las páginas web, de tal manera que esta interfaz rápidamente se volvió un estándar, siendo</a:t>
            </a:r>
            <a:br>
              <a:rPr lang="es-ES" dirty="0" smtClean="0"/>
            </a:br>
            <a:r>
              <a:rPr lang="es-ES" dirty="0" smtClean="0"/>
              <a:t>implementada en todo tipo de servidores web.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F718-3273-4B1C-96F7-A067AAAD1783}" type="datetime1">
              <a:rPr lang="es-ES" smtClean="0"/>
              <a:pPr/>
              <a:t>21/12/2020</a:t>
            </a:fld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1BA455-9A8E-4195-B928-0F4406685D81}" type="slidenum">
              <a:rPr lang="es-ES" smtClean="0"/>
              <a:pPr/>
              <a:t>34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SIG - Alonso Bueno Herrero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796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Referencias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Seminario sobre “Servidores de mapas” del “</a:t>
            </a:r>
            <a:r>
              <a:rPr lang="es-ES" i="1" dirty="0" smtClean="0"/>
              <a:t>Proyecto del Atlas Nacional Interactivo de México</a:t>
            </a:r>
            <a:r>
              <a:rPr lang="es-ES" dirty="0" smtClean="0"/>
              <a:t>”: Mondragón, Mu, Reyes. </a:t>
            </a:r>
            <a:r>
              <a:rPr lang="es-ES" dirty="0"/>
              <a:t>Enlace: </a:t>
            </a:r>
            <a:r>
              <a:rPr lang="es-ES" i="1" dirty="0" smtClean="0"/>
              <a:t>silo.tips-taller-servidores-de-mapas.pdf</a:t>
            </a:r>
            <a:endParaRPr lang="es-ES" i="1" dirty="0" smtClean="0"/>
          </a:p>
          <a:p>
            <a:r>
              <a:rPr lang="es-ES" dirty="0">
                <a:hlinkClick r:id="rId2"/>
              </a:rPr>
              <a:t>https://ms4w.com</a:t>
            </a:r>
            <a:r>
              <a:rPr lang="es-ES" dirty="0" smtClean="0">
                <a:hlinkClick r:id="rId2"/>
              </a:rPr>
              <a:t>/#</a:t>
            </a:r>
            <a:endParaRPr lang="es-ES" dirty="0" smtClean="0"/>
          </a:p>
          <a:p>
            <a:r>
              <a:rPr lang="es-ES" dirty="0" smtClean="0"/>
              <a:t>Manual práctico </a:t>
            </a:r>
            <a:r>
              <a:rPr lang="es-ES" dirty="0" err="1" smtClean="0"/>
              <a:t>MapServer</a:t>
            </a:r>
            <a:r>
              <a:rPr lang="es-ES" dirty="0" smtClean="0"/>
              <a:t>: </a:t>
            </a:r>
            <a:r>
              <a:rPr lang="es-ES" dirty="0" smtClean="0">
                <a:hlinkClick r:id="rId3"/>
              </a:rPr>
              <a:t>https</a:t>
            </a:r>
            <a:r>
              <a:rPr lang="es-ES" dirty="0">
                <a:hlinkClick r:id="rId3"/>
              </a:rPr>
              <a:t>://</a:t>
            </a:r>
            <a:r>
              <a:rPr lang="es-ES" dirty="0" smtClean="0">
                <a:hlinkClick r:id="rId3"/>
              </a:rPr>
              <a:t>www.gbif.es/wp-content/uploads/2018/02/Mapserver_admon_local.pdf</a:t>
            </a:r>
            <a:endParaRPr lang="es-ES" dirty="0" smtClean="0"/>
          </a:p>
          <a:p>
            <a:r>
              <a:rPr lang="es-ES" dirty="0" smtClean="0"/>
              <a:t>Curso de profundización en el manejo de </a:t>
            </a:r>
            <a:r>
              <a:rPr lang="es-ES" dirty="0" err="1" smtClean="0"/>
              <a:t>Mapfiles</a:t>
            </a:r>
            <a:r>
              <a:rPr lang="es-ES" dirty="0" smtClean="0"/>
              <a:t> del Ministerio de </a:t>
            </a:r>
            <a:r>
              <a:rPr lang="es-ES" dirty="0" smtClean="0"/>
              <a:t>Fomento: </a:t>
            </a:r>
            <a:r>
              <a:rPr lang="es-ES" dirty="0">
                <a:hlinkClick r:id="rId4"/>
              </a:rPr>
              <a:t>https://</a:t>
            </a:r>
            <a:r>
              <a:rPr lang="es-ES" dirty="0" smtClean="0">
                <a:hlinkClick r:id="rId4"/>
              </a:rPr>
              <a:t>www.idee.es/resources/presentaciones/JIDEE07/ARTICULOS_JIDEE2007/Articulo1-Anexo-archivo-map.pdf</a:t>
            </a:r>
            <a:endParaRPr lang="es-ES" dirty="0" smtClean="0"/>
          </a:p>
          <a:p>
            <a:r>
              <a:rPr lang="es-ES" dirty="0">
                <a:hlinkClick r:id="rId5"/>
              </a:rPr>
              <a:t>https://</a:t>
            </a:r>
            <a:r>
              <a:rPr lang="es-ES" dirty="0" smtClean="0">
                <a:hlinkClick r:id="rId5"/>
              </a:rPr>
              <a:t>mapserver.org/introduction.html</a:t>
            </a:r>
            <a:endParaRPr lang="es-ES" dirty="0" smtClean="0"/>
          </a:p>
          <a:p>
            <a:r>
              <a:rPr lang="es-ES" dirty="0"/>
              <a:t>https://live.osgeo.org/archive/10.5/es/quickstart/mapserver_quickstart.html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F718-3273-4B1C-96F7-A067AAAD1783}" type="datetime1">
              <a:rPr lang="es-ES" smtClean="0"/>
              <a:pPr/>
              <a:t>21/12/2020</a:t>
            </a:fld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1BA455-9A8E-4195-B928-0F4406685D81}" type="slidenum">
              <a:rPr lang="es-ES" smtClean="0"/>
              <a:pPr/>
              <a:t>35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SIG - Alonso Bueno Herrero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858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Información geográfica en la web: </a:t>
            </a:r>
            <a:r>
              <a:rPr lang="es-ES" sz="4400" i="1" dirty="0"/>
              <a:t>servidores de mapas</a:t>
            </a:r>
            <a:endParaRPr lang="es-ES" sz="4400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>
          <a:xfrm>
            <a:off x="534244" y="1601316"/>
            <a:ext cx="3410276" cy="305182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s-ES" dirty="0"/>
              <a:t>Un </a:t>
            </a:r>
            <a:r>
              <a:rPr lang="es-ES" b="1" i="1" dirty="0"/>
              <a:t>servidor de mapas </a:t>
            </a:r>
            <a:r>
              <a:rPr lang="es-ES" dirty="0"/>
              <a:t>permite </a:t>
            </a:r>
            <a:r>
              <a:rPr lang="es-ES" dirty="0" smtClean="0"/>
              <a:t>publicar/acceder a </a:t>
            </a:r>
          </a:p>
          <a:p>
            <a:pPr lvl="1"/>
            <a:r>
              <a:rPr lang="es-ES" dirty="0" smtClean="0"/>
              <a:t>mapas</a:t>
            </a:r>
            <a:r>
              <a:rPr lang="es-ES" dirty="0"/>
              <a:t>, </a:t>
            </a:r>
            <a:endParaRPr lang="es-ES" dirty="0" smtClean="0"/>
          </a:p>
          <a:p>
            <a:pPr lvl="1"/>
            <a:r>
              <a:rPr lang="es-ES" dirty="0" smtClean="0"/>
              <a:t>contenido </a:t>
            </a:r>
            <a:r>
              <a:rPr lang="es-ES" dirty="0"/>
              <a:t>y </a:t>
            </a:r>
            <a:endParaRPr lang="es-ES" dirty="0" smtClean="0"/>
          </a:p>
          <a:p>
            <a:pPr lvl="1"/>
            <a:r>
              <a:rPr lang="es-ES" dirty="0" smtClean="0"/>
              <a:t>servicios </a:t>
            </a:r>
            <a:r>
              <a:rPr lang="es-ES" dirty="0"/>
              <a:t>SIG </a:t>
            </a:r>
            <a:endParaRPr lang="es-ES" dirty="0" smtClean="0"/>
          </a:p>
          <a:p>
            <a:r>
              <a:rPr lang="es-ES" dirty="0" smtClean="0"/>
              <a:t>en </a:t>
            </a:r>
            <a:r>
              <a:rPr lang="es-ES" dirty="0"/>
              <a:t>la </a:t>
            </a:r>
            <a:r>
              <a:rPr lang="es-E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r>
              <a:rPr lang="es-ES" dirty="0"/>
              <a:t>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2EE6-CFDA-4722-8CD8-204BAFB2BD80}" type="datetime1">
              <a:rPr lang="es-ES" smtClean="0"/>
              <a:t>21/12/2020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SIG - Alonso Bueno Herrero</a:t>
            </a:r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99992" y="1556792"/>
            <a:ext cx="4819920" cy="5197549"/>
          </a:xfrm>
          <a:prstGeom prst="rect">
            <a:avLst/>
          </a:prstGeom>
        </p:spPr>
      </p:pic>
      <p:sp>
        <p:nvSpPr>
          <p:cNvPr id="11" name="Abrir llave 10"/>
          <p:cNvSpPr/>
          <p:nvPr/>
        </p:nvSpPr>
        <p:spPr>
          <a:xfrm>
            <a:off x="4283968" y="5157192"/>
            <a:ext cx="288032" cy="1529680"/>
          </a:xfrm>
          <a:prstGeom prst="leftBrace">
            <a:avLst>
              <a:gd name="adj1" fmla="val 48861"/>
              <a:gd name="adj2" fmla="val 5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Abrir llave 11"/>
          <p:cNvSpPr/>
          <p:nvPr/>
        </p:nvSpPr>
        <p:spPr>
          <a:xfrm>
            <a:off x="4283968" y="2911971"/>
            <a:ext cx="293845" cy="2245221"/>
          </a:xfrm>
          <a:prstGeom prst="leftBrace">
            <a:avLst>
              <a:gd name="adj1" fmla="val 48861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Abrir llave 12"/>
          <p:cNvSpPr/>
          <p:nvPr/>
        </p:nvSpPr>
        <p:spPr>
          <a:xfrm>
            <a:off x="4281061" y="1484243"/>
            <a:ext cx="290939" cy="1400270"/>
          </a:xfrm>
          <a:prstGeom prst="leftBrace">
            <a:avLst>
              <a:gd name="adj1" fmla="val 48861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 rot="21052481">
            <a:off x="476174" y="5199451"/>
            <a:ext cx="3702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 smtClean="0">
                <a:solidFill>
                  <a:schemeClr val="tx2"/>
                </a:solidFill>
                <a:latin typeface="Brush Script MT" panose="03060802040406070304" pitchFamily="66" charset="0"/>
              </a:rPr>
              <a:t>¿Por qué usarlos?</a:t>
            </a:r>
            <a:endParaRPr lang="es-ES" sz="4800" dirty="0">
              <a:solidFill>
                <a:schemeClr val="tx2"/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9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smtClean="0"/>
              <a:t>Información geográfica en la web: </a:t>
            </a:r>
            <a:r>
              <a:rPr lang="es-ES" sz="4400" i="1" dirty="0" smtClean="0"/>
              <a:t>servidores de mapas</a:t>
            </a:r>
            <a:endParaRPr lang="es-ES" sz="4400" i="1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83568" y="1556792"/>
            <a:ext cx="6552728" cy="4996408"/>
          </a:xfrm>
        </p:spPr>
        <p:txBody>
          <a:bodyPr>
            <a:normAutofit lnSpcReduction="10000"/>
          </a:bodyPr>
          <a:lstStyle/>
          <a:p>
            <a:r>
              <a:rPr lang="es-ES" sz="3600" dirty="0" smtClean="0"/>
              <a:t>Objetivos</a:t>
            </a:r>
          </a:p>
          <a:p>
            <a:pPr lvl="1"/>
            <a:r>
              <a:rPr lang="es-ES" sz="2400" dirty="0" smtClean="0"/>
              <a:t>Generación de mapas para usuarios WEB</a:t>
            </a:r>
          </a:p>
          <a:p>
            <a:pPr lvl="1"/>
            <a:r>
              <a:rPr lang="es-ES" sz="2400" dirty="0" smtClean="0"/>
              <a:t>Ser la base de aplicaciones con contenido geográfico. </a:t>
            </a:r>
          </a:p>
          <a:p>
            <a:pPr lvl="1"/>
            <a:r>
              <a:rPr lang="es-ES" sz="2400" dirty="0" smtClean="0"/>
              <a:t>Compartir datos geográficos Implementar sitios SIG. </a:t>
            </a:r>
          </a:p>
          <a:p>
            <a:r>
              <a:rPr lang="es-ES" sz="3600" dirty="0" smtClean="0"/>
              <a:t>Razones para usarlos</a:t>
            </a:r>
          </a:p>
          <a:p>
            <a:pPr lvl="1"/>
            <a:r>
              <a:rPr lang="es-ES" sz="2400" dirty="0" smtClean="0"/>
              <a:t>Hacer llegar información geográfica a los miles de usuarios de Internet. </a:t>
            </a:r>
          </a:p>
          <a:p>
            <a:pPr lvl="1"/>
            <a:r>
              <a:rPr lang="es-ES" sz="2400" dirty="0" smtClean="0"/>
              <a:t>Integrar información de múltiples fuentes </a:t>
            </a:r>
          </a:p>
          <a:p>
            <a:pPr lvl="1"/>
            <a:r>
              <a:rPr lang="es-ES" sz="2400" dirty="0" smtClean="0"/>
              <a:t>Enriquecerlo con el uso de </a:t>
            </a:r>
            <a:r>
              <a:rPr lang="es-ES" sz="2400" b="1" u="sng" dirty="0" smtClean="0"/>
              <a:t>metadatos</a:t>
            </a:r>
            <a:r>
              <a:rPr lang="es-ES" sz="2400" dirty="0" smtClean="0"/>
              <a:t>.</a:t>
            </a:r>
            <a:endParaRPr lang="es-ES" sz="240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F999-414C-4AA2-A32F-8D936AB75FF9}" type="datetime1">
              <a:rPr lang="es-ES" smtClean="0"/>
              <a:pPr/>
              <a:t>21/12/2020</a:t>
            </a:fld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1BA455-9A8E-4195-B928-0F4406685D81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SIG - Alonso Bueno Herrero</a:t>
            </a:r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11578" y="2780928"/>
            <a:ext cx="2088232" cy="225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03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Conceptos sobre </a:t>
            </a:r>
            <a:r>
              <a:rPr lang="es-ES" dirty="0" err="1" smtClean="0"/>
              <a:t>MapServer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DDF6-BDD8-4B3B-A4FA-1B2F2078F574}" type="datetime1">
              <a:rPr lang="es-ES" smtClean="0"/>
              <a:t>21/12/2020</a:t>
            </a:fld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BA472A-2A16-4A3B-8BB4-B35ACAA95460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SIG - Alonso Bueno Herrero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317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80920" cy="1143000"/>
          </a:xfrm>
        </p:spPr>
        <p:txBody>
          <a:bodyPr/>
          <a:lstStyle/>
          <a:p>
            <a:r>
              <a:rPr lang="es-ES" dirty="0" smtClean="0"/>
              <a:t>Entonces, ¿qué es </a:t>
            </a:r>
            <a:r>
              <a:rPr lang="es-ES" i="1" dirty="0" err="1" smtClean="0"/>
              <a:t>MapServer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EFD8F-75D1-4F9C-B66B-1F357FB97A4E}" type="datetime1">
              <a:rPr lang="es-ES" smtClean="0"/>
              <a:t>21/12/2020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SIG - Alonso Bueno Herrero</a:t>
            </a: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1071-2CD1-4987-9D87-EEEDEDA0A1E0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10" name="Marcador de contenido 9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400" b="1" i="1" dirty="0" smtClean="0"/>
              <a:t>Wikipedia</a:t>
            </a:r>
            <a:r>
              <a:rPr lang="es-ES" sz="2400" dirty="0" smtClean="0"/>
              <a:t>: </a:t>
            </a:r>
          </a:p>
          <a:p>
            <a:r>
              <a:rPr lang="es-ES" sz="2400" dirty="0" smtClean="0"/>
              <a:t>Es un entorno de desarrollo en </a:t>
            </a: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abierto</a:t>
            </a:r>
            <a:r>
              <a:rPr lang="es-ES" sz="2400" dirty="0" smtClean="0"/>
              <a:t> para la creación de aplicaciones  web SIG que permitan </a:t>
            </a: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visualizar</a:t>
            </a:r>
            <a:r>
              <a:rPr lang="es-ES" sz="2400" dirty="0" smtClean="0"/>
              <a:t>, </a:t>
            </a: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consultar</a:t>
            </a:r>
            <a:r>
              <a:rPr lang="es-ES" sz="2400" dirty="0" smtClean="0"/>
              <a:t> y </a:t>
            </a: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analizar</a:t>
            </a:r>
            <a:r>
              <a:rPr lang="es-ES" sz="2400" dirty="0" smtClean="0"/>
              <a:t> </a:t>
            </a:r>
            <a:r>
              <a:rPr lang="es-ES" sz="2400" i="1" dirty="0" smtClean="0"/>
              <a:t>información geográfica</a:t>
            </a:r>
            <a:r>
              <a:rPr lang="es-ES" sz="2400" dirty="0" smtClean="0"/>
              <a:t> a través de la red mediante la tecnología Internet </a:t>
            </a:r>
            <a:r>
              <a:rPr lang="es-ES" sz="2400" dirty="0" err="1" smtClean="0"/>
              <a:t>Map</a:t>
            </a:r>
            <a:r>
              <a:rPr lang="es-ES" sz="2400" dirty="0" smtClean="0"/>
              <a:t> Server (</a:t>
            </a: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IMS</a:t>
            </a:r>
            <a:r>
              <a:rPr lang="es-ES" sz="2400" dirty="0" smtClean="0"/>
              <a:t>). 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i="1" smtClean="0"/>
              <a:t>Web oficial</a:t>
            </a:r>
            <a:r>
              <a:rPr lang="es-ES" sz="2400" smtClean="0"/>
              <a:t>:</a:t>
            </a:r>
          </a:p>
          <a:p>
            <a:r>
              <a:rPr lang="es-ES" sz="2400" smtClean="0"/>
              <a:t>Es una plataforma de código abierto que permite</a:t>
            </a:r>
          </a:p>
          <a:p>
            <a:pPr lvl="1"/>
            <a:r>
              <a:rPr lang="es-ES" sz="2200" smtClean="0"/>
              <a:t>Crear y publicar </a:t>
            </a:r>
            <a:r>
              <a:rPr lang="es-ES" sz="2200" b="1" i="1" smtClean="0"/>
              <a:t>aplicaciones</a:t>
            </a:r>
            <a:r>
              <a:rPr lang="es-ES" sz="2200" smtClean="0"/>
              <a:t> espaciales</a:t>
            </a:r>
          </a:p>
          <a:p>
            <a:pPr lvl="1"/>
            <a:r>
              <a:rPr lang="es-ES" sz="2200" smtClean="0"/>
              <a:t>Crear y publicar </a:t>
            </a:r>
            <a:r>
              <a:rPr lang="es-ES" sz="2200" b="1" i="1" smtClean="0"/>
              <a:t>datos</a:t>
            </a:r>
            <a:r>
              <a:rPr lang="es-ES" sz="2200" smtClean="0"/>
              <a:t> espaciales (mapas interactivos, entre otros) </a:t>
            </a:r>
            <a:endParaRPr lang="es-ES" sz="2200" dirty="0"/>
          </a:p>
        </p:txBody>
      </p:sp>
      <p:sp>
        <p:nvSpPr>
          <p:cNvPr id="15" name="Botón de acción: Inicio 14">
            <a:hlinkClick r:id="rId2" highlightClick="1"/>
          </p:cNvPr>
          <p:cNvSpPr/>
          <p:nvPr/>
        </p:nvSpPr>
        <p:spPr bwMode="auto">
          <a:xfrm>
            <a:off x="7236296" y="6309320"/>
            <a:ext cx="1450504" cy="360040"/>
          </a:xfrm>
          <a:prstGeom prst="actionButtonHome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eb oficial</a:t>
            </a:r>
          </a:p>
        </p:txBody>
      </p:sp>
    </p:spTree>
    <p:extLst>
      <p:ext uri="{BB962C8B-B14F-4D97-AF65-F5344CB8AC3E}">
        <p14:creationId xmlns:p14="http://schemas.microsoft.com/office/powerpoint/2010/main" val="171144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Principales características 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153756"/>
              </p:ext>
            </p:extLst>
          </p:nvPr>
        </p:nvGraphicFramePr>
        <p:xfrm>
          <a:off x="467544" y="1628800"/>
          <a:ext cx="8138864" cy="4148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4875-BA2A-4247-831E-D34498E52974}" type="datetime1">
              <a:rPr lang="es-ES" smtClean="0"/>
              <a:pPr/>
              <a:t>21/12/2020</a:t>
            </a:fld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1BA455-9A8E-4195-B928-0F4406685D81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3" name="Botón de acción: Final 2">
            <a:hlinkClick r:id="rId7" action="ppaction://hlinksldjump" highlightClick="1"/>
          </p:cNvPr>
          <p:cNvSpPr/>
          <p:nvPr/>
        </p:nvSpPr>
        <p:spPr bwMode="auto">
          <a:xfrm>
            <a:off x="4427984" y="5697383"/>
            <a:ext cx="1152128" cy="288032"/>
          </a:xfrm>
          <a:prstGeom prst="actionButtonEnd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GDAL/OGR</a:t>
            </a:r>
          </a:p>
        </p:txBody>
      </p:sp>
      <p:sp>
        <p:nvSpPr>
          <p:cNvPr id="6" name="CuadroTexto 5"/>
          <p:cNvSpPr txBox="1"/>
          <p:nvPr/>
        </p:nvSpPr>
        <p:spPr>
          <a:xfrm rot="19592602">
            <a:off x="6800369" y="2513184"/>
            <a:ext cx="2861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omic Sans MS" panose="030F0702030302020204" pitchFamily="66" charset="0"/>
                <a:ea typeface="Source Serif Pro" panose="02040603050405020204" pitchFamily="18" charset="0"/>
              </a:rPr>
              <a:t>MapScript</a:t>
            </a:r>
            <a:endParaRPr lang="es-ES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Comic Sans MS" panose="030F0702030302020204" pitchFamily="66" charset="0"/>
              <a:ea typeface="Source Serif Pro" panose="020406030504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61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Estándares implementados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dirty="0" smtClean="0"/>
              <a:t>Estándares OGC soportados: </a:t>
            </a:r>
          </a:p>
          <a:p>
            <a:pPr lvl="1"/>
            <a:r>
              <a:rPr lang="es-ES" dirty="0" smtClean="0"/>
              <a:t>WMS (cliente/servidor)</a:t>
            </a:r>
          </a:p>
          <a:p>
            <a:pPr lvl="1"/>
            <a:r>
              <a:rPr lang="es-ES" dirty="0" smtClean="0"/>
              <a:t>WFS (non-transaccional, cliente/servidor)</a:t>
            </a:r>
          </a:p>
          <a:p>
            <a:pPr lvl="1"/>
            <a:r>
              <a:rPr lang="es-ES" dirty="0" smtClean="0"/>
              <a:t>WMC</a:t>
            </a:r>
          </a:p>
          <a:p>
            <a:pPr lvl="1"/>
            <a:r>
              <a:rPr lang="es-ES" dirty="0" smtClean="0"/>
              <a:t>WCS</a:t>
            </a:r>
          </a:p>
          <a:p>
            <a:pPr lvl="1"/>
            <a:r>
              <a:rPr lang="es-ES" dirty="0" smtClean="0"/>
              <a:t>FE</a:t>
            </a:r>
          </a:p>
          <a:p>
            <a:pPr lvl="1"/>
            <a:r>
              <a:rPr lang="es-ES" dirty="0" smtClean="0"/>
              <a:t>SLD</a:t>
            </a:r>
          </a:p>
          <a:p>
            <a:pPr lvl="1"/>
            <a:r>
              <a:rPr lang="es-ES" dirty="0" smtClean="0"/>
              <a:t>GML</a:t>
            </a:r>
          </a:p>
          <a:p>
            <a:pPr lvl="1"/>
            <a:r>
              <a:rPr lang="es-ES" dirty="0" smtClean="0"/>
              <a:t>SOS</a:t>
            </a:r>
          </a:p>
          <a:p>
            <a:pPr lvl="1"/>
            <a:r>
              <a:rPr lang="es-ES" dirty="0" smtClean="0"/>
              <a:t>OM</a:t>
            </a:r>
          </a:p>
          <a:p>
            <a:r>
              <a:rPr lang="es-ES" dirty="0" smtClean="0"/>
              <a:t>Servicio de vistas compatible con INSPIRE.</a:t>
            </a:r>
          </a:p>
          <a:p>
            <a:endParaRPr lang="es-ES" dirty="0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F718-3273-4B1C-96F7-A067AAAD1783}" type="datetime1">
              <a:rPr lang="es-ES" smtClean="0"/>
              <a:pPr/>
              <a:t>21/12/2020</a:t>
            </a:fld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1BA455-9A8E-4195-B928-0F4406685D81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SIG - Alonso Bueno Herrero</a:t>
            </a:r>
            <a:endParaRPr lang="es-ES"/>
          </a:p>
        </p:txBody>
      </p:sp>
      <p:sp>
        <p:nvSpPr>
          <p:cNvPr id="13" name="Botón de acción: Hacia delante o Siguiente 12">
            <a:hlinkClick r:id="rId2" action="ppaction://hlinksldjump" highlightClick="1"/>
          </p:cNvPr>
          <p:cNvSpPr/>
          <p:nvPr/>
        </p:nvSpPr>
        <p:spPr bwMode="auto">
          <a:xfrm>
            <a:off x="7469288" y="6301138"/>
            <a:ext cx="681880" cy="432288"/>
          </a:xfrm>
          <a:prstGeom prst="actionButtonForwardNex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IDE</a:t>
            </a:r>
          </a:p>
        </p:txBody>
      </p:sp>
    </p:spTree>
    <p:extLst>
      <p:ext uri="{BB962C8B-B14F-4D97-AF65-F5344CB8AC3E}">
        <p14:creationId xmlns:p14="http://schemas.microsoft.com/office/powerpoint/2010/main" val="7098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lantilla_presentaciones_propia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_presentaciones_propia" id="{3411592B-7959-4234-B102-D6C27258FA3C}" vid="{0058B211-7500-4FA7-919E-CD3B9A02FE7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plantilla_presentaciones_propia</Template>
  <TotalTime>1024</TotalTime>
  <Words>1483</Words>
  <Application>Microsoft Office PowerPoint</Application>
  <PresentationFormat>Presentación en pantalla (4:3)</PresentationFormat>
  <Paragraphs>356</Paragraphs>
  <Slides>35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5" baseType="lpstr">
      <vt:lpstr>Alef</vt:lpstr>
      <vt:lpstr>Arial</vt:lpstr>
      <vt:lpstr>Arial Black</vt:lpstr>
      <vt:lpstr>Brush Script MT</vt:lpstr>
      <vt:lpstr>Calibri</vt:lpstr>
      <vt:lpstr>Comic Sans MS</vt:lpstr>
      <vt:lpstr>Courier New</vt:lpstr>
      <vt:lpstr>Source Serif Pro</vt:lpstr>
      <vt:lpstr>Tahoma</vt:lpstr>
      <vt:lpstr>plantilla_presentaciones_propia</vt:lpstr>
      <vt:lpstr>Servidores de mapas:  MapServer</vt:lpstr>
      <vt:lpstr>Sumario </vt:lpstr>
      <vt:lpstr>1. Contexto: información geográfica en la web</vt:lpstr>
      <vt:lpstr>Información geográfica en la web: servidores de mapas</vt:lpstr>
      <vt:lpstr>Información geográfica en la web: servidores de mapas</vt:lpstr>
      <vt:lpstr>2. Conceptos sobre MapServer </vt:lpstr>
      <vt:lpstr>Entonces, ¿qué es MapServer?</vt:lpstr>
      <vt:lpstr>Principales características </vt:lpstr>
      <vt:lpstr>Estándares implementados</vt:lpstr>
      <vt:lpstr>Pero… ¿cómo funciona?</vt:lpstr>
      <vt:lpstr>Pero… ¿cómo funciona?</vt:lpstr>
      <vt:lpstr>Pero… ¿cómo funciona?</vt:lpstr>
      <vt:lpstr>Aplicaciones MapServer</vt:lpstr>
      <vt:lpstr>Aplicaciones MapServer</vt:lpstr>
      <vt:lpstr>3. Tareas con MapServer </vt:lpstr>
      <vt:lpstr>Instalación de MapServer</vt:lpstr>
      <vt:lpstr>¿Qué se ha instalado?</vt:lpstr>
      <vt:lpstr>¿Qué se ha instalado?</vt:lpstr>
      <vt:lpstr>Presentación de PowerPoint</vt:lpstr>
      <vt:lpstr>PRÁCTICA: Generando nuestro primer mapa a partir de una capa</vt:lpstr>
      <vt:lpstr>PRÁCTICA: Generando nuestro primer mapa a partir de una capa (ii)</vt:lpstr>
      <vt:lpstr>PRÁCTICA: Generando nuestro primer mapa a partir de una capa (y iii)</vt:lpstr>
      <vt:lpstr>Presentación de PowerPoint</vt:lpstr>
      <vt:lpstr>Otros resultados…</vt:lpstr>
      <vt:lpstr>Otros resultados… </vt:lpstr>
      <vt:lpstr>Una forma cómoda de generar MAPFILE</vt:lpstr>
      <vt:lpstr>Presentación de PowerPoint</vt:lpstr>
      <vt:lpstr>MapServer versus GeoServer</vt:lpstr>
      <vt:lpstr>Presentación de PowerPoint</vt:lpstr>
      <vt:lpstr>ANEXOS</vt:lpstr>
      <vt:lpstr>A1. GDAL/OGR</vt:lpstr>
      <vt:lpstr>A2. ¿Qué es una Infraestructura de Datos Espaciales (IDE)?</vt:lpstr>
      <vt:lpstr>A2.1 Infraestructuras de Datos Espaciales en las instituciones </vt:lpstr>
      <vt:lpstr>A3. MapServer y la interfaz CGI</vt:lpstr>
      <vt:lpstr>Referencias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Servidores de mapas: MapServer</dc:title>
  <dc:creator>UX430U</dc:creator>
  <cp:lastModifiedBy>UX430U</cp:lastModifiedBy>
  <cp:revision>67</cp:revision>
  <cp:lastPrinted>1601-01-01T00:00:00Z</cp:lastPrinted>
  <dcterms:created xsi:type="dcterms:W3CDTF">2020-12-07T14:28:13Z</dcterms:created>
  <dcterms:modified xsi:type="dcterms:W3CDTF">2020-12-21T12:40:19Z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