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3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7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0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4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2A7-9229-4F98-9FA5-E5C249289BD2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1466335" y="411892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ilindro 2"/>
          <p:cNvSpPr/>
          <p:nvPr/>
        </p:nvSpPr>
        <p:spPr>
          <a:xfrm>
            <a:off x="1618735" y="564292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ilindro 3"/>
          <p:cNvSpPr/>
          <p:nvPr/>
        </p:nvSpPr>
        <p:spPr>
          <a:xfrm>
            <a:off x="1771135" y="716692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4"/>
          <p:cNvSpPr/>
          <p:nvPr/>
        </p:nvSpPr>
        <p:spPr>
          <a:xfrm>
            <a:off x="1923535" y="869092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>
            <a:off x="1923535" y="2141837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1923535" y="3562571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038">
            <a:off x="1940009" y="2835725"/>
            <a:ext cx="782595" cy="78259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5460" y="4254550"/>
            <a:ext cx="33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Limpieza &amp; Validación &amp; Filtrado</a:t>
            </a:r>
          </a:p>
        </p:txBody>
      </p:sp>
      <p:sp>
        <p:nvSpPr>
          <p:cNvPr id="10" name="Flecha abajo 9"/>
          <p:cNvSpPr/>
          <p:nvPr/>
        </p:nvSpPr>
        <p:spPr>
          <a:xfrm>
            <a:off x="1900880" y="4691153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309816" y="541608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Transformación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84033" y="3066676"/>
            <a:ext cx="23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Extracción </a:t>
            </a:r>
          </a:p>
        </p:txBody>
      </p:sp>
      <p:sp>
        <p:nvSpPr>
          <p:cNvPr id="14" name="Flecha derecha 13"/>
          <p:cNvSpPr/>
          <p:nvPr/>
        </p:nvSpPr>
        <p:spPr>
          <a:xfrm>
            <a:off x="3344563" y="5295949"/>
            <a:ext cx="823784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4514333" y="5106479"/>
            <a:ext cx="1713473" cy="98854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Datos </a:t>
            </a:r>
            <a:r>
              <a:rPr lang="es-ES" b="1" i="1" dirty="0"/>
              <a:t>reconciliados</a:t>
            </a:r>
          </a:p>
        </p:txBody>
      </p:sp>
      <p:sp>
        <p:nvSpPr>
          <p:cNvPr id="16" name="Flecha derecha 15"/>
          <p:cNvSpPr/>
          <p:nvPr/>
        </p:nvSpPr>
        <p:spPr>
          <a:xfrm rot="16200000">
            <a:off x="4870822" y="4053072"/>
            <a:ext cx="1000493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ilindro 16"/>
          <p:cNvSpPr/>
          <p:nvPr/>
        </p:nvSpPr>
        <p:spPr>
          <a:xfrm>
            <a:off x="4271609" y="2075937"/>
            <a:ext cx="2112715" cy="148663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Warehouse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36881" y="4173205"/>
            <a:ext cx="23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</a:t>
            </a:r>
          </a:p>
        </p:txBody>
      </p:sp>
    </p:spTree>
    <p:extLst>
      <p:ext uri="{BB962C8B-B14F-4D97-AF65-F5344CB8AC3E}">
        <p14:creationId xmlns:p14="http://schemas.microsoft.com/office/powerpoint/2010/main" val="2672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3981450" y="438151"/>
            <a:ext cx="5772151" cy="5743575"/>
          </a:xfrm>
          <a:prstGeom prst="cub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5429251" y="1857375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877051" y="1876426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981450" y="2571751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81450" y="4019551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981450" y="3295651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981450" y="5467351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981450" y="4733926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8324851" y="113347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8334376" y="185737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305800" y="261461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8305800" y="329565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305800" y="403860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791575" y="1400175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9315451" y="847726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405439" y="45243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891339" y="41910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448177" y="1400176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991101" y="885826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26916"/>
              </p:ext>
            </p:extLst>
          </p:nvPr>
        </p:nvGraphicFramePr>
        <p:xfrm>
          <a:off x="1635126" y="1882133"/>
          <a:ext cx="2346325" cy="430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</a:tblGrid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1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2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3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4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5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6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981451" y="6191250"/>
            <a:ext cx="43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  España 		</a:t>
            </a:r>
            <a:r>
              <a:rPr lang="es-ES" b="1" dirty="0" smtClean="0"/>
              <a:t>Italia</a:t>
            </a:r>
            <a:r>
              <a:rPr lang="es-ES" b="1" dirty="0"/>
              <a:t>	        </a:t>
            </a:r>
            <a:r>
              <a:rPr lang="es-ES" b="1" dirty="0" smtClean="0"/>
              <a:t>Francia</a:t>
            </a:r>
            <a:endParaRPr lang="es-ES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162301" y="390525"/>
            <a:ext cx="21669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	   MAYO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       ABRIL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JUNIO</a:t>
            </a:r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64137"/>
              </p:ext>
            </p:extLst>
          </p:nvPr>
        </p:nvGraphicFramePr>
        <p:xfrm>
          <a:off x="3981449" y="1890711"/>
          <a:ext cx="4324353" cy="42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1"/>
                <a:gridCol w="1441451"/>
                <a:gridCol w="1441451"/>
              </a:tblGrid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654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323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696" y="2295525"/>
            <a:ext cx="27123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/>
              <a:t>Dimensión QUÉ</a:t>
            </a:r>
          </a:p>
          <a:p>
            <a:pPr algn="r"/>
            <a:endParaRPr lang="es-ES" sz="2400" dirty="0"/>
          </a:p>
          <a:p>
            <a:pPr algn="r"/>
            <a:r>
              <a:rPr lang="es-ES" sz="2400" dirty="0"/>
              <a:t>Dimensión CUÁNDO</a:t>
            </a:r>
          </a:p>
          <a:p>
            <a:pPr algn="r"/>
            <a:endParaRPr lang="es-ES" sz="2400" dirty="0"/>
          </a:p>
          <a:p>
            <a:pPr algn="r"/>
            <a:r>
              <a:rPr lang="es-ES" sz="2400" dirty="0"/>
              <a:t>Dimensión DÓNDE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446042" y="2398247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446042" y="3903196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446043" y="3150721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543698" y="2295525"/>
            <a:ext cx="1745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Producto1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Junio 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España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6496050" y="2398246"/>
            <a:ext cx="971551" cy="1733551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73963" y="2849523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Valor de la venta: </a:t>
            </a:r>
          </a:p>
          <a:p>
            <a:pPr algn="ctr"/>
            <a:r>
              <a:rPr lang="es-E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100 €</a:t>
            </a:r>
            <a:endParaRPr lang="es-E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Sigue la metodología propuesta en [</a:t>
            </a:r>
            <a:r>
              <a:rPr lang="es-ES" dirty="0" err="1" smtClean="0"/>
              <a:t>Golfarelli</a:t>
            </a:r>
            <a:r>
              <a:rPr lang="es-ES" dirty="0" smtClean="0"/>
              <a:t>, </a:t>
            </a:r>
            <a:r>
              <a:rPr lang="es-ES" dirty="0" err="1" smtClean="0"/>
              <a:t>Rizzi</a:t>
            </a:r>
            <a:r>
              <a:rPr lang="es-ES" dirty="0" smtClean="0"/>
              <a:t> 2009]</a:t>
            </a:r>
          </a:p>
          <a:p>
            <a:r>
              <a:rPr lang="es-ES" dirty="0" smtClean="0"/>
              <a:t>Etapas</a:t>
            </a:r>
          </a:p>
          <a:p>
            <a:pPr lvl="1"/>
            <a:r>
              <a:rPr lang="es-ES" dirty="0" smtClean="0"/>
              <a:t>Modelado de la organización</a:t>
            </a:r>
          </a:p>
          <a:p>
            <a:pPr lvl="2"/>
            <a:r>
              <a:rPr lang="es-ES" dirty="0" smtClean="0"/>
              <a:t>Diagrama de actores, con las dependencias de cada uno para realizar las tareas de forma general. </a:t>
            </a:r>
          </a:p>
          <a:p>
            <a:pPr lvl="2"/>
            <a:r>
              <a:rPr lang="es-ES" dirty="0" smtClean="0"/>
              <a:t>Proceso iterativo: análisis de objetivos, hechos (</a:t>
            </a:r>
            <a:r>
              <a:rPr lang="es-ES" dirty="0" err="1" smtClean="0"/>
              <a:t>facts</a:t>
            </a:r>
            <a:r>
              <a:rPr lang="es-ES" dirty="0" smtClean="0"/>
              <a:t>) y atributos para cada actor del sistema descrito en el diagrama de actores</a:t>
            </a:r>
          </a:p>
          <a:p>
            <a:pPr lvl="1"/>
            <a:r>
              <a:rPr lang="es-ES" dirty="0" smtClean="0"/>
              <a:t>Modelado de la toma de decisiones</a:t>
            </a:r>
          </a:p>
          <a:p>
            <a:pPr lvl="2"/>
            <a:r>
              <a:rPr lang="es-ES" dirty="0" smtClean="0"/>
              <a:t>Un diagrama por cada decisor: sólo tenemos un decisor</a:t>
            </a:r>
          </a:p>
          <a:p>
            <a:pPr lvl="3"/>
            <a:r>
              <a:rPr lang="es-ES" dirty="0" smtClean="0"/>
              <a:t>Diagrama representando el desglose de todas las tareas de análisis, incluyendo las dimensiones (o puntos de vista necesarios en cada análisis) y las mediciones necesarias (fallecidos, casos totales,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9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14577" y="971551"/>
            <a:ext cx="1352551" cy="1295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I.E.C.A.</a:t>
            </a:r>
          </a:p>
        </p:txBody>
      </p:sp>
      <p:sp>
        <p:nvSpPr>
          <p:cNvPr id="5" name="Elipse 4"/>
          <p:cNvSpPr/>
          <p:nvPr/>
        </p:nvSpPr>
        <p:spPr>
          <a:xfrm>
            <a:off x="7715250" y="5057775"/>
            <a:ext cx="1352551" cy="1295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Decisor</a:t>
            </a:r>
          </a:p>
        </p:txBody>
      </p:sp>
      <p:sp>
        <p:nvSpPr>
          <p:cNvPr id="6" name="Elipse 5"/>
          <p:cNvSpPr/>
          <p:nvPr/>
        </p:nvSpPr>
        <p:spPr>
          <a:xfrm>
            <a:off x="7715251" y="971551"/>
            <a:ext cx="1352551" cy="1295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Técnico</a:t>
            </a:r>
          </a:p>
        </p:txBody>
      </p:sp>
      <p:cxnSp>
        <p:nvCxnSpPr>
          <p:cNvPr id="8" name="Conector recto 7"/>
          <p:cNvCxnSpPr>
            <a:stCxn id="6" idx="2"/>
            <a:endCxn id="4" idx="6"/>
          </p:cNvCxnSpPr>
          <p:nvPr/>
        </p:nvCxnSpPr>
        <p:spPr>
          <a:xfrm flipH="1">
            <a:off x="3667127" y="1619251"/>
            <a:ext cx="404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raso 9"/>
          <p:cNvSpPr/>
          <p:nvPr/>
        </p:nvSpPr>
        <p:spPr>
          <a:xfrm rot="10800000">
            <a:off x="4238626" y="1343025"/>
            <a:ext cx="533399" cy="552451"/>
          </a:xfrm>
          <a:prstGeom prst="flowChartDelay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>
            <a:stCxn id="5" idx="0"/>
            <a:endCxn id="6" idx="4"/>
          </p:cNvCxnSpPr>
          <p:nvPr/>
        </p:nvCxnSpPr>
        <p:spPr>
          <a:xfrm flipV="1">
            <a:off x="8391526" y="2266952"/>
            <a:ext cx="1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5591176" y="1257302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recopila datos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7662863" y="3495678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toma decisiones</a:t>
            </a:r>
          </a:p>
        </p:txBody>
      </p:sp>
      <p:sp>
        <p:nvSpPr>
          <p:cNvPr id="18" name="Retraso 17"/>
          <p:cNvSpPr/>
          <p:nvPr/>
        </p:nvSpPr>
        <p:spPr>
          <a:xfrm rot="16200000">
            <a:off x="8124827" y="2638424"/>
            <a:ext cx="533399" cy="552451"/>
          </a:xfrm>
          <a:prstGeom prst="flowChartDelay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390525" y="371475"/>
            <a:ext cx="218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 smtClean="0"/>
              <a:t>Diagrama de actores</a:t>
            </a:r>
            <a:endParaRPr lang="es-ES" b="1" i="1" u="sng" dirty="0"/>
          </a:p>
        </p:txBody>
      </p:sp>
    </p:spTree>
    <p:extLst>
      <p:ext uri="{BB962C8B-B14F-4D97-AF65-F5344CB8AC3E}">
        <p14:creationId xmlns:p14="http://schemas.microsoft.com/office/powerpoint/2010/main" val="1189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ector 12"/>
          <p:cNvSpPr/>
          <p:nvPr/>
        </p:nvSpPr>
        <p:spPr>
          <a:xfrm>
            <a:off x="2649969" y="-170328"/>
            <a:ext cx="7713230" cy="701039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/>
          <p:cNvSpPr/>
          <p:nvPr/>
        </p:nvSpPr>
        <p:spPr>
          <a:xfrm>
            <a:off x="2238603" y="939277"/>
            <a:ext cx="1352551" cy="1295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I.E.C.A.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558900" y="3335321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procesar datos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83056" y="4027895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publicar datos</a:t>
            </a:r>
          </a:p>
        </p:txBody>
      </p:sp>
      <p:sp>
        <p:nvSpPr>
          <p:cNvPr id="7" name="Forma libre 6"/>
          <p:cNvSpPr/>
          <p:nvPr/>
        </p:nvSpPr>
        <p:spPr>
          <a:xfrm>
            <a:off x="5829300" y="2234677"/>
            <a:ext cx="431651" cy="1100195"/>
          </a:xfrm>
          <a:custGeom>
            <a:avLst/>
            <a:gdLst>
              <a:gd name="connsiteX0" fmla="*/ 0 w 1344706"/>
              <a:gd name="connsiteY0" fmla="*/ 15539 h 1134334"/>
              <a:gd name="connsiteX1" fmla="*/ 946673 w 1344706"/>
              <a:gd name="connsiteY1" fmla="*/ 155388 h 1134334"/>
              <a:gd name="connsiteX2" fmla="*/ 1344706 w 1344706"/>
              <a:gd name="connsiteY2" fmla="*/ 1134334 h 11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34334">
                <a:moveTo>
                  <a:pt x="0" y="15539"/>
                </a:moveTo>
                <a:cubicBezTo>
                  <a:pt x="361277" y="-7770"/>
                  <a:pt x="722555" y="-31078"/>
                  <a:pt x="946673" y="155388"/>
                </a:cubicBezTo>
                <a:cubicBezTo>
                  <a:pt x="1170791" y="341854"/>
                  <a:pt x="1257748" y="738094"/>
                  <a:pt x="1344706" y="113433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 rot="7156214">
            <a:off x="4542806" y="3885340"/>
            <a:ext cx="1041685" cy="615854"/>
          </a:xfrm>
          <a:custGeom>
            <a:avLst/>
            <a:gdLst>
              <a:gd name="connsiteX0" fmla="*/ 0 w 1344706"/>
              <a:gd name="connsiteY0" fmla="*/ 15539 h 1134334"/>
              <a:gd name="connsiteX1" fmla="*/ 946673 w 1344706"/>
              <a:gd name="connsiteY1" fmla="*/ 155388 h 1134334"/>
              <a:gd name="connsiteX2" fmla="*/ 1344706 w 1344706"/>
              <a:gd name="connsiteY2" fmla="*/ 1134334 h 11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34334">
                <a:moveTo>
                  <a:pt x="0" y="15539"/>
                </a:moveTo>
                <a:cubicBezTo>
                  <a:pt x="361277" y="-7770"/>
                  <a:pt x="722555" y="-31078"/>
                  <a:pt x="946673" y="155388"/>
                </a:cubicBezTo>
                <a:cubicBezTo>
                  <a:pt x="1170791" y="341854"/>
                  <a:pt x="1257748" y="738094"/>
                  <a:pt x="1344706" y="113433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498082" y="2200369"/>
            <a:ext cx="2388197" cy="76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 estadísticos generales</a:t>
            </a:r>
          </a:p>
        </p:txBody>
      </p:sp>
      <p:cxnSp>
        <p:nvCxnSpPr>
          <p:cNvPr id="11" name="Conector recto de flecha 10"/>
          <p:cNvCxnSpPr>
            <a:stCxn id="9" idx="2"/>
            <a:endCxn id="5" idx="3"/>
          </p:cNvCxnSpPr>
          <p:nvPr/>
        </p:nvCxnSpPr>
        <p:spPr>
          <a:xfrm flipH="1">
            <a:off x="7016225" y="2964162"/>
            <a:ext cx="1675955" cy="7664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ángulo isósceles 11"/>
          <p:cNvSpPr/>
          <p:nvPr/>
        </p:nvSpPr>
        <p:spPr>
          <a:xfrm rot="14667405">
            <a:off x="7007562" y="3617797"/>
            <a:ext cx="165063" cy="163227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4452601" y="1854667"/>
            <a:ext cx="1457325" cy="790575"/>
          </a:xfrm>
          <a:prstGeom prst="roundRect">
            <a:avLst>
              <a:gd name="adj" fmla="val 34739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recoger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00050" y="361950"/>
            <a:ext cx="30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 smtClean="0"/>
              <a:t>Diagrama para el actor “IECA”</a:t>
            </a:r>
            <a:endParaRPr lang="es-ES" b="1" i="1" u="sng" dirty="0"/>
          </a:p>
        </p:txBody>
      </p:sp>
    </p:spTree>
    <p:extLst>
      <p:ext uri="{BB962C8B-B14F-4D97-AF65-F5344CB8AC3E}">
        <p14:creationId xmlns:p14="http://schemas.microsoft.com/office/powerpoint/2010/main" val="10149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ector 12"/>
          <p:cNvSpPr/>
          <p:nvPr/>
        </p:nvSpPr>
        <p:spPr>
          <a:xfrm>
            <a:off x="2649969" y="-170328"/>
            <a:ext cx="7713230" cy="701039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/>
          <p:cNvSpPr/>
          <p:nvPr/>
        </p:nvSpPr>
        <p:spPr>
          <a:xfrm>
            <a:off x="2000251" y="939276"/>
            <a:ext cx="1590904" cy="14991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Empleado 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5558900" y="3335321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r>
              <a:rPr lang="es-ES" dirty="0" smtClean="0"/>
              <a:t>alidar datos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38954" y="4604279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informe</a:t>
            </a:r>
            <a:endParaRPr lang="es-ES" dirty="0"/>
          </a:p>
        </p:txBody>
      </p:sp>
      <p:sp>
        <p:nvSpPr>
          <p:cNvPr id="7" name="Forma libre 6"/>
          <p:cNvSpPr/>
          <p:nvPr/>
        </p:nvSpPr>
        <p:spPr>
          <a:xfrm>
            <a:off x="5829300" y="2234677"/>
            <a:ext cx="431651" cy="1100195"/>
          </a:xfrm>
          <a:custGeom>
            <a:avLst/>
            <a:gdLst>
              <a:gd name="connsiteX0" fmla="*/ 0 w 1344706"/>
              <a:gd name="connsiteY0" fmla="*/ 15539 h 1134334"/>
              <a:gd name="connsiteX1" fmla="*/ 946673 w 1344706"/>
              <a:gd name="connsiteY1" fmla="*/ 155388 h 1134334"/>
              <a:gd name="connsiteX2" fmla="*/ 1344706 w 1344706"/>
              <a:gd name="connsiteY2" fmla="*/ 1134334 h 11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34334">
                <a:moveTo>
                  <a:pt x="0" y="15539"/>
                </a:moveTo>
                <a:cubicBezTo>
                  <a:pt x="361277" y="-7770"/>
                  <a:pt x="722555" y="-31078"/>
                  <a:pt x="946673" y="155388"/>
                </a:cubicBezTo>
                <a:cubicBezTo>
                  <a:pt x="1170791" y="341854"/>
                  <a:pt x="1257748" y="738094"/>
                  <a:pt x="1344706" y="113433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 rot="7156214" flipV="1">
            <a:off x="6612731" y="3937842"/>
            <a:ext cx="301055" cy="1249779"/>
          </a:xfrm>
          <a:custGeom>
            <a:avLst/>
            <a:gdLst>
              <a:gd name="connsiteX0" fmla="*/ 0 w 1344706"/>
              <a:gd name="connsiteY0" fmla="*/ 15539 h 1134334"/>
              <a:gd name="connsiteX1" fmla="*/ 946673 w 1344706"/>
              <a:gd name="connsiteY1" fmla="*/ 155388 h 1134334"/>
              <a:gd name="connsiteX2" fmla="*/ 1344706 w 1344706"/>
              <a:gd name="connsiteY2" fmla="*/ 1134334 h 11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34334">
                <a:moveTo>
                  <a:pt x="0" y="15539"/>
                </a:moveTo>
                <a:cubicBezTo>
                  <a:pt x="361277" y="-7770"/>
                  <a:pt x="722555" y="-31078"/>
                  <a:pt x="946673" y="155388"/>
                </a:cubicBezTo>
                <a:cubicBezTo>
                  <a:pt x="1170791" y="341854"/>
                  <a:pt x="1257748" y="738094"/>
                  <a:pt x="1344706" y="113433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356935" y="5969000"/>
            <a:ext cx="1785545" cy="497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Informe COVID</a:t>
            </a:r>
            <a:endParaRPr lang="es-ES" dirty="0"/>
          </a:p>
        </p:txBody>
      </p:sp>
      <p:sp>
        <p:nvSpPr>
          <p:cNvPr id="12" name="Triángulo isósceles 11"/>
          <p:cNvSpPr/>
          <p:nvPr/>
        </p:nvSpPr>
        <p:spPr>
          <a:xfrm rot="3466713">
            <a:off x="7184166" y="5287567"/>
            <a:ext cx="165063" cy="163227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4452601" y="1854667"/>
            <a:ext cx="1457325" cy="790575"/>
          </a:xfrm>
          <a:prstGeom prst="roundRect">
            <a:avLst>
              <a:gd name="adj" fmla="val 34739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  <a:r>
              <a:rPr lang="es-ES" dirty="0" smtClean="0"/>
              <a:t>btener datos</a:t>
            </a:r>
            <a:endParaRPr lang="es-ES" dirty="0"/>
          </a:p>
        </p:txBody>
      </p:sp>
      <p:cxnSp>
        <p:nvCxnSpPr>
          <p:cNvPr id="14" name="Conector recto 13"/>
          <p:cNvCxnSpPr>
            <a:stCxn id="15" idx="1"/>
          </p:cNvCxnSpPr>
          <p:nvPr/>
        </p:nvCxnSpPr>
        <p:spPr>
          <a:xfrm flipH="1">
            <a:off x="5909926" y="2109066"/>
            <a:ext cx="21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raso 14"/>
          <p:cNvSpPr/>
          <p:nvPr/>
        </p:nvSpPr>
        <p:spPr>
          <a:xfrm rot="10800000">
            <a:off x="6481425" y="1832841"/>
            <a:ext cx="533399" cy="552451"/>
          </a:xfrm>
          <a:prstGeom prst="flowChartDelay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8033925" y="1429271"/>
            <a:ext cx="1457325" cy="13595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mtClean="0"/>
              <a:t>Decisor</a:t>
            </a:r>
            <a:endParaRPr lang="es-ES" dirty="0"/>
          </a:p>
        </p:txBody>
      </p:sp>
      <p:cxnSp>
        <p:nvCxnSpPr>
          <p:cNvPr id="19" name="Conector recto 18"/>
          <p:cNvCxnSpPr>
            <a:stCxn id="12" idx="3"/>
            <a:endCxn id="9" idx="0"/>
          </p:cNvCxnSpPr>
          <p:nvPr/>
        </p:nvCxnSpPr>
        <p:spPr>
          <a:xfrm flipH="1">
            <a:off x="6249708" y="5412697"/>
            <a:ext cx="947945" cy="55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71450" y="228600"/>
            <a:ext cx="36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 smtClean="0"/>
              <a:t>Diagrama para el actor “Empleado”</a:t>
            </a:r>
            <a:endParaRPr lang="es-ES" b="1" i="1" u="sng" dirty="0"/>
          </a:p>
        </p:txBody>
      </p:sp>
    </p:spTree>
    <p:extLst>
      <p:ext uri="{BB962C8B-B14F-4D97-AF65-F5344CB8AC3E}">
        <p14:creationId xmlns:p14="http://schemas.microsoft.com/office/powerpoint/2010/main" val="4185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219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Eras Bold ITC</vt:lpstr>
      <vt:lpstr>Eras Demi ITC</vt:lpstr>
      <vt:lpstr>Tema de Office</vt:lpstr>
      <vt:lpstr>Presentación de PowerPoint</vt:lpstr>
      <vt:lpstr>Presentación de PowerPoint</vt:lpstr>
      <vt:lpstr>Presentación de PowerPoint</vt:lpstr>
      <vt:lpstr>Análisis de requisitos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16</cp:revision>
  <dcterms:created xsi:type="dcterms:W3CDTF">2021-02-18T12:30:21Z</dcterms:created>
  <dcterms:modified xsi:type="dcterms:W3CDTF">2021-03-18T20:09:26Z</dcterms:modified>
</cp:coreProperties>
</file>