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6" r:id="rId5"/>
    <p:sldId id="269" r:id="rId6"/>
    <p:sldId id="26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9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7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0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4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2A7-9229-4F98-9FA5-E5C249289BD2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1466337" y="411892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ilindro 2"/>
          <p:cNvSpPr/>
          <p:nvPr/>
        </p:nvSpPr>
        <p:spPr>
          <a:xfrm>
            <a:off x="1618737" y="564296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ilindro 3"/>
          <p:cNvSpPr/>
          <p:nvPr/>
        </p:nvSpPr>
        <p:spPr>
          <a:xfrm>
            <a:off x="1771137" y="716696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4"/>
          <p:cNvSpPr/>
          <p:nvPr/>
        </p:nvSpPr>
        <p:spPr>
          <a:xfrm>
            <a:off x="1923537" y="869096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>
            <a:off x="1923537" y="2141841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1923537" y="3562575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038">
            <a:off x="1940009" y="2835729"/>
            <a:ext cx="782595" cy="78259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5460" y="4254552"/>
            <a:ext cx="33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ource Sans Pro Semibold" pitchFamily="34" charset="0"/>
                <a:ea typeface="Source Sans Pro Semibold" pitchFamily="34" charset="0"/>
              </a:rPr>
              <a:t>Limpieza &amp; Validación &amp; Filtrado</a:t>
            </a:r>
          </a:p>
        </p:txBody>
      </p:sp>
      <p:sp>
        <p:nvSpPr>
          <p:cNvPr id="10" name="Flecha abajo 9"/>
          <p:cNvSpPr/>
          <p:nvPr/>
        </p:nvSpPr>
        <p:spPr>
          <a:xfrm>
            <a:off x="1900881" y="4691157"/>
            <a:ext cx="663147" cy="69197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09816" y="5416085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ource Sans Pro Semibold" pitchFamily="34" charset="0"/>
                <a:ea typeface="Source Sans Pro Semibold" pitchFamily="34" charset="0"/>
              </a:rPr>
              <a:t>Transformación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6283" y="3057051"/>
            <a:ext cx="23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ource Sans Pro Semibold" pitchFamily="34" charset="0"/>
                <a:ea typeface="Source Sans Pro Semibold" pitchFamily="34" charset="0"/>
              </a:rPr>
              <a:t>Extracción </a:t>
            </a:r>
          </a:p>
        </p:txBody>
      </p:sp>
      <p:sp>
        <p:nvSpPr>
          <p:cNvPr id="14" name="Flecha derecha 13"/>
          <p:cNvSpPr/>
          <p:nvPr/>
        </p:nvSpPr>
        <p:spPr>
          <a:xfrm>
            <a:off x="3344563" y="5295949"/>
            <a:ext cx="823784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5" name="Cilindro 14"/>
          <p:cNvSpPr/>
          <p:nvPr/>
        </p:nvSpPr>
        <p:spPr>
          <a:xfrm>
            <a:off x="4514336" y="5106483"/>
            <a:ext cx="1713473" cy="98854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 Semibold" pitchFamily="34" charset="0"/>
                <a:ea typeface="Source Sans Pro Semibold" pitchFamily="34" charset="0"/>
              </a:rPr>
              <a:t>Datos </a:t>
            </a:r>
            <a:r>
              <a:rPr lang="es-ES" b="1" i="1" dirty="0">
                <a:latin typeface="Source Sans Pro Semibold" pitchFamily="34" charset="0"/>
                <a:ea typeface="Source Sans Pro Semibold" pitchFamily="34" charset="0"/>
              </a:rPr>
              <a:t>reconciliados</a:t>
            </a:r>
          </a:p>
        </p:txBody>
      </p:sp>
      <p:sp>
        <p:nvSpPr>
          <p:cNvPr id="16" name="Flecha derecha 15"/>
          <p:cNvSpPr/>
          <p:nvPr/>
        </p:nvSpPr>
        <p:spPr>
          <a:xfrm rot="16200000">
            <a:off x="4870824" y="4053072"/>
            <a:ext cx="1000493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7" name="Cilindro 16"/>
          <p:cNvSpPr/>
          <p:nvPr/>
        </p:nvSpPr>
        <p:spPr>
          <a:xfrm>
            <a:off x="4271609" y="2075937"/>
            <a:ext cx="2112715" cy="148663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Data Warehouse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36881" y="4173205"/>
            <a:ext cx="23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ource Sans Pro Semibold" pitchFamily="34" charset="0"/>
                <a:ea typeface="Source Sans Pro Semibold" pitchFamily="34" charset="0"/>
              </a:rPr>
              <a:t>Carga </a:t>
            </a:r>
          </a:p>
        </p:txBody>
      </p:sp>
    </p:spTree>
    <p:extLst>
      <p:ext uri="{BB962C8B-B14F-4D97-AF65-F5344CB8AC3E}">
        <p14:creationId xmlns:p14="http://schemas.microsoft.com/office/powerpoint/2010/main" val="2672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3981453" y="438155"/>
            <a:ext cx="5772151" cy="5743575"/>
          </a:xfrm>
          <a:prstGeom prst="cub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5429251" y="1857379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877051" y="1876429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981453" y="2571755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81453" y="4019555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981453" y="3295655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981453" y="5467355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981453" y="4733930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8324852" y="113347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8334376" y="185737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305800" y="261461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8305800" y="329565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305800" y="403860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791575" y="1400179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9315451" y="847730"/>
            <a:ext cx="0" cy="4324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405440" y="45243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891340" y="41910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448179" y="1400180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991103" y="885829"/>
            <a:ext cx="4324351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57738"/>
              </p:ext>
            </p:extLst>
          </p:nvPr>
        </p:nvGraphicFramePr>
        <p:xfrm>
          <a:off x="1635128" y="1882133"/>
          <a:ext cx="2346325" cy="430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</a:tblGrid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1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2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3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4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5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7">
                <a:tc>
                  <a:txBody>
                    <a:bodyPr/>
                    <a:lstStyle/>
                    <a:p>
                      <a:pPr algn="r"/>
                      <a:r>
                        <a:rPr lang="es-E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6</a:t>
                      </a:r>
                      <a:endParaRPr lang="es-E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981452" y="6191252"/>
            <a:ext cx="43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ource Sans Pro Semibold" pitchFamily="34" charset="0"/>
                <a:ea typeface="Source Sans Pro Semibold" pitchFamily="34" charset="0"/>
              </a:rPr>
              <a:t>   España 		</a:t>
            </a:r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Italia</a:t>
            </a:r>
            <a:r>
              <a:rPr lang="es-ES" b="1" dirty="0">
                <a:latin typeface="Source Sans Pro Semibold" pitchFamily="34" charset="0"/>
                <a:ea typeface="Source Sans Pro Semibold" pitchFamily="34" charset="0"/>
              </a:rPr>
              <a:t>	        </a:t>
            </a:r>
            <a:r>
              <a:rPr lang="es-ES" b="1" dirty="0" smtClean="0">
                <a:latin typeface="Source Sans Pro Semibold" pitchFamily="34" charset="0"/>
                <a:ea typeface="Source Sans Pro Semibold" pitchFamily="34" charset="0"/>
              </a:rPr>
              <a:t>Francia</a:t>
            </a:r>
            <a:endParaRPr lang="es-ES" b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162304" y="390525"/>
            <a:ext cx="21669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latin typeface="Eras Bold ITC" panose="020B0907030504020204" pitchFamily="34" charset="0"/>
              </a:rPr>
              <a:t>	   MAYO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latin typeface="Eras Bold ITC" panose="020B0907030504020204" pitchFamily="34" charset="0"/>
              </a:rPr>
              <a:t>          ABRIL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latin typeface="Eras Bold ITC" panose="020B0907030504020204" pitchFamily="34" charset="0"/>
              </a:rPr>
              <a:t>   JUNIO</a:t>
            </a:r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04757"/>
              </p:ext>
            </p:extLst>
          </p:nvPr>
        </p:nvGraphicFramePr>
        <p:xfrm>
          <a:off x="3981449" y="1890711"/>
          <a:ext cx="4324353" cy="42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1"/>
                <a:gridCol w="1441451"/>
                <a:gridCol w="1441451"/>
              </a:tblGrid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100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654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323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56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67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200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120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123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234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89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78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12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  <a:latin typeface="Source Sans Pro Semibold" pitchFamily="34" charset="0"/>
                          <a:ea typeface="Source Sans Pro Semibold" pitchFamily="34" charset="0"/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2389" y="2295525"/>
            <a:ext cx="2813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>
                <a:latin typeface="Source Sans Pro Semibold" pitchFamily="34" charset="0"/>
                <a:ea typeface="Source Sans Pro Semibold" pitchFamily="34" charset="0"/>
              </a:rPr>
              <a:t>Dimensión QUÉ</a:t>
            </a:r>
          </a:p>
          <a:p>
            <a:pPr algn="r"/>
            <a:endParaRPr lang="es-ES" sz="2400" dirty="0">
              <a:latin typeface="Source Sans Pro Semibold" pitchFamily="34" charset="0"/>
              <a:ea typeface="Source Sans Pro Semibold" pitchFamily="34" charset="0"/>
            </a:endParaRPr>
          </a:p>
          <a:p>
            <a:pPr algn="r"/>
            <a:r>
              <a:rPr lang="es-ES" sz="2400" dirty="0">
                <a:latin typeface="Source Sans Pro Semibold" pitchFamily="34" charset="0"/>
                <a:ea typeface="Source Sans Pro Semibold" pitchFamily="34" charset="0"/>
              </a:rPr>
              <a:t>Dimensión CUÁNDO</a:t>
            </a:r>
          </a:p>
          <a:p>
            <a:pPr algn="r"/>
            <a:endParaRPr lang="es-ES" sz="2400" dirty="0">
              <a:latin typeface="Source Sans Pro Semibold" pitchFamily="34" charset="0"/>
              <a:ea typeface="Source Sans Pro Semibold" pitchFamily="34" charset="0"/>
            </a:endParaRPr>
          </a:p>
          <a:p>
            <a:pPr algn="r"/>
            <a:r>
              <a:rPr lang="es-ES" sz="2400" dirty="0">
                <a:latin typeface="Source Sans Pro Semibold" pitchFamily="34" charset="0"/>
                <a:ea typeface="Source Sans Pro Semibold" pitchFamily="34" charset="0"/>
              </a:rPr>
              <a:t>Dimensión DÓNDE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446044" y="2398247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446044" y="3903196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446044" y="3150721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543701" y="2295525"/>
            <a:ext cx="17043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Producto1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Junio 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España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6496052" y="2398250"/>
            <a:ext cx="971551" cy="1733551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73967" y="2849527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Valor de la venta: </a:t>
            </a:r>
          </a:p>
          <a:p>
            <a:pPr algn="ctr"/>
            <a:r>
              <a:rPr lang="es-E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100 €</a:t>
            </a:r>
            <a:endParaRPr lang="es-E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lindro 2"/>
          <p:cNvSpPr/>
          <p:nvPr/>
        </p:nvSpPr>
        <p:spPr>
          <a:xfrm>
            <a:off x="1580237" y="15671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ilindro 3"/>
          <p:cNvSpPr/>
          <p:nvPr/>
        </p:nvSpPr>
        <p:spPr>
          <a:xfrm>
            <a:off x="1732637" y="168071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abajo 5"/>
          <p:cNvSpPr/>
          <p:nvPr/>
        </p:nvSpPr>
        <p:spPr>
          <a:xfrm>
            <a:off x="1923537" y="1602842"/>
            <a:ext cx="663147" cy="4762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2" name="CuadroTexto 12"/>
          <p:cNvSpPr txBox="1"/>
          <p:nvPr/>
        </p:nvSpPr>
        <p:spPr>
          <a:xfrm>
            <a:off x="1011283" y="2113801"/>
            <a:ext cx="248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Análisis y reconciliación de datos</a:t>
            </a:r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3" name="Flecha abajo 5"/>
          <p:cNvSpPr/>
          <p:nvPr/>
        </p:nvSpPr>
        <p:spPr>
          <a:xfrm rot="18939850">
            <a:off x="2196466" y="2768181"/>
            <a:ext cx="663147" cy="67294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4" name="Flecha abajo 5"/>
          <p:cNvSpPr/>
          <p:nvPr/>
        </p:nvSpPr>
        <p:spPr>
          <a:xfrm rot="2696398">
            <a:off x="4625020" y="2768175"/>
            <a:ext cx="663147" cy="67294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5" name="CuadroTexto 12"/>
          <p:cNvSpPr txBox="1"/>
          <p:nvPr/>
        </p:nvSpPr>
        <p:spPr>
          <a:xfrm>
            <a:off x="3619514" y="2390800"/>
            <a:ext cx="30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«Requisitos de usuario»</a:t>
            </a:r>
            <a:endParaRPr lang="es-ES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6" name="CuadroTexto 12"/>
          <p:cNvSpPr txBox="1"/>
          <p:nvPr/>
        </p:nvSpPr>
        <p:spPr>
          <a:xfrm>
            <a:off x="2528039" y="3334607"/>
            <a:ext cx="248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DISEÑO CONCEPTUAL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7" name="Flecha abajo 5"/>
          <p:cNvSpPr/>
          <p:nvPr/>
        </p:nvSpPr>
        <p:spPr>
          <a:xfrm rot="2696398">
            <a:off x="1990111" y="5449138"/>
            <a:ext cx="663147" cy="67294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8" name="CuadroTexto 12"/>
          <p:cNvSpPr txBox="1"/>
          <p:nvPr/>
        </p:nvSpPr>
        <p:spPr>
          <a:xfrm>
            <a:off x="983450" y="6073332"/>
            <a:ext cx="309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Source Sans Pro Semibold" pitchFamily="34" charset="0"/>
                <a:ea typeface="Source Sans Pro Semibold" pitchFamily="34" charset="0"/>
              </a:rPr>
              <a:t>Procedimientos ETL</a:t>
            </a:r>
          </a:p>
          <a:p>
            <a:pPr algn="ctr"/>
            <a:r>
              <a:rPr lang="es-ES" sz="1400" dirty="0" smtClean="0">
                <a:latin typeface="Source Sans Pro Semibold" pitchFamily="34" charset="0"/>
                <a:ea typeface="Source Sans Pro Semibold" pitchFamily="34" charset="0"/>
              </a:rPr>
              <a:t>(para transformación de datos)</a:t>
            </a:r>
            <a:endParaRPr lang="es-ES" sz="14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4" name="3 Flecha a la derecha con bandas"/>
          <p:cNvSpPr/>
          <p:nvPr/>
        </p:nvSpPr>
        <p:spPr>
          <a:xfrm>
            <a:off x="5890218" y="3577035"/>
            <a:ext cx="2810980" cy="455973"/>
          </a:xfrm>
          <a:prstGeom prst="stripedRightArrow">
            <a:avLst>
              <a:gd name="adj1" fmla="val 33113"/>
              <a:gd name="adj2" fmla="val 109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701198" y="3577046"/>
            <a:ext cx="2146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Source Sans Pro" pitchFamily="34" charset="0"/>
                <a:ea typeface="Source Sans Pro" pitchFamily="34" charset="0"/>
              </a:rPr>
              <a:t>ESQUEMA DE HECHOS (</a:t>
            </a:r>
            <a:r>
              <a:rPr lang="es-ES" sz="2000" b="1" dirty="0" err="1" smtClean="0">
                <a:latin typeface="Source Sans Pro" pitchFamily="34" charset="0"/>
                <a:ea typeface="Source Sans Pro" pitchFamily="34" charset="0"/>
              </a:rPr>
              <a:t>Facts</a:t>
            </a:r>
            <a:r>
              <a:rPr lang="es-ES" sz="2000" b="1" dirty="0" smtClean="0">
                <a:latin typeface="Source Sans Pro" pitchFamily="34" charset="0"/>
                <a:ea typeface="Source Sans Pro" pitchFamily="34" charset="0"/>
              </a:rPr>
              <a:t>)</a:t>
            </a:r>
            <a:endParaRPr lang="es-ES" sz="2000" b="1" dirty="0">
              <a:latin typeface="Source Sans Pro" pitchFamily="34" charset="0"/>
              <a:ea typeface="Source Sans Pro" pitchFamily="34" charset="0"/>
            </a:endParaRPr>
          </a:p>
        </p:txBody>
      </p:sp>
      <p:pic>
        <p:nvPicPr>
          <p:cNvPr id="1026" name="Picture 2" descr="C:\Users\UX430U\Desktop\TFG\media\facts_ejemplo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633" y="3154039"/>
            <a:ext cx="903672" cy="8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 abajo 5"/>
          <p:cNvSpPr/>
          <p:nvPr/>
        </p:nvSpPr>
        <p:spPr>
          <a:xfrm>
            <a:off x="3437322" y="4216211"/>
            <a:ext cx="663147" cy="67294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20" name="CuadroTexto 12"/>
          <p:cNvSpPr txBox="1"/>
          <p:nvPr/>
        </p:nvSpPr>
        <p:spPr>
          <a:xfrm>
            <a:off x="2528038" y="4943629"/>
            <a:ext cx="248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DISEÑO LÓGICO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21" name="20 Flecha a la derecha con bandas"/>
          <p:cNvSpPr/>
          <p:nvPr/>
        </p:nvSpPr>
        <p:spPr>
          <a:xfrm>
            <a:off x="7540829" y="5041920"/>
            <a:ext cx="1160369" cy="455973"/>
          </a:xfrm>
          <a:prstGeom prst="stripedRightArrow">
            <a:avLst>
              <a:gd name="adj1" fmla="val 33113"/>
              <a:gd name="adj2" fmla="val 109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8701198" y="4889160"/>
            <a:ext cx="2146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Source Sans Pro" pitchFamily="34" charset="0"/>
                <a:ea typeface="Source Sans Pro" pitchFamily="34" charset="0"/>
              </a:rPr>
              <a:t>TABLAS RELACIONALES</a:t>
            </a:r>
            <a:endParaRPr lang="es-ES" sz="2000" b="1" dirty="0">
              <a:latin typeface="Source Sans Pro" pitchFamily="34" charset="0"/>
              <a:ea typeface="Source Sans Pro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63" y="4889160"/>
            <a:ext cx="884271" cy="56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Flecha abajo 5"/>
          <p:cNvSpPr/>
          <p:nvPr/>
        </p:nvSpPr>
        <p:spPr>
          <a:xfrm rot="18647775">
            <a:off x="4750663" y="5490400"/>
            <a:ext cx="663147" cy="59042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25" name="CuadroTexto 12"/>
          <p:cNvSpPr txBox="1"/>
          <p:nvPr/>
        </p:nvSpPr>
        <p:spPr>
          <a:xfrm>
            <a:off x="4481615" y="6044664"/>
            <a:ext cx="24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DISEÑO FÍSICO</a:t>
            </a:r>
          </a:p>
          <a:p>
            <a:pPr algn="ctr"/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(lo hará el SGBD)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23" name="22 Flecha a la derecha con bandas"/>
          <p:cNvSpPr/>
          <p:nvPr/>
        </p:nvSpPr>
        <p:spPr>
          <a:xfrm>
            <a:off x="7540828" y="6056815"/>
            <a:ext cx="1160369" cy="455973"/>
          </a:xfrm>
          <a:prstGeom prst="stripedRightArrow">
            <a:avLst>
              <a:gd name="adj1" fmla="val 33113"/>
              <a:gd name="adj2" fmla="val 109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8701197" y="5940151"/>
            <a:ext cx="305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Source Sans Pro" pitchFamily="34" charset="0"/>
                <a:ea typeface="Source Sans Pro" pitchFamily="34" charset="0"/>
              </a:rPr>
              <a:t>B.D. MULTIDIMENSIONAL TERMINADA</a:t>
            </a:r>
            <a:endParaRPr lang="es-ES" sz="2000" b="1" dirty="0">
              <a:latin typeface="Source Sans Pro" pitchFamily="34" charset="0"/>
              <a:ea typeface="Source Sans Pro" pitchFamily="34" charset="0"/>
            </a:endParaRPr>
          </a:p>
        </p:txBody>
      </p:sp>
      <p:sp>
        <p:nvSpPr>
          <p:cNvPr id="27" name="Cilindro 3"/>
          <p:cNvSpPr/>
          <p:nvPr/>
        </p:nvSpPr>
        <p:spPr>
          <a:xfrm>
            <a:off x="1885037" y="320471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ilindro 3"/>
          <p:cNvSpPr/>
          <p:nvPr/>
        </p:nvSpPr>
        <p:spPr>
          <a:xfrm>
            <a:off x="2037437" y="472871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2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Rectángulo redondeado"/>
          <p:cNvSpPr/>
          <p:nvPr/>
        </p:nvSpPr>
        <p:spPr>
          <a:xfrm>
            <a:off x="9625" y="154004"/>
            <a:ext cx="9530386" cy="6198669"/>
          </a:xfrm>
          <a:prstGeom prst="roundRect">
            <a:avLst>
              <a:gd name="adj" fmla="val 3313"/>
            </a:avLst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ilindro 2"/>
          <p:cNvSpPr/>
          <p:nvPr/>
        </p:nvSpPr>
        <p:spPr>
          <a:xfrm>
            <a:off x="182757" y="1777114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3"/>
          <p:cNvSpPr/>
          <p:nvPr/>
        </p:nvSpPr>
        <p:spPr>
          <a:xfrm>
            <a:off x="335157" y="1929514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 rot="16200000">
            <a:off x="1944370" y="2324699"/>
            <a:ext cx="663147" cy="5565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7" name="Cilindro 3"/>
          <p:cNvSpPr/>
          <p:nvPr/>
        </p:nvSpPr>
        <p:spPr>
          <a:xfrm>
            <a:off x="487557" y="2081914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ilindro 3"/>
          <p:cNvSpPr/>
          <p:nvPr/>
        </p:nvSpPr>
        <p:spPr>
          <a:xfrm>
            <a:off x="639957" y="2234314"/>
            <a:ext cx="1120347" cy="98854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-52892" y="895170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Datos fuente</a:t>
            </a:r>
          </a:p>
          <a:p>
            <a:pPr algn="ctr"/>
            <a:r>
              <a:rPr lang="es-ES" dirty="0" smtClean="0"/>
              <a:t>(ficheros XLS y otros)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2666201" y="2199207"/>
            <a:ext cx="1405285" cy="7539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554935" y="3771808"/>
            <a:ext cx="2024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i="1" dirty="0" smtClean="0"/>
              <a:t>Extracción y Transformación</a:t>
            </a:r>
            <a:endParaRPr lang="es-ES" sz="1600" b="1" i="1" dirty="0"/>
          </a:p>
        </p:txBody>
      </p:sp>
      <p:sp>
        <p:nvSpPr>
          <p:cNvPr id="13" name="12 Rectángulo"/>
          <p:cNvSpPr/>
          <p:nvPr/>
        </p:nvSpPr>
        <p:spPr>
          <a:xfrm>
            <a:off x="3851720" y="377180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i="1" dirty="0"/>
              <a:t>Carga</a:t>
            </a:r>
          </a:p>
        </p:txBody>
      </p:sp>
      <p:cxnSp>
        <p:nvCxnSpPr>
          <p:cNvPr id="16" name="15 Conector recto"/>
          <p:cNvCxnSpPr>
            <a:stCxn id="10" idx="2"/>
            <a:endCxn id="17" idx="2"/>
          </p:cNvCxnSpPr>
          <p:nvPr/>
        </p:nvCxnSpPr>
        <p:spPr>
          <a:xfrm>
            <a:off x="3368844" y="2953161"/>
            <a:ext cx="1" cy="53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errar corchete"/>
          <p:cNvSpPr/>
          <p:nvPr/>
        </p:nvSpPr>
        <p:spPr>
          <a:xfrm rot="16200000">
            <a:off x="3248528" y="2750788"/>
            <a:ext cx="240632" cy="170778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abajo 5"/>
          <p:cNvSpPr/>
          <p:nvPr/>
        </p:nvSpPr>
        <p:spPr>
          <a:xfrm rot="16200000">
            <a:off x="4319124" y="2324700"/>
            <a:ext cx="663147" cy="5565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9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01" y="5512637"/>
            <a:ext cx="712382" cy="54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S SQL Server Integration Services | Tech BI - Business Intellig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93" y="5441091"/>
            <a:ext cx="2184521" cy="8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20 Conector recto de flecha"/>
          <p:cNvCxnSpPr>
            <a:stCxn id="11" idx="2"/>
          </p:cNvCxnSpPr>
          <p:nvPr/>
        </p:nvCxnSpPr>
        <p:spPr>
          <a:xfrm>
            <a:off x="2567192" y="4356583"/>
            <a:ext cx="0" cy="105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3" idx="2"/>
            <a:endCxn id="1026" idx="0"/>
          </p:cNvCxnSpPr>
          <p:nvPr/>
        </p:nvCxnSpPr>
        <p:spPr>
          <a:xfrm flipH="1">
            <a:off x="4211754" y="4110362"/>
            <a:ext cx="1" cy="1330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90" y="2065847"/>
            <a:ext cx="1684184" cy="10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4448325" y="895169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Base de Datos SQL Server</a:t>
            </a:r>
          </a:p>
          <a:p>
            <a:pPr algn="ctr"/>
            <a:r>
              <a:rPr lang="es-ES" dirty="0" smtClean="0"/>
              <a:t>(tablas relacionales)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7640398" y="618170"/>
            <a:ext cx="1947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Base de Datos de </a:t>
            </a:r>
          </a:p>
          <a:p>
            <a:pPr algn="ctr"/>
            <a:r>
              <a:rPr lang="es-ES" b="1" i="1" dirty="0" err="1" smtClean="0"/>
              <a:t>Analysis</a:t>
            </a:r>
            <a:r>
              <a:rPr lang="es-ES" b="1" i="1" dirty="0" smtClean="0"/>
              <a:t> </a:t>
            </a:r>
            <a:r>
              <a:rPr lang="es-ES" b="1" i="1" dirty="0" err="1" smtClean="0"/>
              <a:t>Services</a:t>
            </a:r>
            <a:endParaRPr lang="es-ES" b="1" i="1" dirty="0" smtClean="0"/>
          </a:p>
          <a:p>
            <a:pPr algn="ctr"/>
            <a:r>
              <a:rPr lang="es-ES" dirty="0" smtClean="0"/>
              <a:t>(cubos)</a:t>
            </a:r>
          </a:p>
        </p:txBody>
      </p:sp>
      <p:sp>
        <p:nvSpPr>
          <p:cNvPr id="30" name="Flecha abajo 5"/>
          <p:cNvSpPr/>
          <p:nvPr/>
        </p:nvSpPr>
        <p:spPr>
          <a:xfrm rot="16200000">
            <a:off x="7030567" y="2297925"/>
            <a:ext cx="663147" cy="55651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98" y="1667258"/>
            <a:ext cx="973984" cy="77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91" y="2378553"/>
            <a:ext cx="973984" cy="77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ización de datos | Microsoft Power B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167" y="4639377"/>
            <a:ext cx="2253604" cy="12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400/1*fHhUPjQVrGmmBlhYdLhgo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27" y="3706093"/>
            <a:ext cx="2090059" cy="7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9747637" y="3838238"/>
            <a:ext cx="223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Cliente de consultas</a:t>
            </a:r>
          </a:p>
          <a:p>
            <a:pPr algn="ctr"/>
            <a:r>
              <a:rPr lang="es-ES" dirty="0" smtClean="0"/>
              <a:t>(informes)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0307847" y="593879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(</a:t>
            </a:r>
            <a:r>
              <a:rPr lang="es-ES" b="1" dirty="0" err="1" smtClean="0"/>
              <a:t>Power</a:t>
            </a:r>
            <a:r>
              <a:rPr lang="es-ES" b="1" dirty="0" smtClean="0"/>
              <a:t> BI)</a:t>
            </a:r>
            <a:endParaRPr lang="es-ES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4" y="3406007"/>
            <a:ext cx="1092093" cy="63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SQL Server on Linux, el evento que no te puedes perder » MuyLinux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45" y="3926187"/>
            <a:ext cx="1568271" cy="104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45 Conector recto de flecha"/>
          <p:cNvCxnSpPr/>
          <p:nvPr/>
        </p:nvCxnSpPr>
        <p:spPr>
          <a:xfrm>
            <a:off x="5876382" y="3320360"/>
            <a:ext cx="0" cy="52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4211753" y="6308123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Servidor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63" name="62 Rectángulo redondeado"/>
          <p:cNvSpPr/>
          <p:nvPr/>
        </p:nvSpPr>
        <p:spPr>
          <a:xfrm>
            <a:off x="9597991" y="154004"/>
            <a:ext cx="2509211" cy="6198669"/>
          </a:xfrm>
          <a:prstGeom prst="roundRect">
            <a:avLst>
              <a:gd name="adj" fmla="val 3313"/>
            </a:avLst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5400000">
            <a:off x="9686160" y="2079453"/>
            <a:ext cx="1242950" cy="1807507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10216557" y="630812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Cliente </a:t>
            </a:r>
            <a:endParaRPr lang="es-E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34337"/>
              </p:ext>
            </p:extLst>
          </p:nvPr>
        </p:nvGraphicFramePr>
        <p:xfrm>
          <a:off x="1589238" y="3433991"/>
          <a:ext cx="23378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69"/>
              </a:tblGrid>
              <a:tr h="20805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latin typeface="Source Sans Pro Semibold" pitchFamily="34" charset="0"/>
                          <a:ea typeface="Source Sans Pro Semibold" pitchFamily="34" charset="0"/>
                        </a:rPr>
                        <a:t>Informe</a:t>
                      </a:r>
                      <a:r>
                        <a:rPr lang="es-ES" sz="2000" baseline="0" dirty="0" smtClean="0">
                          <a:latin typeface="Source Sans Pro Semibold" pitchFamily="34" charset="0"/>
                          <a:ea typeface="Source Sans Pro Semibold" pitchFamily="34" charset="0"/>
                        </a:rPr>
                        <a:t> Vacunación</a:t>
                      </a:r>
                      <a:endParaRPr lang="es-ES" sz="2000" dirty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/>
                </a:tc>
              </a:tr>
              <a:tr h="208058">
                <a:tc>
                  <a:txBody>
                    <a:bodyPr/>
                    <a:lstStyle/>
                    <a:p>
                      <a:endParaRPr lang="es-ES" sz="2000" dirty="0" smtClean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  <a:p>
                      <a:endParaRPr lang="es-ES" sz="2000" dirty="0" smtClean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  <a:p>
                      <a:endParaRPr lang="es-ES" sz="2000" dirty="0" smtClean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  <a:p>
                      <a:endParaRPr lang="es-ES" sz="2000" dirty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flipH="1" flipV="1">
            <a:off x="1447800" y="2153920"/>
            <a:ext cx="314960" cy="1356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3515360" y="2357120"/>
            <a:ext cx="340360" cy="1198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endCxn id="13" idx="2"/>
          </p:cNvCxnSpPr>
          <p:nvPr/>
        </p:nvCxnSpPr>
        <p:spPr>
          <a:xfrm flipV="1">
            <a:off x="2499360" y="2569587"/>
            <a:ext cx="200520" cy="986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31413" y="1881108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Distrito Sanitario</a:t>
            </a:r>
            <a:endParaRPr lang="es-ES" sz="12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123440" y="2292588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Grupo de edad</a:t>
            </a:r>
            <a:endParaRPr lang="es-ES" sz="12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393440" y="2108200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ource Sans Pro Semibold" pitchFamily="34" charset="0"/>
                <a:ea typeface="Source Sans Pro Semibold" pitchFamily="34" charset="0"/>
              </a:rPr>
              <a:t>Tipo vacuna</a:t>
            </a:r>
            <a:endParaRPr lang="es-ES" sz="1200" dirty="0">
              <a:latin typeface="Source Sans Pro Semibold" pitchFamily="34" charset="0"/>
              <a:ea typeface="Source Sans Pro Semibold" pitchFamily="34" charset="0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263"/>
              </p:ext>
            </p:extLst>
          </p:nvPr>
        </p:nvGraphicFramePr>
        <p:xfrm>
          <a:off x="7114139" y="3510280"/>
          <a:ext cx="25014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33"/>
                <a:gridCol w="833833"/>
                <a:gridCol w="833833"/>
              </a:tblGrid>
              <a:tr h="20929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Source Sans Pro Semibold" pitchFamily="34" charset="0"/>
                          <a:ea typeface="Source Sans Pro Semibold" pitchFamily="34" charset="0"/>
                        </a:rPr>
                        <a:t>Vacunas</a:t>
                      </a:r>
                      <a:endParaRPr lang="es-ES" dirty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75622"/>
              </p:ext>
            </p:extLst>
          </p:nvPr>
        </p:nvGraphicFramePr>
        <p:xfrm>
          <a:off x="5254859" y="1010920"/>
          <a:ext cx="25014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33"/>
                <a:gridCol w="833833"/>
                <a:gridCol w="833833"/>
              </a:tblGrid>
              <a:tr h="20929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Source Sans Pro Semibold" pitchFamily="34" charset="0"/>
                          <a:ea typeface="Source Sans Pro Semibold" pitchFamily="34" charset="0"/>
                        </a:rPr>
                        <a:t>Dónde</a:t>
                      </a:r>
                      <a:endParaRPr lang="es-ES" dirty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85474"/>
              </p:ext>
            </p:extLst>
          </p:nvPr>
        </p:nvGraphicFramePr>
        <p:xfrm>
          <a:off x="8593221" y="1010920"/>
          <a:ext cx="25014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33"/>
                <a:gridCol w="833833"/>
                <a:gridCol w="833833"/>
              </a:tblGrid>
              <a:tr h="20929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Source Sans Pro Semibold" pitchFamily="34" charset="0"/>
                          <a:ea typeface="Source Sans Pro Semibold" pitchFamily="34" charset="0"/>
                        </a:rPr>
                        <a:t>Cuándo</a:t>
                      </a:r>
                      <a:endParaRPr lang="es-ES" dirty="0">
                        <a:latin typeface="Source Sans Pro Semibold" pitchFamily="34" charset="0"/>
                        <a:ea typeface="Source Sans Pro Semibold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929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21 Conector recto de flecha"/>
          <p:cNvCxnSpPr>
            <a:endCxn id="17" idx="2"/>
          </p:cNvCxnSpPr>
          <p:nvPr/>
        </p:nvCxnSpPr>
        <p:spPr>
          <a:xfrm flipH="1" flipV="1">
            <a:off x="6505608" y="2108200"/>
            <a:ext cx="819217" cy="1402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18" idx="2"/>
          </p:cNvCxnSpPr>
          <p:nvPr/>
        </p:nvCxnSpPr>
        <p:spPr>
          <a:xfrm flipV="1">
            <a:off x="8749364" y="2108200"/>
            <a:ext cx="1094606" cy="1402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157</Words>
  <Application>Microsoft Office PowerPoint</Application>
  <PresentationFormat>Personalizado</PresentationFormat>
  <Paragraphs>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71</cp:revision>
  <dcterms:created xsi:type="dcterms:W3CDTF">2021-02-18T12:30:21Z</dcterms:created>
  <dcterms:modified xsi:type="dcterms:W3CDTF">2021-07-09T01:18:49Z</dcterms:modified>
</cp:coreProperties>
</file>