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5" autoAdjust="0"/>
    <p:restoredTop sz="94660"/>
  </p:normalViewPr>
  <p:slideViewPr>
    <p:cSldViewPr>
      <p:cViewPr varScale="1">
        <p:scale>
          <a:sx n="62" d="100"/>
          <a:sy n="62" d="100"/>
        </p:scale>
        <p:origin x="-1592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9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23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22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0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1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03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90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64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2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47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C93C-73D7-4DBF-AA4E-C99A75C34A96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00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54 Rectángulo"/>
          <p:cNvSpPr/>
          <p:nvPr/>
        </p:nvSpPr>
        <p:spPr>
          <a:xfrm>
            <a:off x="3347864" y="2492896"/>
            <a:ext cx="3024336" cy="3384376"/>
          </a:xfrm>
          <a:prstGeom prst="rect">
            <a:avLst/>
          </a:prstGeom>
          <a:solidFill>
            <a:srgbClr val="FCD5B5">
              <a:alpha val="30196"/>
            </a:srgb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  <a:latin typeface="Source Sans Pro Semibold" pitchFamily="34" charset="0"/>
                <a:ea typeface="Source Sans Pro Semibold" pitchFamily="34" charset="0"/>
              </a:rPr>
              <a:t>Modelo lógico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7236296" y="2492896"/>
            <a:ext cx="1440160" cy="3384376"/>
          </a:xfrm>
          <a:prstGeom prst="rect">
            <a:avLst/>
          </a:prstGeom>
          <a:solidFill>
            <a:srgbClr val="FCD5B5">
              <a:alpha val="30196"/>
            </a:srgb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r>
              <a:rPr lang="es-ES" sz="1600" b="1" dirty="0" smtClean="0">
                <a:solidFill>
                  <a:schemeClr val="accent6">
                    <a:lumMod val="75000"/>
                  </a:schemeClr>
                </a:solidFill>
                <a:latin typeface="Source Sans Pro Semibold" pitchFamily="34" charset="0"/>
                <a:ea typeface="Source Sans Pro Semibold" pitchFamily="34" charset="0"/>
              </a:rPr>
              <a:t>Modelo físico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1331640" y="2492896"/>
            <a:ext cx="1800200" cy="3384376"/>
          </a:xfrm>
          <a:prstGeom prst="rect">
            <a:avLst/>
          </a:prstGeom>
          <a:solidFill>
            <a:srgbClr val="FCD5B5">
              <a:alpha val="30196"/>
            </a:srgb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  <a:latin typeface="Source Sans Pro Semibold" pitchFamily="34" charset="0"/>
                <a:ea typeface="Source Sans Pro Semibold" pitchFamily="34" charset="0"/>
              </a:rPr>
              <a:t>Modelo conceptual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383903" y="1663640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395536" y="871552"/>
            <a:ext cx="77136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Source Sans Pro Semibold" pitchFamily="34" charset="0"/>
                <a:ea typeface="Source Sans Pro Semibold" pitchFamily="34" charset="0"/>
              </a:rPr>
              <a:t>IDEAS</a:t>
            </a:r>
            <a:endParaRPr lang="es-ES" dirty="0">
              <a:latin typeface="Source Sans Pro Semibold" pitchFamily="34" charset="0"/>
              <a:ea typeface="Source Sans Pro Semibold" pitchFamily="34" charset="0"/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815951" y="58352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959967" y="655528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Almacenamiento interno"/>
          <p:cNvSpPr/>
          <p:nvPr/>
        </p:nvSpPr>
        <p:spPr>
          <a:xfrm>
            <a:off x="5534643" y="367496"/>
            <a:ext cx="2169740" cy="36842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7" name="16 Almacenamiento interno"/>
          <p:cNvSpPr/>
          <p:nvPr/>
        </p:nvSpPr>
        <p:spPr>
          <a:xfrm>
            <a:off x="5534642" y="1447616"/>
            <a:ext cx="3141813" cy="36842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749565" y="367496"/>
            <a:ext cx="3047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Source Sans Pro Semibold" pitchFamily="34" charset="0"/>
                <a:ea typeface="Source Sans Pro Semibold" pitchFamily="34" charset="0"/>
              </a:rPr>
              <a:t>Bases de datos </a:t>
            </a:r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OO</a:t>
            </a:r>
          </a:p>
          <a:p>
            <a:endParaRPr lang="es-ES" dirty="0">
              <a:latin typeface="Source Sans Pro Semibold" pitchFamily="34" charset="0"/>
              <a:ea typeface="Source Sans Pro Semibold" pitchFamily="34" charset="0"/>
            </a:endParaRPr>
          </a:p>
          <a:p>
            <a:endParaRPr lang="es-ES" dirty="0" smtClean="0">
              <a:latin typeface="Source Sans Pro Semibold" pitchFamily="34" charset="0"/>
              <a:ea typeface="Source Sans Pro Semibold" pitchFamily="34" charset="0"/>
            </a:endParaRPr>
          </a:p>
          <a:p>
            <a:endParaRPr lang="es-ES" dirty="0">
              <a:latin typeface="Source Sans Pro Semibold" pitchFamily="34" charset="0"/>
              <a:ea typeface="Source Sans Pro Semibold" pitchFamily="34" charset="0"/>
            </a:endParaRPr>
          </a:p>
          <a:p>
            <a:r>
              <a:rPr lang="es-ES" dirty="0" smtClean="0">
                <a:latin typeface="Source Sans Pro Semibold" pitchFamily="34" charset="0"/>
                <a:ea typeface="Source Sans Pro Semibold" pitchFamily="34" charset="0"/>
              </a:rPr>
              <a:t>   Bases de datos </a:t>
            </a:r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relacionales</a:t>
            </a:r>
            <a:endParaRPr lang="es-ES" b="1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2017" y="3861048"/>
            <a:ext cx="77136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Source Sans Pro Semibold" pitchFamily="34" charset="0"/>
                <a:ea typeface="Source Sans Pro Semibold" pitchFamily="34" charset="0"/>
              </a:rPr>
              <a:t>IDEAS</a:t>
            </a:r>
            <a:endParaRPr lang="es-ES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5496" y="2132856"/>
            <a:ext cx="1656184" cy="649724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erif Pro Black" pitchFamily="18" charset="0"/>
                <a:ea typeface="Source Serif Pro Black" pitchFamily="18" charset="0"/>
              </a:rPr>
              <a:t>OLAP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erif Pro Black" pitchFamily="18" charset="0"/>
              <a:ea typeface="Source Serif Pro Black" pitchFamily="18" charset="0"/>
            </a:endParaRPr>
          </a:p>
        </p:txBody>
      </p:sp>
      <p:cxnSp>
        <p:nvCxnSpPr>
          <p:cNvPr id="32" name="31 Conector recto de flecha"/>
          <p:cNvCxnSpPr>
            <a:stCxn id="22" idx="3"/>
            <a:endCxn id="33" idx="1"/>
          </p:cNvCxnSpPr>
          <p:nvPr/>
        </p:nvCxnSpPr>
        <p:spPr>
          <a:xfrm>
            <a:off x="1153382" y="4045714"/>
            <a:ext cx="250266" cy="4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403648" y="3789040"/>
            <a:ext cx="165618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Modelo de datos multidimensional</a:t>
            </a:r>
            <a:endParaRPr lang="es-E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34" name="33 Abrir llave"/>
          <p:cNvSpPr/>
          <p:nvPr/>
        </p:nvSpPr>
        <p:spPr>
          <a:xfrm>
            <a:off x="3059832" y="3168938"/>
            <a:ext cx="288032" cy="1772230"/>
          </a:xfrm>
          <a:prstGeom prst="leftBrace">
            <a:avLst>
              <a:gd name="adj1" fmla="val 436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347864" y="2924944"/>
            <a:ext cx="1080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M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OLAP</a:t>
            </a:r>
          </a:p>
          <a:p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  <a:p>
            <a:endParaRPr lang="es-E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O3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LAP</a:t>
            </a:r>
          </a:p>
          <a:p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  <a:p>
            <a:endParaRPr lang="es-E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R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OLAP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4283968" y="3140968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4283968" y="4005064"/>
            <a:ext cx="637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283968" y="4941168"/>
            <a:ext cx="637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2231775" y="1447616"/>
            <a:ext cx="1440160" cy="368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231775" y="367496"/>
            <a:ext cx="1872208" cy="3684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31775" y="391884"/>
            <a:ext cx="25202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Source Sans Pro Semibold" pitchFamily="34" charset="0"/>
                <a:ea typeface="Source Sans Pro Semibold" pitchFamily="34" charset="0"/>
              </a:rPr>
              <a:t>Modelo OO (ODL)</a:t>
            </a:r>
          </a:p>
          <a:p>
            <a:endParaRPr lang="es-ES" dirty="0">
              <a:latin typeface="Source Sans Pro Semibold" pitchFamily="34" charset="0"/>
              <a:ea typeface="Source Sans Pro Semibold" pitchFamily="34" charset="0"/>
            </a:endParaRPr>
          </a:p>
          <a:p>
            <a:endParaRPr lang="es-ES" dirty="0" smtClean="0">
              <a:latin typeface="Source Sans Pro Semibold" pitchFamily="34" charset="0"/>
              <a:ea typeface="Source Sans Pro Semibold" pitchFamily="34" charset="0"/>
            </a:endParaRPr>
          </a:p>
          <a:p>
            <a:endParaRPr lang="es-ES" dirty="0">
              <a:latin typeface="Source Sans Pro Semibold" pitchFamily="34" charset="0"/>
              <a:ea typeface="Source Sans Pro Semibold" pitchFamily="34" charset="0"/>
            </a:endParaRPr>
          </a:p>
          <a:p>
            <a:r>
              <a:rPr lang="es-ES" sz="1600" dirty="0" smtClean="0">
                <a:latin typeface="Source Sans Pro Semibold" pitchFamily="34" charset="0"/>
                <a:ea typeface="Source Sans Pro Semibold" pitchFamily="34" charset="0"/>
              </a:rPr>
              <a:t>Modelo E/R</a:t>
            </a:r>
            <a:endParaRPr lang="es-ES" sz="1600" dirty="0">
              <a:latin typeface="Source Sans Pro Semibold" pitchFamily="34" charset="0"/>
              <a:ea typeface="Source Sans Pro Semibold" pitchFamily="34" charset="0"/>
            </a:endParaRPr>
          </a:p>
        </p:txBody>
      </p:sp>
      <p:cxnSp>
        <p:nvCxnSpPr>
          <p:cNvPr id="44" name="43 Conector recto de flecha"/>
          <p:cNvCxnSpPr>
            <a:stCxn id="4" idx="3"/>
            <a:endCxn id="14" idx="1"/>
          </p:cNvCxnSpPr>
          <p:nvPr/>
        </p:nvCxnSpPr>
        <p:spPr>
          <a:xfrm flipV="1">
            <a:off x="1166901" y="551708"/>
            <a:ext cx="1064874" cy="50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4" idx="3"/>
            <a:endCxn id="15" idx="1"/>
          </p:cNvCxnSpPr>
          <p:nvPr/>
        </p:nvCxnSpPr>
        <p:spPr>
          <a:xfrm>
            <a:off x="1166901" y="1056218"/>
            <a:ext cx="1064874" cy="57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5004048" y="3789040"/>
            <a:ext cx="12961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Clases</a:t>
            </a:r>
            <a:endParaRPr lang="es-ES" b="1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004048" y="4653136"/>
            <a:ext cx="1296144" cy="55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Relaciones </a:t>
            </a:r>
            <a:r>
              <a:rPr lang="es-ES" sz="1200" b="1" dirty="0" smtClean="0">
                <a:latin typeface="Source Sans Pro Semibold" pitchFamily="34" charset="0"/>
                <a:ea typeface="Source Sans Pro Semibold" pitchFamily="34" charset="0"/>
              </a:rPr>
              <a:t>(tablas)</a:t>
            </a:r>
            <a:endParaRPr lang="es-ES" b="1" dirty="0">
              <a:latin typeface="Source Sans Pro Semibold" pitchFamily="34" charset="0"/>
              <a:ea typeface="Source Sans Pro Semibold" pitchFamily="34" charset="0"/>
            </a:endParaRPr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6454810" y="4005064"/>
            <a:ext cx="781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6454810" y="4941168"/>
            <a:ext cx="781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7308304" y="2863969"/>
            <a:ext cx="129614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SGBD MD</a:t>
            </a:r>
            <a:endParaRPr lang="es-ES" b="1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308304" y="3851756"/>
            <a:ext cx="129614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SGBD OO</a:t>
            </a:r>
            <a:endParaRPr lang="es-ES" b="1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7308304" y="4715852"/>
            <a:ext cx="129614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SGBD R</a:t>
            </a:r>
          </a:p>
          <a:p>
            <a:pPr algn="ctr"/>
            <a:r>
              <a:rPr lang="es-ES" sz="1400" b="1" dirty="0" smtClean="0">
                <a:latin typeface="Source Sans Pro Semibold" pitchFamily="34" charset="0"/>
                <a:ea typeface="Source Sans Pro Semibold" pitchFamily="34" charset="0"/>
              </a:rPr>
              <a:t>(</a:t>
            </a:r>
            <a:r>
              <a:rPr lang="es-ES" sz="1400" b="1" i="1" dirty="0" smtClean="0">
                <a:latin typeface="Source Sans Pro Semibold" pitchFamily="34" charset="0"/>
                <a:ea typeface="Source Sans Pro Semibold" pitchFamily="34" charset="0"/>
              </a:rPr>
              <a:t>RDBMS</a:t>
            </a:r>
            <a:r>
              <a:rPr lang="es-ES" sz="1400" b="1" dirty="0" smtClean="0">
                <a:latin typeface="Source Sans Pro Semibold" pitchFamily="34" charset="0"/>
                <a:ea typeface="Source Sans Pro Semibold" pitchFamily="34" charset="0"/>
              </a:rPr>
              <a:t>)</a:t>
            </a:r>
            <a:endParaRPr lang="es-ES" sz="1400" b="1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2051720" y="5949280"/>
            <a:ext cx="366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latin typeface="Source Sans Pro Semibold" pitchFamily="34" charset="0"/>
                <a:ea typeface="Source Sans Pro Semibold" pitchFamily="34" charset="0"/>
              </a:rPr>
              <a:t>O3LAP</a:t>
            </a:r>
            <a:r>
              <a:rPr lang="es-ES" sz="1200" dirty="0" smtClean="0">
                <a:latin typeface="Source Sans Pro Semibold" pitchFamily="34" charset="0"/>
                <a:ea typeface="Source Sans Pro Semibold" pitchFamily="34" charset="0"/>
              </a:rPr>
              <a:t>: Modelo lógico orientado a objetos para OLAP</a:t>
            </a:r>
          </a:p>
          <a:p>
            <a:r>
              <a:rPr lang="es-ES" sz="1200" b="1" dirty="0" smtClean="0">
                <a:latin typeface="Source Sans Pro Semibold" pitchFamily="34" charset="0"/>
                <a:ea typeface="Source Sans Pro Semibold" pitchFamily="34" charset="0"/>
              </a:rPr>
              <a:t>MOLAP</a:t>
            </a:r>
            <a:r>
              <a:rPr lang="es-ES" sz="1200" dirty="0" smtClean="0">
                <a:latin typeface="Source Sans Pro Semibold" pitchFamily="34" charset="0"/>
                <a:ea typeface="Source Sans Pro Semibold" pitchFamily="34" charset="0"/>
              </a:rPr>
              <a:t>: Modelo multidimensional propio para OLAP</a:t>
            </a:r>
          </a:p>
          <a:p>
            <a:r>
              <a:rPr lang="es-ES" sz="1200" b="1" dirty="0" smtClean="0">
                <a:latin typeface="Source Sans Pro Semibold" pitchFamily="34" charset="0"/>
                <a:ea typeface="Source Sans Pro Semibold" pitchFamily="34" charset="0"/>
              </a:rPr>
              <a:t>ROLAP</a:t>
            </a:r>
            <a:r>
              <a:rPr lang="es-ES" sz="1200" dirty="0" smtClean="0">
                <a:latin typeface="Source Sans Pro Semibold" pitchFamily="34" charset="0"/>
                <a:ea typeface="Source Sans Pro Semibold" pitchFamily="34" charset="0"/>
              </a:rPr>
              <a:t>: Modelo E/R para OLAP</a:t>
            </a:r>
            <a:endParaRPr lang="es-ES" sz="1200" dirty="0">
              <a:latin typeface="Source Sans Pro Semibold" pitchFamily="34" charset="0"/>
              <a:ea typeface="Source Sans Pro Semibold" pitchFamily="34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-108520" y="1988840"/>
            <a:ext cx="9361040" cy="0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35496" y="47402"/>
            <a:ext cx="1656184" cy="649724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erif Pro Black" pitchFamily="18" charset="0"/>
                <a:ea typeface="Source Serif Pro Black" pitchFamily="18" charset="0"/>
              </a:rPr>
              <a:t>OLTP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erif Pro Black" pitchFamily="18" charset="0"/>
              <a:ea typeface="Source Serif Pro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69</Words>
  <Application>Microsoft Office PowerPoint</Application>
  <PresentationFormat>Presentación en pantalla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10</cp:revision>
  <dcterms:created xsi:type="dcterms:W3CDTF">2020-03-07T10:47:55Z</dcterms:created>
  <dcterms:modified xsi:type="dcterms:W3CDTF">2021-07-03T09:48:30Z</dcterms:modified>
</cp:coreProperties>
</file>