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39F95-C60B-4090-B4AB-14B3EE6D6531}" v="2006" dt="2021-04-21T00:16:07.428"/>
    <p1510:client id="{309EDBC4-FA9C-496F-A422-29AEB42809D5}" v="903" dt="2021-04-20T23:40:07.864"/>
    <p1510:client id="{4AD2AFA5-F41F-48C2-98E2-641FD0FFE432}" v="255" dt="2021-04-21T02:03:40.619"/>
    <p1510:client id="{536BC92C-61A9-4BED-BE9C-5A62402E7B45}" v="22" dt="2021-04-20T20:13:14.377"/>
    <p1510:client id="{6ECFCB81-A002-49DF-8116-BC8734CA5A24}" v="119" dt="2021-04-20T20:19:10.640"/>
    <p1510:client id="{B68CCFFB-7B39-417A-83C0-3076C63A004D}" v="12" dt="2021-04-20T23:49:11.309"/>
    <p1510:client id="{C4C1C8E4-5EA9-4FBE-971D-77511658CA47}" v="436" dt="2021-04-20T23:12:48.262"/>
    <p1510:client id="{C541147A-3BE6-4039-A3E0-68FCA36E37DB}" v="237" dt="2021-04-21T02:06:36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20:19:28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17814 17667 16383 0 0,'0'5'0'0'0,"0"0"-16383"0"0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01:58:06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14519 14107 1599 0 0,'0'5'96'0'0,"0"4"32"0"0,0 6-64 0 0,0 5 32 0 0,0 2 0 0 0,0 2 0 0 0,0 2-64 0 0,4-5 0 0 0,1-1-32 0 0,1 1 64 0 0,-2 0 32 0 0,-1 1-64 0 0,-1 0 0 0 0,-1 2 32 0 0,-1 0-32 0 0,0 1-32 0 0,0 0 32 0 0,0 0-32 0 0,0-1 64 0 0,-1 1-64 0 0,1 0 0 0 0,0 0 32 0 0,0-1-32 0 0,0 1-32 0 0,0-1-32 0 0,4-3 32 0 0,2-2-64 0 0,-1 0-32 0 0,0 2-256 0 0,-2 0-736 0 0,-1-2 289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01:58:07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14350 15033 1823 0 0,'0'-5'256'0'0,"0"-4"128"0"0,0-6-288 0 0,0-5-64 0 0,0-2 0 0 0,0-2-32 0 0,0-2 0 0 0,0 1 64 0 0,0-1-64 0 0,0 0 0 0 0,0 1-32 0 0,0 0 0 0 0,0 0-64 0 0,0 1 0 0 0,0-1-64 0 0,0 0 96 0 0,0 1 0 0 0,0-1 0 0 0,0 1 32 0 0,0-1-96 0 0,0 1-64 0 0,0 3-1535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01:58:08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14879 14204 1343 0 0,'0'-4'320'0'0,"0"-6"320"0"0,0 4 96 0 0,0 6-736 0 0,0 7 0 0 0,0 8 0 0 0,0 4 0 0 0,0 4-32 0 0,0 2 0 0 0,0 1 32 0 0,0 0 0 0 0,0 0 0 0 0,0 0-32 0 0,0-1 32 0 0,0 0 0 0 0,0 0 0 0 0,0 0 32 0 0,5-1 0 0 0,0 1-32 0 0,0-1-64 0 0,0 1 32 0 0,-2-1-64 0 0,-1 1 0 0 0,-1 0-192 0 0,-1-1-448 0 0,0-3-959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01:58:12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14326 14228 1663 0 0,'0'-4'480'0'0,"-4"-2"256"0"0,-1 1-3615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02:04:03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9804 10910 1631 0 0,'-4'0'960'0'0,"3"0"768"0"0,5 0-1696 0 0,7 0-32 0 0,1-5-32 0 0,3 0 32 0 0,3 0 32 0 0,3 0-32 0 0,1 2 32 0 0,2 1 0 0 0,1 1-32 0 0,0 1 0 0 0,0 0-32 0 0,0 0 32 0 0,-4-4-32 0 0,-1-1 0 0 0,-1 0 32 0 0,2 1 32 0 0,0 1 32 0 0,2 1-32 0 0,0 1-64 0 0,2 0 64 0 0,-1 1 32 0 0,-3 0-4575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20:19:28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17862 13242 16383 0 0,'0'0'-16383'0'0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23:53:57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6653 8696 16383 0 0,'4'-4'0'0'0,"2"-2"-16383"0"0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23:54:01.9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8149 8969 16383 0 0,'0'0'-16383'0'0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01:57:54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14326 16200 991 0 0,'4'0'2304'0'0,"6"0"-1632"0"0,1 4-672 0 0,3 2 0 0 0,3-1 0 0 0,3-1-32 0 0,2-1 32 0 0,2 4 0 0 0,1-1-32 0 0,0 0 32 0 0,0-2-32 0 0,0 3 0 0 0,0 0 0 0 0,0-1 32 0 0,0-1-32 0 0,0 2 64 0 0,-1 0-64 0 0,1-1-32 0 0,0-1 0 0 0,-1-2-32 0 0,-3 2 96 0 0,-2 2-32 0 0,-4 2-64 0 0,-9 1 32 0 0,-9-2 32 0 0,-9-2 64 0 0,-6-2-64 0 0,-4-2 32 0 0,-3-1 32 0 0,-1 3-64 0 0,-1 1 64 0 0,1 0 32 0 0,0-1 0 0 0,0-1 0 0 0,1-2-32 0 0,0 0 32 0 0,0-1-32 0 0,1 0 32 0 0,-1 0-32 0 0,1 0 64 0 0,-1 4-96 0 0,9-3 256 0 0,11-1-224 0 0,10-1-32 0 0,5-5 32 0 0,5-1-32 0 0,3 1 32 0 0,4-3-32 0 0,2 0 0 0 0,1-2-32 0 0,0 0 0 0 0,1-2 0 0 0,-1 1 64 0 0,0-1-32 0 0,0 1 160 0 0,-8 7 0 0 0,-12 4-192 0 0,-10 3 96 0 0,-5 5-32 0 0,-5 1 0 0 0,-3-1 0 0 0,-4-1 0 0 0,-2 2-32 0 0,-1 0 32 0 0,0-1-32 0 0,-1 2 32 0 0,1-1 0 0 0,0-1-32 0 0,-1-2 0 0 0,6 2-32 0 0,1 1-608 0 0,-1-2-672 0 0,4-2-1439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01:57:54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14254 15888 2495 0 0,'0'-4'-224'0'0,"0"3"2656"0"0,0 5-2208 0 0,0 7-128 0 0,4 1-64 0 0,2 3 32 0 0,-1 3-32 0 0,-1 2 32 0 0,4 3-32 0 0,-1 1 32 0 0,-1 1 0 0 0,3 0 0 0 0,0 0-64 0 0,-2 0 0 0 0,2 0 32 0 0,0 0-32 0 0,-2 0 32 0 0,2 0 0 0 0,0-1 0 0 0,-2 1 0 0 0,2-1-32 0 0,-1 1-32 0 0,-1 0 32 0 0,2-5 0 0 0,0-1-128 0 0,2-4 64 0 0,4-8-160 0 0,3-6 0 0 0,3-3 64 0 0,2-6 96 0 0,1 0 0 0 0,-3-4-32 0 0,-1 0 32 0 0,-5-2-32 0 0,1 2 32 0 0,0-2-64 0 0,-1-2 0 0 0,0 1 64 0 0,-2-1 0 0 0,-3-2 0 0 0,0-2 0 0 0,-1-1 32 0 0,-2-3-64 0 0,-2 0 32 0 0,-2 0 96 0 0,-2-1-64 0 0,-1 0 64 0 0,0 0 0 0 0,0 0-64 0 0,-1 0-32 0 0,-3 4 0 0 0,-2 2 96 0 0,0 0 32 0 0,2-1 32 0 0,1-2-96 0 0,-3 3-288 0 0,-1 1-800 0 0,1 4-1247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01:58:00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14446 14949 1503 0 0,'0'0'-1503'0'0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01:58:01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14520 15118 1375 0 0,'-4'0'544'0'0,"-1"4"-352"0"0,-5 6 192 0 0,-4-4-448 0 0,0-6-160 0 0,-1-3-352 0 0,1-2-1055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01:58:05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14399 14849 1535 0 0,'-4'0'1760'0'0,"-2"-5"-1568"0"0,1-4-224 0 0,1-6 0 0 0,1-5-64 0 0,5 2 32 0 0,2-1 32 0 0,1-1 32 0 0,0-1-32 0 0,-2-2 64 0 0,-1 0-64 0 0,-5-2 32 0 0,-2 1 0 0 0,0-1 0 0 0,0 0 32 0 0,2 0-64 0 0,1 0 64 0 0,1 1-32 0 0,0-1 0 0 0,1 0 0 0 0,0 1 32 0 0,1-1-32 0 0,-1 0 0 0 0,0 1-32 0 0,0-1 0 0 0,0 1 32 0 0,5-1 32 0 0,0 0-32 0 0,0 1 32 0 0,0-1-32 0 0,-2 1-32 0 0,-1-1-32 0 0,3 5 32 0 0,1 0-32 0 0,-1 1-64 0 0,-1-1-128 0 0,-1-2 64 0 0,-1 0-128 0 0,-2-2-192 0 0,1 4-1151 0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4/20/2021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0.xml"/><Relationship Id="rId18" Type="http://schemas.openxmlformats.org/officeDocument/2006/relationships/image" Target="../media/image21.png"/><Relationship Id="rId3" Type="http://schemas.openxmlformats.org/officeDocument/2006/relationships/customXml" Target="../ink/ink5.xml"/><Relationship Id="rId21" Type="http://schemas.openxmlformats.org/officeDocument/2006/relationships/customXml" Target="../ink/ink14.xml"/><Relationship Id="rId7" Type="http://schemas.openxmlformats.org/officeDocument/2006/relationships/customXml" Target="../ink/ink7.xml"/><Relationship Id="rId12" Type="http://schemas.openxmlformats.org/officeDocument/2006/relationships/image" Target="../media/image18.png"/><Relationship Id="rId17" Type="http://schemas.openxmlformats.org/officeDocument/2006/relationships/customXml" Target="../ink/ink12.xml"/><Relationship Id="rId2" Type="http://schemas.openxmlformats.org/officeDocument/2006/relationships/image" Target="../media/image14.jpeg"/><Relationship Id="rId16" Type="http://schemas.openxmlformats.org/officeDocument/2006/relationships/image" Target="../media/image20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17.png"/><Relationship Id="rId19" Type="http://schemas.openxmlformats.org/officeDocument/2006/relationships/customXml" Target="../ink/ink13.xml"/><Relationship Id="rId4" Type="http://schemas.openxmlformats.org/officeDocument/2006/relationships/image" Target="../media/image15.png"/><Relationship Id="rId9" Type="http://schemas.openxmlformats.org/officeDocument/2006/relationships/customXml" Target="../ink/ink8.xml"/><Relationship Id="rId14" Type="http://schemas.openxmlformats.org/officeDocument/2006/relationships/image" Target="../media/image19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Experimento</a:t>
            </a:r>
            <a:r>
              <a:rPr lang="en-US"/>
              <a:t> de Franck-Hertz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127" y="4371399"/>
            <a:ext cx="7891272" cy="1069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Fundamento</a:t>
            </a:r>
            <a:r>
              <a:rPr lang="en-US"/>
              <a:t> </a:t>
            </a:r>
            <a:r>
              <a:rPr lang="en-US" err="1"/>
              <a:t>teorico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55284-237D-450F-9A24-3AE116DF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18" y="470255"/>
            <a:ext cx="10058400" cy="1048628"/>
          </a:xfrm>
        </p:spPr>
        <p:txBody>
          <a:bodyPr/>
          <a:lstStyle/>
          <a:p>
            <a:r>
              <a:rPr lang="es-ES"/>
              <a:t>Modelo de </a:t>
            </a:r>
            <a:r>
              <a:rPr lang="es-ES" err="1"/>
              <a:t>bohr</a:t>
            </a:r>
            <a:endParaRPr lang="es-ES" err="1">
              <a:latin typeface="Rockwell Condensed"/>
            </a:endParaRPr>
          </a:p>
        </p:txBody>
      </p:sp>
      <p:pic>
        <p:nvPicPr>
          <p:cNvPr id="31" name="Imagen 31" descr="Imagen que contiene Icono&#10;&#10;Descripción generada automáticamente">
            <a:extLst>
              <a:ext uri="{FF2B5EF4-FFF2-40B4-BE49-F238E27FC236}">
                <a16:creationId xmlns:a16="http://schemas.microsoft.com/office/drawing/2014/main" id="{F2D7BEE3-8077-414B-A9B8-0C401B716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761" y="2423333"/>
            <a:ext cx="2087479" cy="2023585"/>
          </a:xfrm>
        </p:spPr>
      </p:pic>
      <p:pic>
        <p:nvPicPr>
          <p:cNvPr id="32" name="Imagen 32" descr="Diagrama&#10;&#10;Descripción generada automáticamente">
            <a:extLst>
              <a:ext uri="{FF2B5EF4-FFF2-40B4-BE49-F238E27FC236}">
                <a16:creationId xmlns:a16="http://schemas.microsoft.com/office/drawing/2014/main" id="{32665347-0242-40EC-A3A0-6D83E3DCA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99" y="2364267"/>
            <a:ext cx="2239993" cy="2230108"/>
          </a:xfrm>
          <a:prstGeom prst="rect">
            <a:avLst/>
          </a:prstGeom>
        </p:spPr>
      </p:pic>
      <p:pic>
        <p:nvPicPr>
          <p:cNvPr id="33" name="Imagen 33" descr="Diagrama, Esquemático&#10;&#10;Descripción generada automáticamente">
            <a:extLst>
              <a:ext uri="{FF2B5EF4-FFF2-40B4-BE49-F238E27FC236}">
                <a16:creationId xmlns:a16="http://schemas.microsoft.com/office/drawing/2014/main" id="{1D5317A2-0B6E-45B8-8DC2-43BA84E1B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767" y="2219595"/>
            <a:ext cx="2283484" cy="2145641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6C51D6DD-A1DE-460C-A254-BB7F801CFA7B}"/>
              </a:ext>
            </a:extLst>
          </p:cNvPr>
          <p:cNvSpPr txBox="1"/>
          <p:nvPr/>
        </p:nvSpPr>
        <p:spPr>
          <a:xfrm>
            <a:off x="756249" y="1863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Modelo de </a:t>
            </a:r>
            <a:r>
              <a:rPr lang="es-ES" err="1"/>
              <a:t>Thomsom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2BC62EF-A2F9-4A09-8C2C-AB69AA1889DE}"/>
              </a:ext>
            </a:extLst>
          </p:cNvPr>
          <p:cNvSpPr txBox="1"/>
          <p:nvPr/>
        </p:nvSpPr>
        <p:spPr>
          <a:xfrm>
            <a:off x="4263426" y="18624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Modelo de Rutherford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8FB3F74-1F04-48B0-B4E6-4FFC0E1E147C}"/>
              </a:ext>
            </a:extLst>
          </p:cNvPr>
          <p:cNvSpPr txBox="1"/>
          <p:nvPr/>
        </p:nvSpPr>
        <p:spPr>
          <a:xfrm>
            <a:off x="7828112" y="18615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Modelo de Bohr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AC3928D-33BC-4F33-ACB4-AEEEAD934F1D}"/>
              </a:ext>
            </a:extLst>
          </p:cNvPr>
          <p:cNvSpPr txBox="1"/>
          <p:nvPr/>
        </p:nvSpPr>
        <p:spPr>
          <a:xfrm>
            <a:off x="839817" y="4764836"/>
            <a:ext cx="232625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No explica la dispersión de partículas </a:t>
            </a:r>
            <a:r>
              <a:rPr lang="es-ES" err="1"/>
              <a:t>alpha</a:t>
            </a:r>
            <a:r>
              <a:rPr lang="es-ES"/>
              <a:t> por una delgada hoja de oro.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4ED3F9A-EFE7-422A-BEC0-CE05CC9E7A2D}"/>
              </a:ext>
            </a:extLst>
          </p:cNvPr>
          <p:cNvSpPr txBox="1"/>
          <p:nvPr/>
        </p:nvSpPr>
        <p:spPr>
          <a:xfrm>
            <a:off x="4476391" y="4763938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Modelo </a:t>
            </a:r>
            <a:r>
              <a:rPr lang="es-ES" err="1"/>
              <a:t>fisicamente</a:t>
            </a:r>
            <a:r>
              <a:rPr lang="es-ES"/>
              <a:t> inestable desde el punto de vista de la </a:t>
            </a:r>
            <a:r>
              <a:rPr lang="es-ES" err="1"/>
              <a:t>fisica</a:t>
            </a:r>
            <a:r>
              <a:rPr lang="es-ES"/>
              <a:t> </a:t>
            </a:r>
            <a:r>
              <a:rPr lang="es-ES" err="1"/>
              <a:t>clasica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2ED8188-89E0-4525-9BA8-2CCAE5B51800}"/>
              </a:ext>
            </a:extLst>
          </p:cNvPr>
          <p:cNvSpPr txBox="1"/>
          <p:nvPr/>
        </p:nvSpPr>
        <p:spPr>
          <a:xfrm>
            <a:off x="7710397" y="4763039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Corrige las fallas del modelo planetario y se basa en el </a:t>
            </a:r>
            <a:r>
              <a:rPr lang="es-ES" err="1"/>
              <a:t>atomo</a:t>
            </a:r>
            <a:r>
              <a:rPr lang="es-ES"/>
              <a:t> de hidrogeno.</a:t>
            </a:r>
          </a:p>
        </p:txBody>
      </p:sp>
    </p:spTree>
    <p:extLst>
      <p:ext uri="{BB962C8B-B14F-4D97-AF65-F5344CB8AC3E}">
        <p14:creationId xmlns:p14="http://schemas.microsoft.com/office/powerpoint/2010/main" val="301997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30A40-5116-4B08-BEE6-516D939F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961" y="110821"/>
            <a:ext cx="10058400" cy="1609344"/>
          </a:xfrm>
        </p:spPr>
        <p:txBody>
          <a:bodyPr/>
          <a:lstStyle/>
          <a:p>
            <a:r>
              <a:rPr lang="es-ES"/>
              <a:t>Postulados: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4B714-D7D8-4B14-A961-405CDCEF8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024" y="1776352"/>
            <a:ext cx="10058400" cy="48127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s-ES"/>
              <a:t>1. El electrón gira con movimiento circular uniforme, debido a la fuerza de Coulomb y de acuerdo con las leyes de newton. (Yo </a:t>
            </a:r>
            <a:r>
              <a:rPr lang="es-ES" err="1"/>
              <a:t>pondria</a:t>
            </a:r>
            <a:r>
              <a:rPr lang="es-ES"/>
              <a:t> : El </a:t>
            </a:r>
            <a:r>
              <a:rPr lang="es-ES" err="1"/>
              <a:t>electron</a:t>
            </a:r>
            <a:r>
              <a:rPr lang="es-ES"/>
              <a:t> presenta orbitas circulares alrededor del núcleo y obedece a las leyes de Newton ) 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/>
              <a:t>2.Cuantización del Momento Angular.</a:t>
            </a:r>
          </a:p>
          <a:p>
            <a:pPr marL="0" indent="0">
              <a:buNone/>
            </a:pPr>
            <a:r>
              <a:rPr lang="es-ES"/>
              <a:t>                            L=</a:t>
            </a:r>
            <a:r>
              <a:rPr lang="es-ES" err="1"/>
              <a:t>mvr</a:t>
            </a:r>
            <a:r>
              <a:rPr lang="es-ES"/>
              <a:t> = n (h/2π) ;  n= 1,2,3,4... ;  h/2π = 1.05x10^-34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/>
              <a:t>3. Cuando el </a:t>
            </a:r>
            <a:r>
              <a:rPr lang="es-ES" err="1"/>
              <a:t>electron</a:t>
            </a:r>
            <a:r>
              <a:rPr lang="es-ES"/>
              <a:t> </a:t>
            </a:r>
            <a:r>
              <a:rPr lang="es-ES" err="1"/>
              <a:t>esta</a:t>
            </a:r>
            <a:r>
              <a:rPr lang="es-ES"/>
              <a:t> en una </a:t>
            </a:r>
            <a:r>
              <a:rPr lang="es-ES" err="1"/>
              <a:t>orbita</a:t>
            </a:r>
            <a:r>
              <a:rPr lang="es-ES"/>
              <a:t> permitida, el átomo no irradia </a:t>
            </a:r>
            <a:r>
              <a:rPr lang="es-ES" err="1"/>
              <a:t>energia</a:t>
            </a:r>
            <a:r>
              <a:rPr lang="es-ES"/>
              <a:t>(en contra de la </a:t>
            </a:r>
            <a:r>
              <a:rPr lang="es-ES" err="1"/>
              <a:t>teoria</a:t>
            </a:r>
            <a:r>
              <a:rPr lang="es-ES"/>
              <a:t> </a:t>
            </a:r>
            <a:r>
              <a:rPr lang="es-ES" err="1"/>
              <a:t>electromagentica</a:t>
            </a:r>
            <a:r>
              <a:rPr lang="es-ES"/>
              <a:t>). ( Esto no redunda la segunda , yo lo </a:t>
            </a:r>
            <a:r>
              <a:rPr lang="es-ES" err="1"/>
              <a:t>anularia</a:t>
            </a:r>
            <a:r>
              <a:rPr lang="es-ES"/>
              <a:t> ) 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/>
              <a:t>4. Si el </a:t>
            </a:r>
            <a:r>
              <a:rPr lang="es-ES" err="1"/>
              <a:t>electron</a:t>
            </a:r>
            <a:r>
              <a:rPr lang="es-ES"/>
              <a:t> salta de una </a:t>
            </a:r>
            <a:r>
              <a:rPr lang="es-ES" err="1"/>
              <a:t>orbita</a:t>
            </a:r>
            <a:r>
              <a:rPr lang="es-ES"/>
              <a:t> inicial de </a:t>
            </a:r>
            <a:r>
              <a:rPr lang="es-ES" err="1"/>
              <a:t>energia</a:t>
            </a:r>
            <a:r>
              <a:rPr lang="es-ES"/>
              <a:t> </a:t>
            </a:r>
            <a:r>
              <a:rPr lang="es-ES" err="1"/>
              <a:t>E_i</a:t>
            </a:r>
            <a:r>
              <a:rPr lang="es-ES"/>
              <a:t> a una </a:t>
            </a:r>
            <a:r>
              <a:rPr lang="es-ES" err="1"/>
              <a:t>orbita</a:t>
            </a:r>
            <a:r>
              <a:rPr lang="es-ES"/>
              <a:t> final de </a:t>
            </a:r>
            <a:r>
              <a:rPr lang="es-ES" err="1"/>
              <a:t>energia</a:t>
            </a:r>
            <a:r>
              <a:rPr lang="es-ES"/>
              <a:t> </a:t>
            </a:r>
            <a:r>
              <a:rPr lang="es-ES" err="1"/>
              <a:t>E_f</a:t>
            </a:r>
            <a:r>
              <a:rPr lang="es-ES"/>
              <a:t>  (</a:t>
            </a:r>
            <a:r>
              <a:rPr lang="es-ES" err="1"/>
              <a:t>E_i</a:t>
            </a:r>
            <a:r>
              <a:rPr lang="es-ES"/>
              <a:t>&gt;</a:t>
            </a:r>
            <a:r>
              <a:rPr lang="es-ES" err="1"/>
              <a:t>E_f</a:t>
            </a:r>
            <a:r>
              <a:rPr lang="es-ES"/>
              <a:t>) se emite un </a:t>
            </a:r>
            <a:r>
              <a:rPr lang="es-ES" err="1"/>
              <a:t>foton</a:t>
            </a:r>
            <a:r>
              <a:rPr lang="es-ES"/>
              <a:t> de frecuencia </a:t>
            </a:r>
          </a:p>
          <a:p>
            <a:pPr marL="0" indent="0">
              <a:buNone/>
            </a:pPr>
            <a:r>
              <a:rPr lang="es-ES"/>
              <a:t>                           Frecuencia=(</a:t>
            </a:r>
            <a:r>
              <a:rPr lang="es-ES" err="1"/>
              <a:t>E_i-E_f</a:t>
            </a:r>
            <a:r>
              <a:rPr lang="es-ES"/>
              <a:t>)/</a:t>
            </a:r>
            <a:r>
              <a:rPr lang="es-ES" err="1"/>
              <a:t>h_barra</a:t>
            </a:r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AE50CD49-89C2-4A02-A1D8-A52E5924E022}"/>
                  </a:ext>
                </a:extLst>
              </p14:cNvPr>
              <p14:cNvContentPartPr/>
              <p14:nvPr/>
            </p14:nvContentPartPr>
            <p14:xfrm>
              <a:off x="5412082" y="6410822"/>
              <a:ext cx="9525" cy="9525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AE50CD49-89C2-4A02-A1D8-A52E5924E0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832" y="6367527"/>
                <a:ext cx="952500" cy="95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B95B7A2-A065-4E87-A541-4951536EA8A8}"/>
                  </a:ext>
                </a:extLst>
              </p14:cNvPr>
              <p14:cNvContentPartPr/>
              <p14:nvPr/>
            </p14:nvContentPartPr>
            <p14:xfrm>
              <a:off x="5429803" y="4780497"/>
              <a:ext cx="9525" cy="9525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B95B7A2-A065-4E87-A541-4951536EA8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3553" y="4304247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43429BF-CD32-43C2-B778-9A62C2080D14}"/>
                  </a:ext>
                </a:extLst>
              </p14:cNvPr>
              <p14:cNvContentPartPr/>
              <p14:nvPr/>
            </p14:nvContentPartPr>
            <p14:xfrm>
              <a:off x="1300826" y="3102359"/>
              <a:ext cx="9525" cy="9525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43429BF-CD32-43C2-B778-9A62C2080D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7531" y="3059064"/>
                <a:ext cx="95250" cy="95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1EC89A-B94A-4DD3-B2BA-D7837419F802}"/>
                  </a:ext>
                </a:extLst>
              </p14:cNvPr>
              <p14:cNvContentPartPr/>
              <p14:nvPr/>
            </p14:nvContentPartPr>
            <p14:xfrm>
              <a:off x="1416423" y="2967317"/>
              <a:ext cx="9525" cy="952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1EC89A-B94A-4DD3-B2BA-D7837419F8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173" y="2491067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416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8C498-4DE7-46BB-8B39-C11D0BAF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Excitación y ionizacion</a:t>
            </a:r>
          </a:p>
        </p:txBody>
      </p:sp>
      <p:pic>
        <p:nvPicPr>
          <p:cNvPr id="6" name="Imagen 6" descr="Esquemático&#10;&#10;Descripción generada automáticamente">
            <a:extLst>
              <a:ext uri="{FF2B5EF4-FFF2-40B4-BE49-F238E27FC236}">
                <a16:creationId xmlns:a16="http://schemas.microsoft.com/office/drawing/2014/main" id="{1CFDE0DC-2345-4773-A3C7-3CC4DA85E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176" y="2102117"/>
            <a:ext cx="2957009" cy="3230918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3C58ED9-83DC-4BA0-A137-85F2496CD570}"/>
              </a:ext>
            </a:extLst>
          </p:cNvPr>
          <p:cNvSpPr txBox="1"/>
          <p:nvPr/>
        </p:nvSpPr>
        <p:spPr>
          <a:xfrm>
            <a:off x="4343400" y="2101702"/>
            <a:ext cx="631396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En este experimentos solo </a:t>
            </a:r>
            <a:r>
              <a:rPr lang="es-ES" err="1"/>
              <a:t>estan</a:t>
            </a:r>
            <a:r>
              <a:rPr lang="es-ES"/>
              <a:t> implicados los electrones de valencia ya que solo se </a:t>
            </a:r>
            <a:r>
              <a:rPr lang="es-ES" err="1"/>
              <a:t>nesesitan</a:t>
            </a:r>
            <a:r>
              <a:rPr lang="es-ES"/>
              <a:t> </a:t>
            </a:r>
            <a:r>
              <a:rPr lang="es-ES" err="1"/>
              <a:t>energias</a:t>
            </a:r>
            <a:r>
              <a:rPr lang="es-ES"/>
              <a:t> del orden de eV para poder </a:t>
            </a:r>
            <a:r>
              <a:rPr lang="es-ES" err="1"/>
              <a:t>exitarlos</a:t>
            </a:r>
            <a:r>
              <a:rPr lang="es-ES"/>
              <a:t>. Para ionizarlos se </a:t>
            </a:r>
            <a:r>
              <a:rPr lang="es-ES" err="1"/>
              <a:t>nesesitan</a:t>
            </a:r>
            <a:r>
              <a:rPr lang="es-ES"/>
              <a:t> </a:t>
            </a:r>
            <a:r>
              <a:rPr lang="es-ES" err="1"/>
              <a:t>energias</a:t>
            </a:r>
            <a:r>
              <a:rPr lang="es-ES"/>
              <a:t> del orden de los </a:t>
            </a:r>
            <a:r>
              <a:rPr lang="es-ES" err="1"/>
              <a:t>KeV</a:t>
            </a:r>
            <a:r>
              <a:rPr lang="es-ES"/>
              <a:t>.</a:t>
            </a:r>
          </a:p>
          <a:p>
            <a:endParaRPr lang="es-ES"/>
          </a:p>
          <a:p>
            <a:r>
              <a:rPr lang="es-ES"/>
              <a:t>El estado de </a:t>
            </a:r>
            <a:r>
              <a:rPr lang="es-ES" err="1"/>
              <a:t>exitacion</a:t>
            </a:r>
            <a:r>
              <a:rPr lang="es-ES"/>
              <a:t> del mercurio dura alrededor de unos 10^-8 s, luego que regrese a su estado base se </a:t>
            </a:r>
            <a:r>
              <a:rPr lang="es-ES" err="1"/>
              <a:t>emitira</a:t>
            </a:r>
            <a:r>
              <a:rPr lang="es-ES"/>
              <a:t> un </a:t>
            </a:r>
            <a:r>
              <a:rPr lang="es-ES" err="1"/>
              <a:t>foton</a:t>
            </a:r>
            <a:r>
              <a:rPr lang="es-ES"/>
              <a:t> de </a:t>
            </a:r>
            <a:r>
              <a:rPr lang="es-ES" err="1"/>
              <a:t>energia</a:t>
            </a:r>
            <a:r>
              <a:rPr lang="es-ES"/>
              <a:t> que de acuerdo con el modelo de </a:t>
            </a:r>
            <a:r>
              <a:rPr lang="es-ES" err="1"/>
              <a:t>Borh</a:t>
            </a:r>
            <a:r>
              <a:rPr lang="es-ES"/>
              <a:t> es de 2536 A.</a:t>
            </a:r>
          </a:p>
        </p:txBody>
      </p:sp>
    </p:spTree>
    <p:extLst>
      <p:ext uri="{BB962C8B-B14F-4D97-AF65-F5344CB8AC3E}">
        <p14:creationId xmlns:p14="http://schemas.microsoft.com/office/powerpoint/2010/main" val="400396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4A4500-A75F-45FE-9C75-DFB29E47805A}"/>
              </a:ext>
            </a:extLst>
          </p:cNvPr>
          <p:cNvSpPr txBox="1"/>
          <p:nvPr/>
        </p:nvSpPr>
        <p:spPr>
          <a:xfrm>
            <a:off x="699247" y="493059"/>
            <a:ext cx="74855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Experimento de Frank y Hertz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50CA1-7290-41DD-AE10-CED9F08D038C}"/>
              </a:ext>
            </a:extLst>
          </p:cNvPr>
          <p:cNvSpPr txBox="1"/>
          <p:nvPr/>
        </p:nvSpPr>
        <p:spPr>
          <a:xfrm>
            <a:off x="762001" y="2599765"/>
            <a:ext cx="7862044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Su experimento confirmaba la validez del modelo de Bohr . Su experiencia solo usaba electrones y atomos y no intervenia la luz.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60A624C-E497-4E72-84B8-1D7B3733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822" y="277906"/>
            <a:ext cx="2837227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6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59ED0-EA20-4400-A75C-8B6EE1FC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01" y="466703"/>
            <a:ext cx="10058400" cy="1609344"/>
          </a:xfrm>
        </p:spPr>
        <p:txBody>
          <a:bodyPr/>
          <a:lstStyle/>
          <a:p>
            <a:r>
              <a:rPr lang="es-ES">
                <a:latin typeface="Rockwell Condensed"/>
              </a:rPr>
              <a:t>Mecanismo de </a:t>
            </a:r>
            <a:r>
              <a:rPr lang="es-ES" err="1">
                <a:latin typeface="Rockwell Condensed"/>
              </a:rPr>
              <a:t>medicion</a:t>
            </a:r>
          </a:p>
        </p:txBody>
      </p:sp>
      <p:pic>
        <p:nvPicPr>
          <p:cNvPr id="4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BA1CB6D7-6009-4586-9A3A-D1E8D46B5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21" y="2347819"/>
            <a:ext cx="5777023" cy="3701903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21C6CD4-EDE7-444C-871D-1E54165E9DCD}"/>
              </a:ext>
            </a:extLst>
          </p:cNvPr>
          <p:cNvSpPr txBox="1"/>
          <p:nvPr/>
        </p:nvSpPr>
        <p:spPr>
          <a:xfrm>
            <a:off x="8688572" y="333778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Tomemos el tiempo para entender este diagrama .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0" name="Entrada de lápiz 169">
                <a:extLst>
                  <a:ext uri="{FF2B5EF4-FFF2-40B4-BE49-F238E27FC236}">
                    <a16:creationId xmlns:a16="http://schemas.microsoft.com/office/drawing/2014/main" id="{9489CC37-55C7-44AB-B23D-1BAE8BD025B1}"/>
                  </a:ext>
                </a:extLst>
              </p14:cNvPr>
              <p14:cNvContentPartPr/>
              <p14:nvPr/>
            </p14:nvContentPartPr>
            <p14:xfrm>
              <a:off x="4127315" y="5870334"/>
              <a:ext cx="171450" cy="66675"/>
            </p14:xfrm>
          </p:contentPart>
        </mc:Choice>
        <mc:Fallback>
          <p:pic>
            <p:nvPicPr>
              <p:cNvPr id="170" name="Entrada de lápiz 169">
                <a:extLst>
                  <a:ext uri="{FF2B5EF4-FFF2-40B4-BE49-F238E27FC236}">
                    <a16:creationId xmlns:a16="http://schemas.microsoft.com/office/drawing/2014/main" id="{9489CC37-55C7-44AB-B23D-1BAE8BD025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9530" y="5851710"/>
                <a:ext cx="206665" cy="103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1" name="Entrada de lápiz 170">
                <a:extLst>
                  <a:ext uri="{FF2B5EF4-FFF2-40B4-BE49-F238E27FC236}">
                    <a16:creationId xmlns:a16="http://schemas.microsoft.com/office/drawing/2014/main" id="{8E894786-F131-40FF-BDB9-38A96FF7A5BC}"/>
                  </a:ext>
                </a:extLst>
              </p14:cNvPr>
              <p14:cNvContentPartPr/>
              <p14:nvPr/>
            </p14:nvContentPartPr>
            <p14:xfrm>
              <a:off x="4100733" y="5744208"/>
              <a:ext cx="161925" cy="190500"/>
            </p14:xfrm>
          </p:contentPart>
        </mc:Choice>
        <mc:Fallback>
          <p:pic>
            <p:nvPicPr>
              <p:cNvPr id="171" name="Entrada de lápiz 170">
                <a:extLst>
                  <a:ext uri="{FF2B5EF4-FFF2-40B4-BE49-F238E27FC236}">
                    <a16:creationId xmlns:a16="http://schemas.microsoft.com/office/drawing/2014/main" id="{8E894786-F131-40FF-BDB9-38A96FF7A5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2580" y="5726504"/>
                <a:ext cx="197868" cy="225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3" name="Entrada de lápiz 172">
                <a:extLst>
                  <a:ext uri="{FF2B5EF4-FFF2-40B4-BE49-F238E27FC236}">
                    <a16:creationId xmlns:a16="http://schemas.microsoft.com/office/drawing/2014/main" id="{C1CD75E8-C88B-40A2-AB65-03DE799C975B}"/>
                  </a:ext>
                </a:extLst>
              </p14:cNvPr>
              <p14:cNvContentPartPr/>
              <p14:nvPr/>
            </p14:nvContentPartPr>
            <p14:xfrm>
              <a:off x="4171617" y="5409590"/>
              <a:ext cx="9525" cy="9525"/>
            </p14:xfrm>
          </p:contentPart>
        </mc:Choice>
        <mc:Fallback>
          <p:pic>
            <p:nvPicPr>
              <p:cNvPr id="173" name="Entrada de lápiz 172">
                <a:extLst>
                  <a:ext uri="{FF2B5EF4-FFF2-40B4-BE49-F238E27FC236}">
                    <a16:creationId xmlns:a16="http://schemas.microsoft.com/office/drawing/2014/main" id="{C1CD75E8-C88B-40A2-AB65-03DE799C97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95367" y="493334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4" name="Entrada de lápiz 173">
                <a:extLst>
                  <a:ext uri="{FF2B5EF4-FFF2-40B4-BE49-F238E27FC236}">
                    <a16:creationId xmlns:a16="http://schemas.microsoft.com/office/drawing/2014/main" id="{885D05C2-67CA-4EF8-A8D8-1AC3B25E71A1}"/>
                  </a:ext>
                </a:extLst>
              </p14:cNvPr>
              <p14:cNvContentPartPr/>
              <p14:nvPr/>
            </p14:nvContentPartPr>
            <p14:xfrm>
              <a:off x="4170572" y="5471612"/>
              <a:ext cx="28575" cy="9525"/>
            </p14:xfrm>
          </p:contentPart>
        </mc:Choice>
        <mc:Fallback>
          <p:pic>
            <p:nvPicPr>
              <p:cNvPr id="174" name="Entrada de lápiz 173">
                <a:extLst>
                  <a:ext uri="{FF2B5EF4-FFF2-40B4-BE49-F238E27FC236}">
                    <a16:creationId xmlns:a16="http://schemas.microsoft.com/office/drawing/2014/main" id="{885D05C2-67CA-4EF8-A8D8-1AC3B25E71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52017" y="5448933"/>
                <a:ext cx="65314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5" name="Entrada de lápiz 174">
                <a:extLst>
                  <a:ext uri="{FF2B5EF4-FFF2-40B4-BE49-F238E27FC236}">
                    <a16:creationId xmlns:a16="http://schemas.microsoft.com/office/drawing/2014/main" id="{29E5DA3C-3715-480F-AE34-83F8650F8F2E}"/>
                  </a:ext>
                </a:extLst>
              </p14:cNvPr>
              <p14:cNvContentPartPr/>
              <p14:nvPr/>
            </p14:nvContentPartPr>
            <p14:xfrm>
              <a:off x="4144667" y="5056537"/>
              <a:ext cx="19050" cy="304800"/>
            </p14:xfrm>
          </p:contentPart>
        </mc:Choice>
        <mc:Fallback>
          <p:pic>
            <p:nvPicPr>
              <p:cNvPr id="175" name="Entrada de lápiz 174">
                <a:extLst>
                  <a:ext uri="{FF2B5EF4-FFF2-40B4-BE49-F238E27FC236}">
                    <a16:creationId xmlns:a16="http://schemas.microsoft.com/office/drawing/2014/main" id="{29E5DA3C-3715-480F-AE34-83F8650F8F2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26695" y="5038795"/>
                <a:ext cx="54634" cy="339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6" name="Entrada de lápiz 175">
                <a:extLst>
                  <a:ext uri="{FF2B5EF4-FFF2-40B4-BE49-F238E27FC236}">
                    <a16:creationId xmlns:a16="http://schemas.microsoft.com/office/drawing/2014/main" id="{D94ED6F4-CA48-499B-BE9E-E945D3770089}"/>
                  </a:ext>
                </a:extLst>
              </p14:cNvPr>
              <p14:cNvContentPartPr/>
              <p14:nvPr/>
            </p14:nvContentPartPr>
            <p14:xfrm>
              <a:off x="4198199" y="5099474"/>
              <a:ext cx="19050" cy="238125"/>
            </p14:xfrm>
          </p:contentPart>
        </mc:Choice>
        <mc:Fallback>
          <p:pic>
            <p:nvPicPr>
              <p:cNvPr id="176" name="Entrada de lápiz 175">
                <a:extLst>
                  <a:ext uri="{FF2B5EF4-FFF2-40B4-BE49-F238E27FC236}">
                    <a16:creationId xmlns:a16="http://schemas.microsoft.com/office/drawing/2014/main" id="{D94ED6F4-CA48-499B-BE9E-E945D37700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79149" y="5081543"/>
                <a:ext cx="56769" cy="273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7" name="Entrada de lápiz 176">
                <a:extLst>
                  <a:ext uri="{FF2B5EF4-FFF2-40B4-BE49-F238E27FC236}">
                    <a16:creationId xmlns:a16="http://schemas.microsoft.com/office/drawing/2014/main" id="{3497DB8E-F5F2-4E42-BB8C-FDC03C2F61EF}"/>
                  </a:ext>
                </a:extLst>
              </p14:cNvPr>
              <p14:cNvContentPartPr/>
              <p14:nvPr/>
            </p14:nvContentPartPr>
            <p14:xfrm>
              <a:off x="4136174" y="5259949"/>
              <a:ext cx="9525" cy="180974"/>
            </p14:xfrm>
          </p:contentPart>
        </mc:Choice>
        <mc:Fallback>
          <p:pic>
            <p:nvPicPr>
              <p:cNvPr id="177" name="Entrada de lápiz 176">
                <a:extLst>
                  <a:ext uri="{FF2B5EF4-FFF2-40B4-BE49-F238E27FC236}">
                    <a16:creationId xmlns:a16="http://schemas.microsoft.com/office/drawing/2014/main" id="{3497DB8E-F5F2-4E42-BB8C-FDC03C2F61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59924" y="5241520"/>
                <a:ext cx="952500" cy="217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8" name="Entrada de lápiz 177">
                <a:extLst>
                  <a:ext uri="{FF2B5EF4-FFF2-40B4-BE49-F238E27FC236}">
                    <a16:creationId xmlns:a16="http://schemas.microsoft.com/office/drawing/2014/main" id="{60E5D320-F372-40E5-943A-7D4C85D2888E}"/>
                  </a:ext>
                </a:extLst>
              </p14:cNvPr>
              <p14:cNvContentPartPr/>
              <p14:nvPr/>
            </p14:nvContentPartPr>
            <p14:xfrm>
              <a:off x="4331105" y="5127492"/>
              <a:ext cx="9525" cy="180974"/>
            </p14:xfrm>
          </p:contentPart>
        </mc:Choice>
        <mc:Fallback>
          <p:pic>
            <p:nvPicPr>
              <p:cNvPr id="178" name="Entrada de lápiz 177">
                <a:extLst>
                  <a:ext uri="{FF2B5EF4-FFF2-40B4-BE49-F238E27FC236}">
                    <a16:creationId xmlns:a16="http://schemas.microsoft.com/office/drawing/2014/main" id="{60E5D320-F372-40E5-943A-7D4C85D2888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13466" y="5109784"/>
                <a:ext cx="44450" cy="216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9" name="Entrada de lápiz 178">
                <a:extLst>
                  <a:ext uri="{FF2B5EF4-FFF2-40B4-BE49-F238E27FC236}">
                    <a16:creationId xmlns:a16="http://schemas.microsoft.com/office/drawing/2014/main" id="{CE7891F4-8179-4C66-8BCA-38A9EBC474F2}"/>
                  </a:ext>
                </a:extLst>
              </p14:cNvPr>
              <p14:cNvContentPartPr/>
              <p14:nvPr/>
            </p14:nvContentPartPr>
            <p14:xfrm>
              <a:off x="4123805" y="5138355"/>
              <a:ext cx="9525" cy="9525"/>
            </p14:xfrm>
          </p:contentPart>
        </mc:Choice>
        <mc:Fallback>
          <p:pic>
            <p:nvPicPr>
              <p:cNvPr id="179" name="Entrada de lápiz 178">
                <a:extLst>
                  <a:ext uri="{FF2B5EF4-FFF2-40B4-BE49-F238E27FC236}">
                    <a16:creationId xmlns:a16="http://schemas.microsoft.com/office/drawing/2014/main" id="{CE7891F4-8179-4C66-8BCA-38A9EBC474F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76180" y="5108589"/>
                <a:ext cx="103823" cy="68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2" name="Entrada de lápiz 181">
                <a:extLst>
                  <a:ext uri="{FF2B5EF4-FFF2-40B4-BE49-F238E27FC236}">
                    <a16:creationId xmlns:a16="http://schemas.microsoft.com/office/drawing/2014/main" id="{D4D51D21-3C07-41CD-8DE6-B8B262566FF0}"/>
                  </a:ext>
                </a:extLst>
              </p14:cNvPr>
              <p14:cNvContentPartPr/>
              <p14:nvPr/>
            </p14:nvContentPartPr>
            <p14:xfrm>
              <a:off x="2459543" y="3902939"/>
              <a:ext cx="161925" cy="19050"/>
            </p14:xfrm>
          </p:contentPart>
        </mc:Choice>
        <mc:Fallback>
          <p:pic>
            <p:nvPicPr>
              <p:cNvPr id="182" name="Entrada de lápiz 181">
                <a:extLst>
                  <a:ext uri="{FF2B5EF4-FFF2-40B4-BE49-F238E27FC236}">
                    <a16:creationId xmlns:a16="http://schemas.microsoft.com/office/drawing/2014/main" id="{D4D51D21-3C07-41CD-8DE6-B8B262566FF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41390" y="3884622"/>
                <a:ext cx="197868" cy="553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27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1E612-2C45-45D6-89D1-88B1CD1675FA}"/>
              </a:ext>
            </a:extLst>
          </p:cNvPr>
          <p:cNvSpPr txBox="1"/>
          <p:nvPr/>
        </p:nvSpPr>
        <p:spPr>
          <a:xfrm>
            <a:off x="403412" y="385482"/>
            <a:ext cx="11062446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Observaciónes y Resultados.</a:t>
            </a:r>
          </a:p>
          <a:p>
            <a:endParaRPr lang="en-US"/>
          </a:p>
          <a:p>
            <a:r>
              <a:rPr lang="en-US"/>
              <a:t>- Para potenciales diferentes y bajos a ( # )  la corriente del tubo aumenta con el aumento de la diferencia de potencial </a:t>
            </a:r>
          </a:p>
          <a:p>
            <a:endParaRPr lang="en-US"/>
          </a:p>
          <a:p>
            <a:r>
              <a:rPr lang="en-US"/>
              <a:t>- A ( # ) la corriente cae repentinamente casi de nuevo a cero </a:t>
            </a:r>
          </a:p>
          <a:p>
            <a:endParaRPr lang="en-US"/>
          </a:p>
          <a:p>
            <a:r>
              <a:rPr lang="en-US"/>
              <a:t>- La corriente aumenta de nuevo si el voltaje sigue aumentando hasta ( 2 # ) </a:t>
            </a:r>
          </a:p>
          <a:p>
            <a:endParaRPr lang="en-US"/>
          </a:p>
          <a:p>
            <a:r>
              <a:rPr lang="en-US"/>
              <a:t>- En ( 2 # ) se observa de nuevo una caida 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CB601C6-88EA-4808-B8BB-C4CFFA83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07" y="2958087"/>
            <a:ext cx="4876799" cy="36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9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73DE6-1AFF-49E5-B107-7C2CFF1E32ED}"/>
              </a:ext>
            </a:extLst>
          </p:cNvPr>
          <p:cNvSpPr txBox="1"/>
          <p:nvPr/>
        </p:nvSpPr>
        <p:spPr>
          <a:xfrm>
            <a:off x="357605" y="100033"/>
            <a:ext cx="8678491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Interpretación</a:t>
            </a:r>
          </a:p>
          <a:p>
            <a:endParaRPr lang="en-US"/>
          </a:p>
          <a:p>
            <a:r>
              <a:rPr lang="en-US"/>
              <a:t>- Esto tiene en en terminos de colision Elastica e Inelastica acoplandolo al Modelo de Bohr.</a:t>
            </a:r>
          </a:p>
          <a:p>
            <a:endParaRPr lang="en-US"/>
          </a:p>
          <a:p>
            <a:r>
              <a:rPr lang="en-US"/>
              <a:t>- A potenciales bajos se da solo choques elasticos ( la mayoria de Electrones mantienen su energia cinetica ) </a:t>
            </a:r>
          </a:p>
          <a:p>
            <a:endParaRPr lang="en-US"/>
          </a:p>
          <a:p>
            <a:r>
              <a:rPr lang="en-US"/>
              <a:t>- A mayor potencial mas electrones llevados al anodo y asi aumenta la corriente. </a:t>
            </a:r>
          </a:p>
          <a:p>
            <a:endParaRPr lang="en-US"/>
          </a:p>
          <a:p>
            <a:r>
              <a:rPr lang="en-US"/>
              <a:t>- Cuando el potencial llega al critcio . Se dan choques inelasticos , se excita el atomo de mercurio y asi hay electrones que no llegan al anodo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1A81486-68E3-41C8-B7F9-519D05CE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374" y="379278"/>
            <a:ext cx="2665879" cy="56007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BBF7356C-B20D-490F-B7A7-1BF3C9E14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709" y="3957642"/>
            <a:ext cx="3881717" cy="2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46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Wood Type</vt:lpstr>
      <vt:lpstr>Experimento de Franck-Hertz</vt:lpstr>
      <vt:lpstr>Modelo de bohr</vt:lpstr>
      <vt:lpstr>Postulados:</vt:lpstr>
      <vt:lpstr>Excitación y ionizacion</vt:lpstr>
      <vt:lpstr>PowerPoint Presentation</vt:lpstr>
      <vt:lpstr>Mecanismo de medicion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96</cp:revision>
  <dcterms:created xsi:type="dcterms:W3CDTF">2021-04-17T20:19:21Z</dcterms:created>
  <dcterms:modified xsi:type="dcterms:W3CDTF">2021-04-21T02:07:09Z</dcterms:modified>
</cp:coreProperties>
</file>