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0" r:id="rId6"/>
    <p:sldId id="257" r:id="rId7"/>
    <p:sldId id="263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973"/>
    <a:srgbClr val="FFCA06"/>
    <a:srgbClr val="04111A"/>
    <a:srgbClr val="10253F"/>
    <a:srgbClr val="1F3763"/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C92B-59DB-4D53-8CAA-4D497BF9959A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41B34-47D7-4A9C-84D0-99E1D14B96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2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41B34-47D7-4A9C-84D0-99E1D14B967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6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93C9-3D5B-430A-8FEC-2A14A2911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5B41-9C99-4A6C-920D-B68AE233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99295-A02E-468F-BAA8-C4A40C0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269BED-2F21-4F9D-8F0B-F185CFD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8FDB5-4F36-4F2E-9596-EF4C0168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5ED77-6B0D-48B3-930B-40F7935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540891-04C8-4695-9C2B-76A590DA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E25D8-568E-4882-B549-7D9464D1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F1FBA3-B0C6-40A0-8955-DDBD26E0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9344C-EC36-4CCB-9F72-77DD4E4D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24A632-B7FF-4E16-9BC6-F0FA778ED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F21633-EF7F-4785-8269-C299E140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4F556-940C-4D92-A40C-E91DAB6C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CC37-E720-4660-A29B-B6F6F4B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4C208-D047-46D5-9854-F64658C8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66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74269-52CC-479E-A25C-3674D22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D3C6D-853D-480C-B2A4-65752FC3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74CB58-EF9D-4315-B507-D319D975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84288-840F-49A1-BE13-1029FD1D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57E35-1730-4F11-B81A-1768AE04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034DA-43F5-4661-B077-53E8DEDC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E9C76-051B-46B7-ADDC-596F4DAB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E447A-9924-460D-AB05-F328964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1C640-4926-4CD3-B507-DAB6897B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8EFF2-4FDE-4063-9EA1-A1EA3F67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7E067-A375-4F54-A8B5-8DF1ECE6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29BE6-7E8D-4B23-B2EC-EC94408F7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1D5077-021D-4056-A547-4D9ADA48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F4493-6CFF-46B7-9EC7-2148389E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326FD-F835-45CE-8451-571C014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C9879-513B-40CD-ACF3-E602C971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6D08E-E52D-4598-9879-821C8660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10DE8-17FB-4C03-BE72-51909BF2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AB8C85-DB9B-4302-9484-0072D58D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7EB261-C294-460D-AC7F-5A9EA7083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D38589-480E-4FB4-BA29-06818C9ED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763842-F48D-46C5-84B2-B842D0F0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D48ACE-92AF-4A00-8E47-5ED37D68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340721-3371-4FCF-92E1-FAC26254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3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9B451-A4D2-48BD-87EC-B397FF75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87ED0A-3433-4294-B7E0-F2D9365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6BC163-151A-46CE-B0C2-6FDC910F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7A4A5-6116-4034-8C6C-0A087FF0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07A925-5744-4003-9229-8900C221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3FF4D4-147E-4CA2-BC94-6F34307A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AF3B03-D445-43B1-965B-858D239D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9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4403F-F02C-4354-9638-0216E631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71213-3C35-403F-B9A2-63E539DD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542185-4BA2-4B1B-9774-A06188FE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85389-68AA-4444-ACE9-D322613F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F0E7C-38E0-4201-9CA9-2F57517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8307FC-E462-44C9-B6CA-EE79A56A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3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5D60A-52AD-42D6-B8D4-B9AD287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C99FF9-AA5B-4BDB-9256-9DE63CF0E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733220-46C1-410C-9C11-C57499C5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7DAAFD-7779-44E8-A960-AC20A911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56E59A-CEE4-4806-A762-EF3ECE9A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5CD72D-5F87-4117-911C-DEF28FF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1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36FF4B-042F-47FD-8376-6B3B9C1A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FA0C8-651E-43F1-8354-CBBA984F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E74B5-FB60-4D43-9303-AF37375C3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5CE0-8A88-4FE6-836B-B5791E5B1F5E}" type="datetimeFigureOut">
              <a:rPr lang="pt-BR" smtClean="0"/>
              <a:t>13/03/2021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09DD8-8D87-47EE-AEC3-B243571E8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6D79D-EC78-4B1D-A146-CF43DC606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18A3-063F-44A3-882B-6AADC5489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3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6EC355-7416-4D82-A4DC-42B7A9431D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79F3C9-4710-4A4C-BBE9-C680C85AF3A7}"/>
              </a:ext>
            </a:extLst>
          </p:cNvPr>
          <p:cNvSpPr/>
          <p:nvPr/>
        </p:nvSpPr>
        <p:spPr>
          <a:xfrm>
            <a:off x="0" y="-4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4111A"/>
              </a:gs>
              <a:gs pos="100000">
                <a:srgbClr val="034973">
                  <a:alpha val="3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EAE7F85-5604-4F2F-90BB-3163F21F5A28}"/>
              </a:ext>
            </a:extLst>
          </p:cNvPr>
          <p:cNvSpPr txBox="1"/>
          <p:nvPr/>
        </p:nvSpPr>
        <p:spPr>
          <a:xfrm>
            <a:off x="-138545" y="1779292"/>
            <a:ext cx="12718471" cy="2739211"/>
          </a:xfrm>
          <a:prstGeom prst="rect">
            <a:avLst/>
          </a:prstGeom>
          <a:solidFill>
            <a:srgbClr val="10253F">
              <a:alpha val="58000"/>
            </a:srgbClr>
          </a:solidFill>
          <a:ln w="38100" cmpd="dbl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18471"/>
                      <a:gd name="connsiteY0" fmla="*/ 0 h 2739211"/>
                      <a:gd name="connsiteX1" fmla="*/ 12718471 w 12718471"/>
                      <a:gd name="connsiteY1" fmla="*/ 0 h 2739211"/>
                      <a:gd name="connsiteX2" fmla="*/ 12718471 w 12718471"/>
                      <a:gd name="connsiteY2" fmla="*/ 2739211 h 2739211"/>
                      <a:gd name="connsiteX3" fmla="*/ 0 w 12718471"/>
                      <a:gd name="connsiteY3" fmla="*/ 2739211 h 2739211"/>
                      <a:gd name="connsiteX4" fmla="*/ 0 w 12718471"/>
                      <a:gd name="connsiteY4" fmla="*/ 0 h 2739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718471" h="2739211" fill="none" extrusionOk="0">
                        <a:moveTo>
                          <a:pt x="0" y="0"/>
                        </a:moveTo>
                        <a:cubicBezTo>
                          <a:pt x="6046352" y="-49533"/>
                          <a:pt x="10396213" y="-14809"/>
                          <a:pt x="12718471" y="0"/>
                        </a:cubicBezTo>
                        <a:cubicBezTo>
                          <a:pt x="12806110" y="944282"/>
                          <a:pt x="12645792" y="2073774"/>
                          <a:pt x="12718471" y="2739211"/>
                        </a:cubicBezTo>
                        <a:cubicBezTo>
                          <a:pt x="10746951" y="2690980"/>
                          <a:pt x="2230842" y="2823666"/>
                          <a:pt x="0" y="2739211"/>
                        </a:cubicBezTo>
                        <a:cubicBezTo>
                          <a:pt x="-38581" y="2006812"/>
                          <a:pt x="63341" y="533815"/>
                          <a:pt x="0" y="0"/>
                        </a:cubicBezTo>
                        <a:close/>
                      </a:path>
                      <a:path w="12718471" h="2739211" stroke="0" extrusionOk="0">
                        <a:moveTo>
                          <a:pt x="0" y="0"/>
                        </a:moveTo>
                        <a:cubicBezTo>
                          <a:pt x="3902231" y="118645"/>
                          <a:pt x="9885496" y="116012"/>
                          <a:pt x="12718471" y="0"/>
                        </a:cubicBezTo>
                        <a:cubicBezTo>
                          <a:pt x="12585589" y="1344850"/>
                          <a:pt x="12803422" y="1736095"/>
                          <a:pt x="12718471" y="2739211"/>
                        </a:cubicBezTo>
                        <a:cubicBezTo>
                          <a:pt x="11167865" y="2873811"/>
                          <a:pt x="4687544" y="2582015"/>
                          <a:pt x="0" y="2739211"/>
                        </a:cubicBezTo>
                        <a:cubicBezTo>
                          <a:pt x="-20187" y="2130163"/>
                          <a:pt x="-152480" y="6619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pPr marL="576000" algn="ctr"/>
            <a:endParaRPr lang="pt-BR" sz="3200" b="1" dirty="0">
              <a:solidFill>
                <a:srgbClr val="FFCA0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6000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PAINEL DE ACIDENTES</a:t>
            </a:r>
          </a:p>
          <a:p>
            <a:pPr marL="576000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RODOVIAS FEDERAIS</a:t>
            </a:r>
          </a:p>
          <a:p>
            <a:pPr marL="576000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BRASIL | 2017-2020</a:t>
            </a:r>
          </a:p>
          <a:p>
            <a:pPr marL="576000" algn="ctr"/>
            <a:endParaRPr lang="pt-BR" sz="3200" b="1" dirty="0">
              <a:solidFill>
                <a:srgbClr val="FFCA0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54" name="Picture 30" descr="VESTIBULAR PUC RIO 2021 → Inscrições, Datas, Provas e Resultados">
            <a:extLst>
              <a:ext uri="{FF2B5EF4-FFF2-40B4-BE49-F238E27FC236}">
                <a16:creationId xmlns:a16="http://schemas.microsoft.com/office/drawing/2014/main" id="{87F987CC-7C83-4B04-A772-3C53F491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8" y="20067"/>
            <a:ext cx="1480422" cy="6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8DF1B8E3-C2D7-418A-8A3A-B0C3451540D2}"/>
              </a:ext>
            </a:extLst>
          </p:cNvPr>
          <p:cNvGrpSpPr/>
          <p:nvPr/>
        </p:nvGrpSpPr>
        <p:grpSpPr>
          <a:xfrm>
            <a:off x="9842726" y="1987369"/>
            <a:ext cx="2478579" cy="1125502"/>
            <a:chOff x="6091380" y="2586144"/>
            <a:chExt cx="2478579" cy="112550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7B83121-9D79-411E-96FE-95ACE838BC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502" t="4635" r="-5593" b="7501"/>
            <a:stretch/>
          </p:blipFill>
          <p:spPr bwMode="auto">
            <a:xfrm>
              <a:off x="7201823" y="2586144"/>
              <a:ext cx="1368136" cy="10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5E32724-547B-48C7-B4C1-FCA48E847F6A}"/>
                </a:ext>
              </a:extLst>
            </p:cNvPr>
            <p:cNvGrpSpPr/>
            <p:nvPr/>
          </p:nvGrpSpPr>
          <p:grpSpPr>
            <a:xfrm>
              <a:off x="6091380" y="2586148"/>
              <a:ext cx="2393388" cy="1125498"/>
              <a:chOff x="8492031" y="1928494"/>
              <a:chExt cx="2393388" cy="1125498"/>
            </a:xfrm>
          </p:grpSpPr>
          <p:pic>
            <p:nvPicPr>
              <p:cNvPr id="36" name="Imagem 35" descr="Desenho de carro preto&#10;&#10;Descrição gerada automaticamente">
                <a:extLst>
                  <a:ext uri="{FF2B5EF4-FFF2-40B4-BE49-F238E27FC236}">
                    <a16:creationId xmlns:a16="http://schemas.microsoft.com/office/drawing/2014/main" id="{A98E077D-5B92-4EAD-BC3F-66AAD7D4AA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27" r="-556"/>
              <a:stretch/>
            </p:blipFill>
            <p:spPr>
              <a:xfrm>
                <a:off x="8493010" y="1937229"/>
                <a:ext cx="1708727" cy="939024"/>
              </a:xfrm>
              <a:prstGeom prst="rect">
                <a:avLst/>
              </a:prstGeom>
            </p:spPr>
          </p:pic>
          <p:sp>
            <p:nvSpPr>
              <p:cNvPr id="67" name="Fluxograma: Processo Alternativo 66">
                <a:extLst>
                  <a:ext uri="{FF2B5EF4-FFF2-40B4-BE49-F238E27FC236}">
                    <a16:creationId xmlns:a16="http://schemas.microsoft.com/office/drawing/2014/main" id="{246FE6FD-BE2F-4CAF-984D-639752B0E762}"/>
                  </a:ext>
                </a:extLst>
              </p:cNvPr>
              <p:cNvSpPr/>
              <p:nvPr/>
            </p:nvSpPr>
            <p:spPr>
              <a:xfrm>
                <a:off x="8492031" y="1928494"/>
                <a:ext cx="2393388" cy="1125498"/>
              </a:xfrm>
              <a:custGeom>
                <a:avLst/>
                <a:gdLst>
                  <a:gd name="connsiteX0" fmla="*/ 0 w 2393388"/>
                  <a:gd name="connsiteY0" fmla="*/ 187583 h 1125498"/>
                  <a:gd name="connsiteX1" fmla="*/ 187583 w 2393388"/>
                  <a:gd name="connsiteY1" fmla="*/ 0 h 1125498"/>
                  <a:gd name="connsiteX2" fmla="*/ 651774 w 2393388"/>
                  <a:gd name="connsiteY2" fmla="*/ 0 h 1125498"/>
                  <a:gd name="connsiteX3" fmla="*/ 1156330 w 2393388"/>
                  <a:gd name="connsiteY3" fmla="*/ 0 h 1125498"/>
                  <a:gd name="connsiteX4" fmla="*/ 1620521 w 2393388"/>
                  <a:gd name="connsiteY4" fmla="*/ 0 h 1125498"/>
                  <a:gd name="connsiteX5" fmla="*/ 2205805 w 2393388"/>
                  <a:gd name="connsiteY5" fmla="*/ 0 h 1125498"/>
                  <a:gd name="connsiteX6" fmla="*/ 2393388 w 2393388"/>
                  <a:gd name="connsiteY6" fmla="*/ 187583 h 1125498"/>
                  <a:gd name="connsiteX7" fmla="*/ 2393388 w 2393388"/>
                  <a:gd name="connsiteY7" fmla="*/ 562749 h 1125498"/>
                  <a:gd name="connsiteX8" fmla="*/ 2393388 w 2393388"/>
                  <a:gd name="connsiteY8" fmla="*/ 937915 h 1125498"/>
                  <a:gd name="connsiteX9" fmla="*/ 2205805 w 2393388"/>
                  <a:gd name="connsiteY9" fmla="*/ 1125498 h 1125498"/>
                  <a:gd name="connsiteX10" fmla="*/ 1721432 w 2393388"/>
                  <a:gd name="connsiteY10" fmla="*/ 1125498 h 1125498"/>
                  <a:gd name="connsiteX11" fmla="*/ 1277423 w 2393388"/>
                  <a:gd name="connsiteY11" fmla="*/ 1125498 h 1125498"/>
                  <a:gd name="connsiteX12" fmla="*/ 752685 w 2393388"/>
                  <a:gd name="connsiteY12" fmla="*/ 1125498 h 1125498"/>
                  <a:gd name="connsiteX13" fmla="*/ 187583 w 2393388"/>
                  <a:gd name="connsiteY13" fmla="*/ 1125498 h 1125498"/>
                  <a:gd name="connsiteX14" fmla="*/ 0 w 2393388"/>
                  <a:gd name="connsiteY14" fmla="*/ 937915 h 1125498"/>
                  <a:gd name="connsiteX15" fmla="*/ 0 w 2393388"/>
                  <a:gd name="connsiteY15" fmla="*/ 547742 h 1125498"/>
                  <a:gd name="connsiteX16" fmla="*/ 0 w 2393388"/>
                  <a:gd name="connsiteY16" fmla="*/ 187583 h 112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93388" h="1125498" fill="none" extrusionOk="0">
                    <a:moveTo>
                      <a:pt x="0" y="187583"/>
                    </a:moveTo>
                    <a:cubicBezTo>
                      <a:pt x="-10534" y="102820"/>
                      <a:pt x="105768" y="16187"/>
                      <a:pt x="187583" y="0"/>
                    </a:cubicBezTo>
                    <a:cubicBezTo>
                      <a:pt x="365403" y="-1349"/>
                      <a:pt x="516539" y="54102"/>
                      <a:pt x="651774" y="0"/>
                    </a:cubicBezTo>
                    <a:cubicBezTo>
                      <a:pt x="787009" y="-54102"/>
                      <a:pt x="954627" y="14875"/>
                      <a:pt x="1156330" y="0"/>
                    </a:cubicBezTo>
                    <a:cubicBezTo>
                      <a:pt x="1358033" y="-14875"/>
                      <a:pt x="1400806" y="6503"/>
                      <a:pt x="1620521" y="0"/>
                    </a:cubicBezTo>
                    <a:cubicBezTo>
                      <a:pt x="1840236" y="-6503"/>
                      <a:pt x="1971526" y="6180"/>
                      <a:pt x="2205805" y="0"/>
                    </a:cubicBezTo>
                    <a:cubicBezTo>
                      <a:pt x="2300017" y="-531"/>
                      <a:pt x="2400517" y="90121"/>
                      <a:pt x="2393388" y="187583"/>
                    </a:cubicBezTo>
                    <a:cubicBezTo>
                      <a:pt x="2407694" y="373294"/>
                      <a:pt x="2375070" y="379902"/>
                      <a:pt x="2393388" y="562749"/>
                    </a:cubicBezTo>
                    <a:cubicBezTo>
                      <a:pt x="2411706" y="745596"/>
                      <a:pt x="2377204" y="758887"/>
                      <a:pt x="2393388" y="937915"/>
                    </a:cubicBezTo>
                    <a:cubicBezTo>
                      <a:pt x="2392687" y="1026960"/>
                      <a:pt x="2334065" y="1141034"/>
                      <a:pt x="2205805" y="1125498"/>
                    </a:cubicBezTo>
                    <a:cubicBezTo>
                      <a:pt x="2098438" y="1127855"/>
                      <a:pt x="1876367" y="1080464"/>
                      <a:pt x="1721432" y="1125498"/>
                    </a:cubicBezTo>
                    <a:cubicBezTo>
                      <a:pt x="1566497" y="1170532"/>
                      <a:pt x="1381071" y="1118932"/>
                      <a:pt x="1277423" y="1125498"/>
                    </a:cubicBezTo>
                    <a:cubicBezTo>
                      <a:pt x="1173775" y="1132064"/>
                      <a:pt x="927324" y="1102870"/>
                      <a:pt x="752685" y="1125498"/>
                    </a:cubicBezTo>
                    <a:cubicBezTo>
                      <a:pt x="578046" y="1148126"/>
                      <a:pt x="350481" y="1079199"/>
                      <a:pt x="187583" y="1125498"/>
                    </a:cubicBezTo>
                    <a:cubicBezTo>
                      <a:pt x="75955" y="1130000"/>
                      <a:pt x="1194" y="1044748"/>
                      <a:pt x="0" y="937915"/>
                    </a:cubicBezTo>
                    <a:cubicBezTo>
                      <a:pt x="-35558" y="782565"/>
                      <a:pt x="41145" y="694483"/>
                      <a:pt x="0" y="547742"/>
                    </a:cubicBezTo>
                    <a:cubicBezTo>
                      <a:pt x="-41145" y="401001"/>
                      <a:pt x="1074" y="265262"/>
                      <a:pt x="0" y="187583"/>
                    </a:cubicBezTo>
                    <a:close/>
                  </a:path>
                  <a:path w="2393388" h="1125498" stroke="0" extrusionOk="0">
                    <a:moveTo>
                      <a:pt x="0" y="187583"/>
                    </a:moveTo>
                    <a:cubicBezTo>
                      <a:pt x="-9907" y="77873"/>
                      <a:pt x="81888" y="787"/>
                      <a:pt x="187583" y="0"/>
                    </a:cubicBezTo>
                    <a:cubicBezTo>
                      <a:pt x="440234" y="-61927"/>
                      <a:pt x="557940" y="10891"/>
                      <a:pt x="732503" y="0"/>
                    </a:cubicBezTo>
                    <a:cubicBezTo>
                      <a:pt x="907066" y="-10891"/>
                      <a:pt x="989828" y="1913"/>
                      <a:pt x="1216876" y="0"/>
                    </a:cubicBezTo>
                    <a:cubicBezTo>
                      <a:pt x="1443924" y="-1913"/>
                      <a:pt x="1555154" y="5822"/>
                      <a:pt x="1681067" y="0"/>
                    </a:cubicBezTo>
                    <a:cubicBezTo>
                      <a:pt x="1806980" y="-5822"/>
                      <a:pt x="1954325" y="22995"/>
                      <a:pt x="2205805" y="0"/>
                    </a:cubicBezTo>
                    <a:cubicBezTo>
                      <a:pt x="2321998" y="-25919"/>
                      <a:pt x="2375332" y="81219"/>
                      <a:pt x="2393388" y="187583"/>
                    </a:cubicBezTo>
                    <a:cubicBezTo>
                      <a:pt x="2426962" y="302100"/>
                      <a:pt x="2379416" y="399082"/>
                      <a:pt x="2393388" y="562749"/>
                    </a:cubicBezTo>
                    <a:cubicBezTo>
                      <a:pt x="2407360" y="726416"/>
                      <a:pt x="2370088" y="759443"/>
                      <a:pt x="2393388" y="937915"/>
                    </a:cubicBezTo>
                    <a:cubicBezTo>
                      <a:pt x="2417163" y="1047230"/>
                      <a:pt x="2301679" y="1124249"/>
                      <a:pt x="2205805" y="1125498"/>
                    </a:cubicBezTo>
                    <a:cubicBezTo>
                      <a:pt x="2070314" y="1172774"/>
                      <a:pt x="1813776" y="1067736"/>
                      <a:pt x="1701250" y="1125498"/>
                    </a:cubicBezTo>
                    <a:cubicBezTo>
                      <a:pt x="1588724" y="1183260"/>
                      <a:pt x="1431759" y="1115850"/>
                      <a:pt x="1216876" y="1125498"/>
                    </a:cubicBezTo>
                    <a:cubicBezTo>
                      <a:pt x="1001993" y="1135146"/>
                      <a:pt x="812767" y="1097057"/>
                      <a:pt x="671956" y="1125498"/>
                    </a:cubicBezTo>
                    <a:cubicBezTo>
                      <a:pt x="531145" y="1153939"/>
                      <a:pt x="428438" y="1077733"/>
                      <a:pt x="187583" y="1125498"/>
                    </a:cubicBezTo>
                    <a:cubicBezTo>
                      <a:pt x="78018" y="1126478"/>
                      <a:pt x="-9121" y="1035221"/>
                      <a:pt x="0" y="937915"/>
                    </a:cubicBezTo>
                    <a:cubicBezTo>
                      <a:pt x="-12109" y="798656"/>
                      <a:pt x="9684" y="730241"/>
                      <a:pt x="0" y="555246"/>
                    </a:cubicBezTo>
                    <a:cubicBezTo>
                      <a:pt x="-9684" y="380251"/>
                      <a:pt x="21177" y="320896"/>
                      <a:pt x="0" y="187583"/>
                    </a:cubicBezTo>
                    <a:close/>
                  </a:path>
                </a:pathLst>
              </a:custGeom>
              <a:solidFill>
                <a:schemeClr val="accent1">
                  <a:alpha val="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flowChartAlternateProcess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5" name="Fluxograma: Processo Alternativo 64">
            <a:extLst>
              <a:ext uri="{FF2B5EF4-FFF2-40B4-BE49-F238E27FC236}">
                <a16:creationId xmlns:a16="http://schemas.microsoft.com/office/drawing/2014/main" id="{19644C29-4285-43D9-8668-060F01F4956F}"/>
              </a:ext>
            </a:extLst>
          </p:cNvPr>
          <p:cNvSpPr/>
          <p:nvPr/>
        </p:nvSpPr>
        <p:spPr>
          <a:xfrm>
            <a:off x="9842726" y="3251370"/>
            <a:ext cx="2393388" cy="1125498"/>
          </a:xfrm>
          <a:prstGeom prst="flowChartAlternateProcess">
            <a:avLst/>
          </a:prstGeom>
          <a:blipFill dpi="0" rotWithShape="1">
            <a:blip r:embed="rId7">
              <a:alphaModFix amt="57000"/>
            </a:blip>
            <a:srcRect/>
            <a:stretch>
              <a:fillRect/>
            </a:stretch>
          </a:blipFill>
          <a:ln w="6350" cmpd="dbl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72753"/>
                      <a:gd name="connsiteY0" fmla="*/ 156504 h 939024"/>
                      <a:gd name="connsiteX1" fmla="*/ 156504 w 1372753"/>
                      <a:gd name="connsiteY1" fmla="*/ 0 h 939024"/>
                      <a:gd name="connsiteX2" fmla="*/ 696974 w 1372753"/>
                      <a:gd name="connsiteY2" fmla="*/ 0 h 939024"/>
                      <a:gd name="connsiteX3" fmla="*/ 1216249 w 1372753"/>
                      <a:gd name="connsiteY3" fmla="*/ 0 h 939024"/>
                      <a:gd name="connsiteX4" fmla="*/ 1372753 w 1372753"/>
                      <a:gd name="connsiteY4" fmla="*/ 156504 h 939024"/>
                      <a:gd name="connsiteX5" fmla="*/ 1372753 w 1372753"/>
                      <a:gd name="connsiteY5" fmla="*/ 456992 h 939024"/>
                      <a:gd name="connsiteX6" fmla="*/ 1372753 w 1372753"/>
                      <a:gd name="connsiteY6" fmla="*/ 782520 h 939024"/>
                      <a:gd name="connsiteX7" fmla="*/ 1216249 w 1372753"/>
                      <a:gd name="connsiteY7" fmla="*/ 939024 h 939024"/>
                      <a:gd name="connsiteX8" fmla="*/ 675779 w 1372753"/>
                      <a:gd name="connsiteY8" fmla="*/ 939024 h 939024"/>
                      <a:gd name="connsiteX9" fmla="*/ 156504 w 1372753"/>
                      <a:gd name="connsiteY9" fmla="*/ 939024 h 939024"/>
                      <a:gd name="connsiteX10" fmla="*/ 0 w 1372753"/>
                      <a:gd name="connsiteY10" fmla="*/ 782520 h 939024"/>
                      <a:gd name="connsiteX11" fmla="*/ 0 w 1372753"/>
                      <a:gd name="connsiteY11" fmla="*/ 463252 h 939024"/>
                      <a:gd name="connsiteX12" fmla="*/ 0 w 1372753"/>
                      <a:gd name="connsiteY12" fmla="*/ 156504 h 9390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72753" h="939024" fill="none" extrusionOk="0">
                        <a:moveTo>
                          <a:pt x="0" y="156504"/>
                        </a:moveTo>
                        <a:cubicBezTo>
                          <a:pt x="-24794" y="74140"/>
                          <a:pt x="49123" y="-14452"/>
                          <a:pt x="156504" y="0"/>
                        </a:cubicBezTo>
                        <a:cubicBezTo>
                          <a:pt x="344277" y="-49675"/>
                          <a:pt x="556373" y="22684"/>
                          <a:pt x="696974" y="0"/>
                        </a:cubicBezTo>
                        <a:cubicBezTo>
                          <a:pt x="837575" y="-22684"/>
                          <a:pt x="1105261" y="54123"/>
                          <a:pt x="1216249" y="0"/>
                        </a:cubicBezTo>
                        <a:cubicBezTo>
                          <a:pt x="1295594" y="12677"/>
                          <a:pt x="1381422" y="76511"/>
                          <a:pt x="1372753" y="156504"/>
                        </a:cubicBezTo>
                        <a:cubicBezTo>
                          <a:pt x="1381919" y="296627"/>
                          <a:pt x="1353475" y="391261"/>
                          <a:pt x="1372753" y="456992"/>
                        </a:cubicBezTo>
                        <a:cubicBezTo>
                          <a:pt x="1392031" y="522723"/>
                          <a:pt x="1334862" y="644155"/>
                          <a:pt x="1372753" y="782520"/>
                        </a:cubicBezTo>
                        <a:cubicBezTo>
                          <a:pt x="1374319" y="872055"/>
                          <a:pt x="1299421" y="940745"/>
                          <a:pt x="1216249" y="939024"/>
                        </a:cubicBezTo>
                        <a:cubicBezTo>
                          <a:pt x="1032291" y="971444"/>
                          <a:pt x="888189" y="905070"/>
                          <a:pt x="675779" y="939024"/>
                        </a:cubicBezTo>
                        <a:cubicBezTo>
                          <a:pt x="463369" y="972978"/>
                          <a:pt x="324598" y="924516"/>
                          <a:pt x="156504" y="939024"/>
                        </a:cubicBezTo>
                        <a:cubicBezTo>
                          <a:pt x="66374" y="946442"/>
                          <a:pt x="-9257" y="856672"/>
                          <a:pt x="0" y="782520"/>
                        </a:cubicBezTo>
                        <a:cubicBezTo>
                          <a:pt x="-27880" y="704456"/>
                          <a:pt x="6606" y="597579"/>
                          <a:pt x="0" y="463252"/>
                        </a:cubicBezTo>
                        <a:cubicBezTo>
                          <a:pt x="-6606" y="328925"/>
                          <a:pt x="30839" y="236541"/>
                          <a:pt x="0" y="156504"/>
                        </a:cubicBezTo>
                        <a:close/>
                      </a:path>
                      <a:path w="1372753" h="939024" stroke="0" extrusionOk="0">
                        <a:moveTo>
                          <a:pt x="0" y="156504"/>
                        </a:moveTo>
                        <a:cubicBezTo>
                          <a:pt x="-13714" y="61610"/>
                          <a:pt x="59246" y="4062"/>
                          <a:pt x="156504" y="0"/>
                        </a:cubicBezTo>
                        <a:cubicBezTo>
                          <a:pt x="379339" y="-64233"/>
                          <a:pt x="482791" y="6445"/>
                          <a:pt x="707571" y="0"/>
                        </a:cubicBezTo>
                        <a:cubicBezTo>
                          <a:pt x="932351" y="-6445"/>
                          <a:pt x="1084849" y="19675"/>
                          <a:pt x="1216249" y="0"/>
                        </a:cubicBezTo>
                        <a:cubicBezTo>
                          <a:pt x="1287193" y="-8476"/>
                          <a:pt x="1385616" y="76215"/>
                          <a:pt x="1372753" y="156504"/>
                        </a:cubicBezTo>
                        <a:cubicBezTo>
                          <a:pt x="1393586" y="284095"/>
                          <a:pt x="1339974" y="325124"/>
                          <a:pt x="1372753" y="456992"/>
                        </a:cubicBezTo>
                        <a:cubicBezTo>
                          <a:pt x="1405532" y="588860"/>
                          <a:pt x="1365104" y="651091"/>
                          <a:pt x="1372753" y="782520"/>
                        </a:cubicBezTo>
                        <a:cubicBezTo>
                          <a:pt x="1371361" y="855679"/>
                          <a:pt x="1290994" y="955270"/>
                          <a:pt x="1216249" y="939024"/>
                        </a:cubicBezTo>
                        <a:cubicBezTo>
                          <a:pt x="1078479" y="995214"/>
                          <a:pt x="901678" y="901510"/>
                          <a:pt x="707571" y="939024"/>
                        </a:cubicBezTo>
                        <a:cubicBezTo>
                          <a:pt x="513464" y="976538"/>
                          <a:pt x="355003" y="918720"/>
                          <a:pt x="156504" y="939024"/>
                        </a:cubicBezTo>
                        <a:cubicBezTo>
                          <a:pt x="72739" y="942999"/>
                          <a:pt x="2070" y="890399"/>
                          <a:pt x="0" y="782520"/>
                        </a:cubicBezTo>
                        <a:cubicBezTo>
                          <a:pt x="-19854" y="666039"/>
                          <a:pt x="26078" y="563570"/>
                          <a:pt x="0" y="488292"/>
                        </a:cubicBezTo>
                        <a:cubicBezTo>
                          <a:pt x="-26078" y="413014"/>
                          <a:pt x="4498" y="227255"/>
                          <a:pt x="0" y="1565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2D3B22-3538-4298-B66E-4A72017B8306}"/>
              </a:ext>
            </a:extLst>
          </p:cNvPr>
          <p:cNvSpPr txBox="1"/>
          <p:nvPr/>
        </p:nvSpPr>
        <p:spPr>
          <a:xfrm>
            <a:off x="10338610" y="3566703"/>
            <a:ext cx="143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Informações</a:t>
            </a:r>
          </a:p>
        </p:txBody>
      </p:sp>
    </p:spTree>
    <p:extLst>
      <p:ext uri="{BB962C8B-B14F-4D97-AF65-F5344CB8AC3E}">
        <p14:creationId xmlns:p14="http://schemas.microsoft.com/office/powerpoint/2010/main" val="406109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AD816E-6438-49BE-9B93-4E516D658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4111A"/>
              </a:gs>
              <a:gs pos="95000">
                <a:srgbClr val="034973">
                  <a:alpha val="84000"/>
                  <a:lumMod val="85000"/>
                  <a:lumOff val="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5C0099-C6EA-417A-85CF-54501B7E8B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1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C6B268-4F1E-4DB6-BDD6-7BA31F10B877}"/>
              </a:ext>
            </a:extLst>
          </p:cNvPr>
          <p:cNvSpPr/>
          <p:nvPr/>
        </p:nvSpPr>
        <p:spPr>
          <a:xfrm>
            <a:off x="-1" y="-13497"/>
            <a:ext cx="12192000" cy="593074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5397A7E-4C4C-4D54-8E48-A38184A7BE7E}"/>
              </a:ext>
            </a:extLst>
          </p:cNvPr>
          <p:cNvGrpSpPr/>
          <p:nvPr/>
        </p:nvGrpSpPr>
        <p:grpSpPr>
          <a:xfrm>
            <a:off x="10815782" y="96857"/>
            <a:ext cx="1141849" cy="383202"/>
            <a:chOff x="10840020" y="94669"/>
            <a:chExt cx="1141849" cy="383202"/>
          </a:xfrm>
        </p:grpSpPr>
        <p:pic>
          <p:nvPicPr>
            <p:cNvPr id="11" name="Gráfico 10" descr="Setas de Divisão com preenchimento sólido">
              <a:extLst>
                <a:ext uri="{FF2B5EF4-FFF2-40B4-BE49-F238E27FC236}">
                  <a16:creationId xmlns:a16="http://schemas.microsoft.com/office/drawing/2014/main" id="{CBB01CAF-E337-4587-9575-7C7680F9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0840020" y="103798"/>
              <a:ext cx="374073" cy="374073"/>
            </a:xfrm>
            <a:prstGeom prst="rect">
              <a:avLst/>
            </a:prstGeom>
          </p:spPr>
        </p:pic>
        <p:pic>
          <p:nvPicPr>
            <p:cNvPr id="12" name="Gráfico 11" descr="Informações estrutura de tópicos">
              <a:extLst>
                <a:ext uri="{FF2B5EF4-FFF2-40B4-BE49-F238E27FC236}">
                  <a16:creationId xmlns:a16="http://schemas.microsoft.com/office/drawing/2014/main" id="{E03CC012-88AE-4044-8AE8-75437EABD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33723" y="94669"/>
              <a:ext cx="374073" cy="374073"/>
            </a:xfrm>
            <a:prstGeom prst="rect">
              <a:avLst/>
            </a:prstGeom>
          </p:spPr>
        </p:pic>
        <p:pic>
          <p:nvPicPr>
            <p:cNvPr id="13" name="Gráfico 12" descr="Setas de Divisão com preenchimento sólido">
              <a:extLst>
                <a:ext uri="{FF2B5EF4-FFF2-40B4-BE49-F238E27FC236}">
                  <a16:creationId xmlns:a16="http://schemas.microsoft.com/office/drawing/2014/main" id="{E40A196A-5FFB-4674-A5FE-D08C0F3EC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07796" y="103798"/>
              <a:ext cx="374073" cy="374073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26554C-C294-4DD7-8D8D-B1FF712EC7A9}"/>
              </a:ext>
            </a:extLst>
          </p:cNvPr>
          <p:cNvSpPr/>
          <p:nvPr/>
        </p:nvSpPr>
        <p:spPr>
          <a:xfrm>
            <a:off x="5080004" y="662708"/>
            <a:ext cx="1713874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45ED113-E027-4E92-855A-CEAA1540E260}"/>
              </a:ext>
            </a:extLst>
          </p:cNvPr>
          <p:cNvSpPr/>
          <p:nvPr/>
        </p:nvSpPr>
        <p:spPr>
          <a:xfrm>
            <a:off x="9576106" y="647213"/>
            <a:ext cx="1251529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5C3C59F-2296-492F-AEC0-F224D8F89A49}"/>
              </a:ext>
            </a:extLst>
          </p:cNvPr>
          <p:cNvSpPr/>
          <p:nvPr/>
        </p:nvSpPr>
        <p:spPr>
          <a:xfrm>
            <a:off x="10916124" y="647213"/>
            <a:ext cx="1126838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27D9B23-AC27-4D84-85E1-F6EB132502D4}"/>
              </a:ext>
            </a:extLst>
          </p:cNvPr>
          <p:cNvSpPr/>
          <p:nvPr/>
        </p:nvSpPr>
        <p:spPr>
          <a:xfrm>
            <a:off x="157018" y="662708"/>
            <a:ext cx="4812144" cy="4176099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137094-9C48-45D2-AAE9-BCB4F8F1FCC5}"/>
              </a:ext>
            </a:extLst>
          </p:cNvPr>
          <p:cNvSpPr/>
          <p:nvPr/>
        </p:nvSpPr>
        <p:spPr>
          <a:xfrm>
            <a:off x="5693954" y="1580388"/>
            <a:ext cx="6341028" cy="3255142"/>
          </a:xfrm>
          <a:prstGeom prst="rect">
            <a:avLst/>
          </a:prstGeom>
          <a:solidFill>
            <a:schemeClr val="accent1">
              <a:lumMod val="75000"/>
              <a:alpha val="51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6E6D05-AB17-4CF0-87CA-64DEA0D514B4}"/>
              </a:ext>
            </a:extLst>
          </p:cNvPr>
          <p:cNvSpPr/>
          <p:nvPr/>
        </p:nvSpPr>
        <p:spPr>
          <a:xfrm>
            <a:off x="2272144" y="4956274"/>
            <a:ext cx="9770818" cy="1818595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490DD31-C1D0-42E4-90B9-E6776102D8C2}"/>
              </a:ext>
            </a:extLst>
          </p:cNvPr>
          <p:cNvSpPr/>
          <p:nvPr/>
        </p:nvSpPr>
        <p:spPr>
          <a:xfrm>
            <a:off x="8236089" y="633662"/>
            <a:ext cx="1251529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DCC469-B6B6-4276-93D2-8C4B8A4AF520}"/>
              </a:ext>
            </a:extLst>
          </p:cNvPr>
          <p:cNvSpPr/>
          <p:nvPr/>
        </p:nvSpPr>
        <p:spPr>
          <a:xfrm>
            <a:off x="6904720" y="647214"/>
            <a:ext cx="1251529" cy="840509"/>
          </a:xfrm>
          <a:prstGeom prst="rect">
            <a:avLst/>
          </a:prstGeom>
          <a:solidFill>
            <a:schemeClr val="accent1">
              <a:lumMod val="50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DBD4B9F-8845-4FF3-A247-4648614E55B0}"/>
              </a:ext>
            </a:extLst>
          </p:cNvPr>
          <p:cNvSpPr/>
          <p:nvPr/>
        </p:nvSpPr>
        <p:spPr>
          <a:xfrm>
            <a:off x="5096189" y="1583663"/>
            <a:ext cx="519520" cy="3255143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9A46F1-6CDC-4953-8081-5B5E52E7A302}"/>
              </a:ext>
            </a:extLst>
          </p:cNvPr>
          <p:cNvSpPr/>
          <p:nvPr/>
        </p:nvSpPr>
        <p:spPr>
          <a:xfrm>
            <a:off x="149038" y="4956274"/>
            <a:ext cx="2003036" cy="1784259"/>
          </a:xfrm>
          <a:prstGeom prst="rect">
            <a:avLst/>
          </a:prstGeom>
          <a:solidFill>
            <a:schemeClr val="accent1">
              <a:lumMod val="75000"/>
              <a:alpha val="74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25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AD816E-6438-49BE-9B93-4E516D658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4111A"/>
              </a:gs>
              <a:gs pos="95000">
                <a:srgbClr val="034973">
                  <a:alpha val="84000"/>
                  <a:lumMod val="85000"/>
                  <a:lumOff val="15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5C0099-C6EA-417A-85CF-54501B7E8B24}"/>
              </a:ext>
            </a:extLst>
          </p:cNvPr>
          <p:cNvSpPr/>
          <p:nvPr/>
        </p:nvSpPr>
        <p:spPr>
          <a:xfrm>
            <a:off x="4620" y="-7288"/>
            <a:ext cx="12192000" cy="6858000"/>
          </a:xfrm>
          <a:prstGeom prst="rect">
            <a:avLst/>
          </a:prstGeom>
          <a:blipFill>
            <a:blip r:embed="rId2">
              <a:alphaModFix amt="1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7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DAD816E-6438-49BE-9B93-4E516D658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111A">
                  <a:lumMod val="90000"/>
                </a:srgbClr>
              </a:gs>
              <a:gs pos="100000">
                <a:srgbClr val="034973">
                  <a:alpha val="84000"/>
                  <a:lumMod val="85000"/>
                  <a:lumOff val="1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9034A3-FA39-4766-AD05-06253B115DEA}"/>
              </a:ext>
            </a:extLst>
          </p:cNvPr>
          <p:cNvSpPr/>
          <p:nvPr/>
        </p:nvSpPr>
        <p:spPr>
          <a:xfrm>
            <a:off x="4620" y="7288"/>
            <a:ext cx="12192000" cy="463768"/>
          </a:xfrm>
          <a:prstGeom prst="rect">
            <a:avLst/>
          </a:prstGeom>
          <a:solidFill>
            <a:schemeClr val="tx2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16265C-9B09-4177-9AFC-A4DFA1660CC4}"/>
              </a:ext>
            </a:extLst>
          </p:cNvPr>
          <p:cNvSpPr/>
          <p:nvPr/>
        </p:nvSpPr>
        <p:spPr>
          <a:xfrm>
            <a:off x="-4620" y="7288"/>
            <a:ext cx="12192000" cy="6858000"/>
          </a:xfrm>
          <a:prstGeom prst="rect">
            <a:avLst/>
          </a:prstGeom>
          <a:blipFill>
            <a:blip r:embed="rId2">
              <a:alphaModFix amt="1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3C86A8B-001C-467F-A720-4832BA1A8606}"/>
              </a:ext>
            </a:extLst>
          </p:cNvPr>
          <p:cNvSpPr/>
          <p:nvPr/>
        </p:nvSpPr>
        <p:spPr>
          <a:xfrm>
            <a:off x="6317672" y="1850682"/>
            <a:ext cx="4304143" cy="3253400"/>
          </a:xfrm>
          <a:prstGeom prst="rect">
            <a:avLst/>
          </a:prstGeom>
          <a:blipFill>
            <a:blip r:embed="rId3">
              <a:alphaModFix amt="13000"/>
            </a:blip>
            <a:stretch>
              <a:fillRect/>
            </a:stretch>
          </a:blipFill>
          <a:ln>
            <a:noFill/>
          </a:ln>
          <a:effectLst>
            <a:softEdge rad="698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67B041-384F-4D67-B937-BFA955BE238A}"/>
              </a:ext>
            </a:extLst>
          </p:cNvPr>
          <p:cNvSpPr txBox="1"/>
          <p:nvPr/>
        </p:nvSpPr>
        <p:spPr>
          <a:xfrm>
            <a:off x="159617" y="1710170"/>
            <a:ext cx="8395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Fonte de dados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Dados abertos de ocorrências - Polícia Rodoviária Federal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https://www.gov.br/prf/pt-br/acesso-a-informacao/dados-abertos/dados-abertos-acidentes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78EE5E-5BC5-4C07-90C2-AF5C044E730A}"/>
              </a:ext>
            </a:extLst>
          </p:cNvPr>
          <p:cNvSpPr/>
          <p:nvPr/>
        </p:nvSpPr>
        <p:spPr>
          <a:xfrm>
            <a:off x="4124034" y="1916772"/>
            <a:ext cx="2526147" cy="1846064"/>
          </a:xfrm>
          <a:prstGeom prst="rect">
            <a:avLst/>
          </a:prstGeom>
          <a:blipFill>
            <a:blip r:embed="rId4">
              <a:alphaModFix amt="13000"/>
            </a:blip>
            <a:stretch>
              <a:fillRect/>
            </a:stretch>
          </a:blipFill>
          <a:ln>
            <a:noFill/>
          </a:ln>
          <a:effectLst>
            <a:softEdge rad="469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5E89BD-E15E-437F-BFEE-655B1542BCB0}"/>
              </a:ext>
            </a:extLst>
          </p:cNvPr>
          <p:cNvSpPr txBox="1"/>
          <p:nvPr/>
        </p:nvSpPr>
        <p:spPr>
          <a:xfrm>
            <a:off x="103905" y="1073104"/>
            <a:ext cx="839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Relatório do curso de MBA em </a:t>
            </a:r>
            <a:r>
              <a:rPr lang="pt-BR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</a:t>
            </a:r>
            <a:r>
              <a:rPr lang="pt-BR" sz="1600" i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Intelligence</a:t>
            </a:r>
            <a:r>
              <a:rPr lang="pt-BR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</a:t>
            </a:r>
            <a:r>
              <a:rPr lang="pt-BR" sz="16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PUC/Rio</a:t>
            </a:r>
          </a:p>
        </p:txBody>
      </p:sp>
      <p:pic>
        <p:nvPicPr>
          <p:cNvPr id="20" name="Picture 30" descr="VESTIBULAR PUC RIO 2021 → Inscrições, Datas, Provas e Resultados">
            <a:extLst>
              <a:ext uri="{FF2B5EF4-FFF2-40B4-BE49-F238E27FC236}">
                <a16:creationId xmlns:a16="http://schemas.microsoft.com/office/drawing/2014/main" id="{7EFBA3DC-198B-46B1-A26A-2B02BAEC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8" y="47775"/>
            <a:ext cx="1480422" cy="6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CA4774-86DD-45A2-A25A-9739A16EDBD7}"/>
              </a:ext>
            </a:extLst>
          </p:cNvPr>
          <p:cNvSpPr txBox="1"/>
          <p:nvPr/>
        </p:nvSpPr>
        <p:spPr>
          <a:xfrm>
            <a:off x="159617" y="4065870"/>
            <a:ext cx="8395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Informações gerais</a:t>
            </a:r>
          </a:p>
          <a:p>
            <a:endParaRPr lang="pt-BR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Autor: Marcos Alonso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Turma 2020.2 – BI Master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E-mail: marcos.guimaraesalonso@gmail.com</a:t>
            </a:r>
          </a:p>
          <a:p>
            <a:endParaRPr lang="pt-BR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6EC355-7416-4D82-A4DC-42B7A9431D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79F3C9-4710-4A4C-BBE9-C680C85AF3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7000">
                <a:srgbClr val="04111A"/>
              </a:gs>
              <a:gs pos="0">
                <a:srgbClr val="034973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6C7377-EF7E-4036-9265-D773B68FB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alphaModFix amt="13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30" descr="VESTIBULAR PUC RIO 2021 → Inscrições, Datas, Provas e Resultados">
            <a:extLst>
              <a:ext uri="{FF2B5EF4-FFF2-40B4-BE49-F238E27FC236}">
                <a16:creationId xmlns:a16="http://schemas.microsoft.com/office/drawing/2014/main" id="{285AC78A-44FB-4218-9D3B-28D3AA5C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542" y="6013874"/>
            <a:ext cx="1480422" cy="62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Início com preenchimento sólido">
            <a:extLst>
              <a:ext uri="{FF2B5EF4-FFF2-40B4-BE49-F238E27FC236}">
                <a16:creationId xmlns:a16="http://schemas.microsoft.com/office/drawing/2014/main" id="{ECE8570E-0878-4672-9422-189A059CB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40079" y="92364"/>
            <a:ext cx="475757" cy="47575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87A19F6-0D4F-478F-9DC8-9429DCF48D14}"/>
              </a:ext>
            </a:extLst>
          </p:cNvPr>
          <p:cNvSpPr/>
          <p:nvPr/>
        </p:nvSpPr>
        <p:spPr>
          <a:xfrm>
            <a:off x="11369964" y="6086764"/>
            <a:ext cx="822036" cy="791656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1E7FED-DA7D-414E-B34D-8D555531A984}"/>
              </a:ext>
            </a:extLst>
          </p:cNvPr>
          <p:cNvSpPr txBox="1"/>
          <p:nvPr/>
        </p:nvSpPr>
        <p:spPr>
          <a:xfrm>
            <a:off x="-36944" y="1868613"/>
            <a:ext cx="12284364" cy="2739211"/>
          </a:xfrm>
          <a:prstGeom prst="rect">
            <a:avLst/>
          </a:prstGeom>
          <a:solidFill>
            <a:srgbClr val="10253F">
              <a:alpha val="58000"/>
            </a:srgbClr>
          </a:solidFill>
          <a:ln w="38100" cmpd="dbl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18471"/>
                      <a:gd name="connsiteY0" fmla="*/ 0 h 2739211"/>
                      <a:gd name="connsiteX1" fmla="*/ 12718471 w 12718471"/>
                      <a:gd name="connsiteY1" fmla="*/ 0 h 2739211"/>
                      <a:gd name="connsiteX2" fmla="*/ 12718471 w 12718471"/>
                      <a:gd name="connsiteY2" fmla="*/ 2739211 h 2739211"/>
                      <a:gd name="connsiteX3" fmla="*/ 0 w 12718471"/>
                      <a:gd name="connsiteY3" fmla="*/ 2739211 h 2739211"/>
                      <a:gd name="connsiteX4" fmla="*/ 0 w 12718471"/>
                      <a:gd name="connsiteY4" fmla="*/ 0 h 2739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718471" h="2739211" fill="none" extrusionOk="0">
                        <a:moveTo>
                          <a:pt x="0" y="0"/>
                        </a:moveTo>
                        <a:cubicBezTo>
                          <a:pt x="6046352" y="-49533"/>
                          <a:pt x="10396213" y="-14809"/>
                          <a:pt x="12718471" y="0"/>
                        </a:cubicBezTo>
                        <a:cubicBezTo>
                          <a:pt x="12806110" y="944282"/>
                          <a:pt x="12645792" y="2073774"/>
                          <a:pt x="12718471" y="2739211"/>
                        </a:cubicBezTo>
                        <a:cubicBezTo>
                          <a:pt x="10746951" y="2690980"/>
                          <a:pt x="2230842" y="2823666"/>
                          <a:pt x="0" y="2739211"/>
                        </a:cubicBezTo>
                        <a:cubicBezTo>
                          <a:pt x="-38581" y="2006812"/>
                          <a:pt x="63341" y="533815"/>
                          <a:pt x="0" y="0"/>
                        </a:cubicBezTo>
                        <a:close/>
                      </a:path>
                      <a:path w="12718471" h="2739211" stroke="0" extrusionOk="0">
                        <a:moveTo>
                          <a:pt x="0" y="0"/>
                        </a:moveTo>
                        <a:cubicBezTo>
                          <a:pt x="3902231" y="118645"/>
                          <a:pt x="9885496" y="116012"/>
                          <a:pt x="12718471" y="0"/>
                        </a:cubicBezTo>
                        <a:cubicBezTo>
                          <a:pt x="12585589" y="1344850"/>
                          <a:pt x="12803422" y="1736095"/>
                          <a:pt x="12718471" y="2739211"/>
                        </a:cubicBezTo>
                        <a:cubicBezTo>
                          <a:pt x="11167865" y="2873811"/>
                          <a:pt x="4687544" y="2582015"/>
                          <a:pt x="0" y="2739211"/>
                        </a:cubicBezTo>
                        <a:cubicBezTo>
                          <a:pt x="-20187" y="2130163"/>
                          <a:pt x="-152480" y="6619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wrap="square" rtlCol="0">
            <a:spAutoFit/>
          </a:bodyPr>
          <a:lstStyle/>
          <a:p>
            <a:pPr marL="576000" algn="ctr"/>
            <a:endParaRPr lang="pt-BR" sz="3200" b="1" dirty="0">
              <a:solidFill>
                <a:srgbClr val="FFCA0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6000" algn="ctr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PAINEL DE ACIDENTES</a:t>
            </a:r>
          </a:p>
          <a:p>
            <a:pPr marL="576000" algn="ctr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RODOVIAS FEDERAIS</a:t>
            </a:r>
          </a:p>
          <a:p>
            <a:pPr marL="576000" algn="ctr"/>
            <a:r>
              <a:rPr lang="pt-BR" sz="3600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BRASIL | 2017-2020</a:t>
            </a:r>
          </a:p>
          <a:p>
            <a:pPr marL="576000" algn="ctr"/>
            <a:endParaRPr lang="pt-BR" sz="3200" b="1" dirty="0">
              <a:solidFill>
                <a:srgbClr val="FFCA0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F1A167-B459-49D1-B6CF-CF3A57E9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076575"/>
            <a:ext cx="1238250" cy="704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B86C2D-0C7B-4C35-B921-512157BEABF9}"/>
              </a:ext>
            </a:extLst>
          </p:cNvPr>
          <p:cNvSpPr txBox="1"/>
          <p:nvPr/>
        </p:nvSpPr>
        <p:spPr>
          <a:xfrm>
            <a:off x="-461818" y="4635129"/>
            <a:ext cx="12653818" cy="1569660"/>
          </a:xfrm>
          <a:prstGeom prst="rect">
            <a:avLst/>
          </a:prstGeom>
          <a:solidFill>
            <a:schemeClr val="accent1">
              <a:lumMod val="50000"/>
              <a:alpha val="86000"/>
            </a:schemeClr>
          </a:solidFill>
          <a:ln w="22225" cmpd="thinThick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PAINEL DINÂMICO DE ACIDENTES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BRASIL - RODOVIAS FEDERAIS</a:t>
            </a:r>
          </a:p>
          <a:p>
            <a:pPr algn="ctr"/>
            <a:r>
              <a:rPr lang="pt-BR" sz="3200" b="1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2017/2020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56D474F-A1A3-407F-9D44-6033804024B1}"/>
              </a:ext>
            </a:extLst>
          </p:cNvPr>
          <p:cNvSpPr/>
          <p:nvPr/>
        </p:nvSpPr>
        <p:spPr>
          <a:xfrm>
            <a:off x="3330222" y="1441811"/>
            <a:ext cx="1230489" cy="1207911"/>
          </a:xfrm>
          <a:prstGeom prst="ellipse">
            <a:avLst/>
          </a:prstGeom>
          <a:solidFill>
            <a:srgbClr val="034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DA445F-402F-468F-9A71-6C0272C3A0F5}"/>
              </a:ext>
            </a:extLst>
          </p:cNvPr>
          <p:cNvSpPr/>
          <p:nvPr/>
        </p:nvSpPr>
        <p:spPr>
          <a:xfrm>
            <a:off x="4865511" y="1441810"/>
            <a:ext cx="1230489" cy="1207911"/>
          </a:xfrm>
          <a:prstGeom prst="ellipse">
            <a:avLst/>
          </a:prstGeom>
          <a:solidFill>
            <a:srgbClr val="041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1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Setas de Divisão com preenchimento sólido">
            <a:extLst>
              <a:ext uri="{FF2B5EF4-FFF2-40B4-BE49-F238E27FC236}">
                <a16:creationId xmlns:a16="http://schemas.microsoft.com/office/drawing/2014/main" id="{FB71E511-C343-4948-A0D0-F40305C30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198728" y="4097649"/>
            <a:ext cx="374073" cy="374073"/>
          </a:xfrm>
          <a:prstGeom prst="rect">
            <a:avLst/>
          </a:prstGeom>
        </p:spPr>
      </p:pic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15EF74AE-006A-4EA7-88E8-78C7702E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591" y="4088771"/>
            <a:ext cx="374073" cy="374073"/>
          </a:xfrm>
          <a:prstGeom prst="rect">
            <a:avLst/>
          </a:prstGeom>
        </p:spPr>
      </p:pic>
      <p:pic>
        <p:nvPicPr>
          <p:cNvPr id="9" name="Gráfico 8" descr="Informações com preenchimento sólido">
            <a:extLst>
              <a:ext uri="{FF2B5EF4-FFF2-40B4-BE49-F238E27FC236}">
                <a16:creationId xmlns:a16="http://schemas.microsoft.com/office/drawing/2014/main" id="{5600CE9B-5B4F-4730-909B-1BD0ABDEE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9596" y="405608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4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letiva de Imprensa - Concurso PRF 2021 - YouTube">
            <a:extLst>
              <a:ext uri="{FF2B5EF4-FFF2-40B4-BE49-F238E27FC236}">
                <a16:creationId xmlns:a16="http://schemas.microsoft.com/office/drawing/2014/main" id="{7E213A78-3F7D-4083-835B-0B1A0F52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96F0592-7593-4666-9999-75D104B68FE5}"/>
              </a:ext>
            </a:extLst>
          </p:cNvPr>
          <p:cNvSpPr/>
          <p:nvPr/>
        </p:nvSpPr>
        <p:spPr>
          <a:xfrm>
            <a:off x="3770489" y="-699911"/>
            <a:ext cx="1230489" cy="1207911"/>
          </a:xfrm>
          <a:prstGeom prst="ellipse">
            <a:avLst/>
          </a:prstGeom>
          <a:solidFill>
            <a:srgbClr val="FFCA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0B4B558-984C-43F7-B0E8-59CE36FF0396}"/>
              </a:ext>
            </a:extLst>
          </p:cNvPr>
          <p:cNvSpPr/>
          <p:nvPr/>
        </p:nvSpPr>
        <p:spPr>
          <a:xfrm>
            <a:off x="5305778" y="-699912"/>
            <a:ext cx="1230489" cy="1207911"/>
          </a:xfrm>
          <a:prstGeom prst="ellipse">
            <a:avLst/>
          </a:prstGeom>
          <a:solidFill>
            <a:srgbClr val="041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58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87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</dc:creator>
  <cp:lastModifiedBy>Marcos</cp:lastModifiedBy>
  <cp:revision>52</cp:revision>
  <dcterms:created xsi:type="dcterms:W3CDTF">2021-03-06T23:13:32Z</dcterms:created>
  <dcterms:modified xsi:type="dcterms:W3CDTF">2021-03-13T21:39:14Z</dcterms:modified>
</cp:coreProperties>
</file>