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3" r:id="rId2"/>
    <p:sldId id="2546" r:id="rId3"/>
    <p:sldId id="2551" r:id="rId4"/>
    <p:sldId id="2556" r:id="rId5"/>
    <p:sldId id="2558" r:id="rId6"/>
    <p:sldId id="2549" r:id="rId7"/>
    <p:sldId id="2550" r:id="rId8"/>
    <p:sldId id="2564" r:id="rId9"/>
    <p:sldId id="2561" r:id="rId10"/>
    <p:sldId id="2562" r:id="rId11"/>
    <p:sldId id="2555" r:id="rId12"/>
    <p:sldId id="2547" r:id="rId13"/>
  </p:sldIdLst>
  <p:sldSz cx="12192000" cy="6858000"/>
  <p:notesSz cx="6858000" cy="9144000"/>
  <p:defaultTextStyle>
    <a:defPPr>
      <a:defRPr lang="es-S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C000"/>
    <a:srgbClr val="007680"/>
    <a:srgbClr val="1DEFFF"/>
    <a:srgbClr val="AC0066"/>
    <a:srgbClr val="D6007F"/>
    <a:srgbClr val="AB0066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solidFill>
                  <a:srgbClr val="333333"/>
                </a:solidFill>
                <a:latin typeface="ING Me"/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l-NL" sz="2400" b="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333333"/>
                </a:solidFill>
                <a:latin typeface="ING Me"/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333333"/>
                </a:solidFill>
                <a:latin typeface="ING Me"/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333333"/>
                </a:solidFill>
                <a:latin typeface="ING Me"/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Orange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255, 98, 0</a:t>
              </a: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Light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168, 168, 168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Indigo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82, 81, 153</a:t>
              </a: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Sky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96, 166, 218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dirty="0">
                  <a:solidFill>
                    <a:srgbClr val="333333"/>
                  </a:solidFill>
                  <a:latin typeface="ING Me"/>
                </a:rPr>
                <a:t>Colour Guidelines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Fuchsia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171, 0, 102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Lime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208, 217, 60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Leaf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52, 150, 81</a:t>
              </a: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Mid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118, 118, 118</a:t>
              </a: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Text Colour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51, 51, 51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451491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  <p15:guide id="2" orient="horz" pos="3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647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solidFill>
                  <a:srgbClr val="333333"/>
                </a:solidFill>
                <a:latin typeface="ING Me"/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nl-NL" sz="2400" b="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333333"/>
                </a:solidFill>
                <a:latin typeface="ING Me"/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solidFill>
                  <a:srgbClr val="333333"/>
                </a:solidFill>
                <a:latin typeface="ING Me"/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Orange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255, 98, 0</a:t>
              </a: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Light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168, 168, 168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Indigo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82, 81, 153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Sky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96, 166, 218</a:t>
              </a: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dirty="0">
                  <a:solidFill>
                    <a:srgbClr val="333333"/>
                  </a:solidFill>
                  <a:latin typeface="ING Me"/>
                </a:rPr>
                <a:t>Colour Guidelines</a:t>
              </a: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Fuchsia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171, 0, 102</a:t>
              </a: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Lime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208, 217, 60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Leaf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52, 150, 81</a:t>
              </a: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Mid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118, 118, 118</a:t>
              </a: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Text Colour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51, 51, 51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61023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GB" sz="1600" b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DD2A080-DA64-4F5C-9131-47EB793B4410}" type="slidenum">
              <a:rPr lang="en-GB" smtClean="0">
                <a:solidFill>
                  <a:srgbClr val="333333"/>
                </a:solidFill>
                <a:latin typeface="ING Me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srgbClr val="333333"/>
              </a:solidFill>
              <a:latin typeface="ING Me"/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Orange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255, 98, 0</a:t>
              </a: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Light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168, 168, 168</a:t>
              </a: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Indigo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82, 81, 153</a:t>
              </a: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Sky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96, 166, 218</a:t>
              </a: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dirty="0">
                  <a:solidFill>
                    <a:srgbClr val="333333"/>
                  </a:solidFill>
                  <a:latin typeface="ING Me"/>
                </a:rPr>
                <a:t>Colour Guidelines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Fuchsia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171, 0, 102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Lime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208, 217, 60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Leaf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52, 150, 81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ING Mid Grey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118, 118, 118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000" b="0" dirty="0">
                <a:solidFill>
                  <a:srgbClr val="333333"/>
                </a:solidFill>
                <a:latin typeface="ING Me"/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Text Colour</a:t>
              </a:r>
            </a:p>
            <a:p>
              <a:pPr algn="l" fontAlgn="auto"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0" dirty="0">
                  <a:solidFill>
                    <a:srgbClr val="333333"/>
                  </a:solidFill>
                  <a:latin typeface="ING Me"/>
                </a:rPr>
                <a:t>RGB= 51, 51, 51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algn="l" fontAlgn="auto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kern="0" dirty="0">
                  <a:solidFill>
                    <a:srgbClr val="FDFDFD"/>
                  </a:solidFill>
                  <a:latin typeface="ING Me"/>
                </a:rPr>
                <a:t>No content below </a:t>
              </a:r>
              <a:br>
                <a:rPr lang="en-GB" altLang="en-US" sz="1200" kern="0" dirty="0">
                  <a:solidFill>
                    <a:srgbClr val="FDFDFD"/>
                  </a:solidFill>
                  <a:latin typeface="ING Me"/>
                </a:rPr>
              </a:br>
              <a:r>
                <a:rPr lang="en-GB" altLang="en-US" sz="1200" kern="0" dirty="0">
                  <a:solidFill>
                    <a:srgbClr val="FDFDFD"/>
                  </a:solidFill>
                  <a:latin typeface="ING Me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>
          <p15:clr>
            <a:srgbClr val="F26B43"/>
          </p15:clr>
        </p15:guide>
        <p15:guide id="6" pos="7140">
          <p15:clr>
            <a:srgbClr val="F26B43"/>
          </p15:clr>
        </p15:guide>
        <p15:guide id="8" pos="528">
          <p15:clr>
            <a:srgbClr val="F26B43"/>
          </p15:clr>
        </p15:guide>
        <p15:guide id="9" orient="horz" pos="173">
          <p15:clr>
            <a:srgbClr val="F26B43"/>
          </p15:clr>
        </p15:guide>
        <p15:guide id="10" orient="horz" pos="4008">
          <p15:clr>
            <a:srgbClr val="F26B43"/>
          </p15:clr>
        </p15:guide>
        <p15:guide id="11" orient="horz" pos="3906">
          <p15:clr>
            <a:srgbClr val="F26B43"/>
          </p15:clr>
        </p15:guide>
        <p15:guide id="12" orient="horz" pos="800">
          <p15:clr>
            <a:srgbClr val="F26B43"/>
          </p15:clr>
        </p15:guide>
        <p15:guide id="13" pos="7491">
          <p15:clr>
            <a:srgbClr val="F26B43"/>
          </p15:clr>
        </p15:guide>
        <p15:guide id="14" pos="437">
          <p15:clr>
            <a:srgbClr val="F26B43"/>
          </p15:clr>
        </p15:guide>
        <p15:guide id="15" pos="3834">
          <p15:clr>
            <a:srgbClr val="F26B43"/>
          </p15:clr>
        </p15:guide>
        <p15:guide id="16" orient="horz" pos="2358">
          <p15:clr>
            <a:srgbClr val="F26B43"/>
          </p15:clr>
        </p15:guide>
        <p15:guide id="17" pos="7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14F1BAF1-0267-49AC-BD21-30EA2C7F4DB3}"/>
              </a:ext>
            </a:extLst>
          </p:cNvPr>
          <p:cNvSpPr/>
          <p:nvPr/>
        </p:nvSpPr>
        <p:spPr>
          <a:xfrm rot="5400000">
            <a:off x="5632337" y="-518171"/>
            <a:ext cx="936000" cy="121680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199" name="Chevron 131">
            <a:extLst>
              <a:ext uri="{FF2B5EF4-FFF2-40B4-BE49-F238E27FC236}">
                <a16:creationId xmlns:a16="http://schemas.microsoft.com/office/drawing/2014/main" id="{085ED7A3-F791-42B5-9BA4-2BD6DE12DCDA}"/>
              </a:ext>
            </a:extLst>
          </p:cNvPr>
          <p:cNvSpPr/>
          <p:nvPr/>
        </p:nvSpPr>
        <p:spPr>
          <a:xfrm>
            <a:off x="6416167" y="2240522"/>
            <a:ext cx="1080000" cy="144000"/>
          </a:xfrm>
          <a:prstGeom prst="chevron">
            <a:avLst>
              <a:gd name="adj" fmla="val 0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05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cxnSp>
        <p:nvCxnSpPr>
          <p:cNvPr id="179" name="Conector recto 30">
            <a:extLst>
              <a:ext uri="{FF2B5EF4-FFF2-40B4-BE49-F238E27FC236}">
                <a16:creationId xmlns:a16="http://schemas.microsoft.com/office/drawing/2014/main" id="{3899AED7-DF3B-4310-A5E8-9F42276D5ABD}"/>
              </a:ext>
            </a:extLst>
          </p:cNvPr>
          <p:cNvCxnSpPr/>
          <p:nvPr/>
        </p:nvCxnSpPr>
        <p:spPr>
          <a:xfrm>
            <a:off x="891302" y="4971454"/>
            <a:ext cx="7920000" cy="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dash"/>
            <a:miter lim="800000"/>
          </a:ln>
          <a:effectLst/>
        </p:spPr>
      </p:cxnSp>
      <p:cxnSp>
        <p:nvCxnSpPr>
          <p:cNvPr id="178" name="Conector recto 30">
            <a:extLst>
              <a:ext uri="{FF2B5EF4-FFF2-40B4-BE49-F238E27FC236}">
                <a16:creationId xmlns:a16="http://schemas.microsoft.com/office/drawing/2014/main" id="{0E26092F-DDB0-442B-BB03-7A4DB05242E0}"/>
              </a:ext>
            </a:extLst>
          </p:cNvPr>
          <p:cNvCxnSpPr/>
          <p:nvPr/>
        </p:nvCxnSpPr>
        <p:spPr>
          <a:xfrm>
            <a:off x="891302" y="4680878"/>
            <a:ext cx="7092000" cy="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dash"/>
            <a:miter lim="800000"/>
          </a:ln>
          <a:effectLst/>
        </p:spPr>
      </p:cxnSp>
      <p:cxnSp>
        <p:nvCxnSpPr>
          <p:cNvPr id="177" name="Conector recto 30">
            <a:extLst>
              <a:ext uri="{FF2B5EF4-FFF2-40B4-BE49-F238E27FC236}">
                <a16:creationId xmlns:a16="http://schemas.microsoft.com/office/drawing/2014/main" id="{0FBCF0B5-6894-44A9-962D-EBCABD88C8DC}"/>
              </a:ext>
            </a:extLst>
          </p:cNvPr>
          <p:cNvCxnSpPr/>
          <p:nvPr/>
        </p:nvCxnSpPr>
        <p:spPr>
          <a:xfrm>
            <a:off x="890599" y="4432858"/>
            <a:ext cx="7092000" cy="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dash"/>
            <a:miter lim="800000"/>
          </a:ln>
          <a:effectLst/>
        </p:spPr>
      </p:cxnSp>
      <p:cxnSp>
        <p:nvCxnSpPr>
          <p:cNvPr id="176" name="Conector recto 30">
            <a:extLst>
              <a:ext uri="{FF2B5EF4-FFF2-40B4-BE49-F238E27FC236}">
                <a16:creationId xmlns:a16="http://schemas.microsoft.com/office/drawing/2014/main" id="{A9A401C1-6725-468B-ABB2-433A79A8CF95}"/>
              </a:ext>
            </a:extLst>
          </p:cNvPr>
          <p:cNvCxnSpPr/>
          <p:nvPr/>
        </p:nvCxnSpPr>
        <p:spPr>
          <a:xfrm>
            <a:off x="890599" y="4202433"/>
            <a:ext cx="7092000" cy="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dash"/>
            <a:miter lim="800000"/>
          </a:ln>
          <a:effectLst/>
        </p:spPr>
      </p:cxnSp>
      <p:sp>
        <p:nvSpPr>
          <p:cNvPr id="5" name="Rectángulo 3">
            <a:extLst>
              <a:ext uri="{FF2B5EF4-FFF2-40B4-BE49-F238E27FC236}">
                <a16:creationId xmlns:a16="http://schemas.microsoft.com/office/drawing/2014/main" id="{DE95B0EA-C4D5-43DC-8C38-068C666FBE05}"/>
              </a:ext>
            </a:extLst>
          </p:cNvPr>
          <p:cNvSpPr/>
          <p:nvPr/>
        </p:nvSpPr>
        <p:spPr>
          <a:xfrm>
            <a:off x="33572" y="642125"/>
            <a:ext cx="844904" cy="27567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>
              <a:defRPr/>
            </a:pPr>
            <a:r>
              <a:rPr lang="en-US" sz="900" kern="0" dirty="0">
                <a:solidFill>
                  <a:schemeClr val="accent5"/>
                </a:solidFill>
                <a:latin typeface="+mj-lt"/>
                <a:cs typeface="Segoe UI Semibold" panose="020B0702040204020203" pitchFamily="34" charset="0"/>
              </a:rPr>
              <a:t>Solution </a:t>
            </a:r>
          </a:p>
          <a:p>
            <a:pPr algn="r">
              <a:defRPr/>
            </a:pPr>
            <a:r>
              <a:rPr lang="en-US" sz="900" kern="0" dirty="0">
                <a:solidFill>
                  <a:schemeClr val="accent5"/>
                </a:solidFill>
                <a:latin typeface="+mj-lt"/>
                <a:cs typeface="Segoe UI Semibold" panose="020B0702040204020203" pitchFamily="34" charset="0"/>
              </a:rPr>
              <a:t>Design</a:t>
            </a:r>
          </a:p>
        </p:txBody>
      </p:sp>
      <p:cxnSp>
        <p:nvCxnSpPr>
          <p:cNvPr id="9" name="Conector recto 105">
            <a:extLst>
              <a:ext uri="{FF2B5EF4-FFF2-40B4-BE49-F238E27FC236}">
                <a16:creationId xmlns:a16="http://schemas.microsoft.com/office/drawing/2014/main" id="{8531B061-57EE-4CE4-8534-B2A34896C4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0035" y="753227"/>
            <a:ext cx="0" cy="909000"/>
          </a:xfrm>
          <a:prstGeom prst="line">
            <a:avLst/>
          </a:prstGeom>
          <a:noFill/>
          <a:ln w="6350" algn="ctr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ángulo 10">
            <a:extLst>
              <a:ext uri="{FF2B5EF4-FFF2-40B4-BE49-F238E27FC236}">
                <a16:creationId xmlns:a16="http://schemas.microsoft.com/office/drawing/2014/main" id="{58F5DEB5-2046-43D7-917B-A40E4160DB04}"/>
              </a:ext>
            </a:extLst>
          </p:cNvPr>
          <p:cNvSpPr/>
          <p:nvPr/>
        </p:nvSpPr>
        <p:spPr>
          <a:xfrm>
            <a:off x="885496" y="775152"/>
            <a:ext cx="2258660" cy="8617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AB0066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Analysis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AB0066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Definition Workshops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AB0066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MVP definition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AB0066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Efforts estimation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AB0066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Project Plan</a:t>
            </a:r>
          </a:p>
        </p:txBody>
      </p:sp>
      <p:cxnSp>
        <p:nvCxnSpPr>
          <p:cNvPr id="20" name="Conector recto 20">
            <a:extLst>
              <a:ext uri="{FF2B5EF4-FFF2-40B4-BE49-F238E27FC236}">
                <a16:creationId xmlns:a16="http://schemas.microsoft.com/office/drawing/2014/main" id="{21C8D36C-0DAC-40B2-AED1-608BE9A1A34E}"/>
              </a:ext>
            </a:extLst>
          </p:cNvPr>
          <p:cNvCxnSpPr/>
          <p:nvPr/>
        </p:nvCxnSpPr>
        <p:spPr>
          <a:xfrm>
            <a:off x="907800" y="746131"/>
            <a:ext cx="2088000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dash"/>
            <a:miter lim="800000"/>
          </a:ln>
          <a:effectLst/>
        </p:spPr>
      </p:cxnSp>
      <p:cxnSp>
        <p:nvCxnSpPr>
          <p:cNvPr id="21" name="Conector recto 21">
            <a:extLst>
              <a:ext uri="{FF2B5EF4-FFF2-40B4-BE49-F238E27FC236}">
                <a16:creationId xmlns:a16="http://schemas.microsoft.com/office/drawing/2014/main" id="{C885F0A8-1EEF-4EDB-B01A-3FC04D0D8E35}"/>
              </a:ext>
            </a:extLst>
          </p:cNvPr>
          <p:cNvCxnSpPr/>
          <p:nvPr/>
        </p:nvCxnSpPr>
        <p:spPr>
          <a:xfrm>
            <a:off x="1891979" y="746131"/>
            <a:ext cx="1152000" cy="0"/>
          </a:xfrm>
          <a:prstGeom prst="line">
            <a:avLst/>
          </a:prstGeom>
          <a:noFill/>
          <a:ln w="1619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Rectángulo 22">
            <a:extLst>
              <a:ext uri="{FF2B5EF4-FFF2-40B4-BE49-F238E27FC236}">
                <a16:creationId xmlns:a16="http://schemas.microsoft.com/office/drawing/2014/main" id="{355EF9D0-8D1E-494C-B7D7-B7C6A7546A4B}"/>
              </a:ext>
            </a:extLst>
          </p:cNvPr>
          <p:cNvSpPr/>
          <p:nvPr/>
        </p:nvSpPr>
        <p:spPr>
          <a:xfrm>
            <a:off x="-111721" y="1667313"/>
            <a:ext cx="956428" cy="2729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>
              <a:defRPr/>
            </a:pPr>
            <a:r>
              <a:rPr lang="es-E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MVP1</a:t>
            </a:r>
          </a:p>
          <a:p>
            <a:pPr algn="r">
              <a:defRPr/>
            </a:pPr>
            <a:r>
              <a:rPr lang="es-E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BIG BANG</a:t>
            </a:r>
          </a:p>
        </p:txBody>
      </p:sp>
      <p:cxnSp>
        <p:nvCxnSpPr>
          <p:cNvPr id="23" name="Conector recto 105">
            <a:extLst>
              <a:ext uri="{FF2B5EF4-FFF2-40B4-BE49-F238E27FC236}">
                <a16:creationId xmlns:a16="http://schemas.microsoft.com/office/drawing/2014/main" id="{D0B02834-5C37-40C0-9789-EBA4D8723E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8434" y="1736779"/>
            <a:ext cx="0" cy="472680"/>
          </a:xfrm>
          <a:prstGeom prst="line">
            <a:avLst/>
          </a:prstGeom>
          <a:noFill/>
          <a:ln w="6350" algn="ctr">
            <a:solidFill>
              <a:srgbClr val="E59D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ángulo 24">
            <a:extLst>
              <a:ext uri="{FF2B5EF4-FFF2-40B4-BE49-F238E27FC236}">
                <a16:creationId xmlns:a16="http://schemas.microsoft.com/office/drawing/2014/main" id="{7C484FD4-FBD6-4DCE-BD71-923EE98B7EED}"/>
              </a:ext>
            </a:extLst>
          </p:cNvPr>
          <p:cNvSpPr/>
          <p:nvPr/>
        </p:nvSpPr>
        <p:spPr>
          <a:xfrm>
            <a:off x="875135" y="1713846"/>
            <a:ext cx="1966541" cy="3770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>
                <a:solidFill>
                  <a:srgbClr val="4D4D4D"/>
                </a:solidFill>
                <a:cs typeface="Arial" panose="020B0604020202020204" pitchFamily="34" charset="0"/>
              </a:rPr>
              <a:t>Initial data upload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>
                <a:solidFill>
                  <a:srgbClr val="4D4D4D"/>
                </a:solidFill>
                <a:cs typeface="Arial" panose="020B0604020202020204" pitchFamily="34" charset="0"/>
              </a:rPr>
              <a:t>Communication w/RS</a:t>
            </a:r>
          </a:p>
        </p:txBody>
      </p:sp>
      <p:cxnSp>
        <p:nvCxnSpPr>
          <p:cNvPr id="25" name="Conector recto 25">
            <a:extLst>
              <a:ext uri="{FF2B5EF4-FFF2-40B4-BE49-F238E27FC236}">
                <a16:creationId xmlns:a16="http://schemas.microsoft.com/office/drawing/2014/main" id="{EE52FF73-DAF8-4541-AD28-FDE1183E7130}"/>
              </a:ext>
            </a:extLst>
          </p:cNvPr>
          <p:cNvCxnSpPr/>
          <p:nvPr/>
        </p:nvCxnSpPr>
        <p:spPr>
          <a:xfrm>
            <a:off x="892341" y="1730601"/>
            <a:ext cx="4716000" cy="0"/>
          </a:xfrm>
          <a:prstGeom prst="line">
            <a:avLst/>
          </a:prstGeom>
          <a:noFill/>
          <a:ln w="6350" cap="flat" cmpd="sng" algn="ctr">
            <a:solidFill>
              <a:srgbClr val="E59D27"/>
            </a:solidFill>
            <a:prstDash val="dash"/>
            <a:miter lim="800000"/>
          </a:ln>
          <a:effectLst/>
        </p:spPr>
      </p:cxnSp>
      <p:cxnSp>
        <p:nvCxnSpPr>
          <p:cNvPr id="26" name="Conector recto 26">
            <a:extLst>
              <a:ext uri="{FF2B5EF4-FFF2-40B4-BE49-F238E27FC236}">
                <a16:creationId xmlns:a16="http://schemas.microsoft.com/office/drawing/2014/main" id="{F6D4E685-24BF-4F32-B37C-BE68F4EBD2BC}"/>
              </a:ext>
            </a:extLst>
          </p:cNvPr>
          <p:cNvCxnSpPr/>
          <p:nvPr/>
        </p:nvCxnSpPr>
        <p:spPr>
          <a:xfrm>
            <a:off x="3170793" y="1730601"/>
            <a:ext cx="2556000" cy="0"/>
          </a:xfrm>
          <a:prstGeom prst="line">
            <a:avLst/>
          </a:prstGeom>
          <a:noFill/>
          <a:ln w="161925" cap="flat" cmpd="sng" algn="ctr">
            <a:solidFill>
              <a:srgbClr val="E59D2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7" name="Rectángulo 27">
            <a:extLst>
              <a:ext uri="{FF2B5EF4-FFF2-40B4-BE49-F238E27FC236}">
                <a16:creationId xmlns:a16="http://schemas.microsoft.com/office/drawing/2014/main" id="{2D288EE9-E1B8-4584-ADB1-F91FE6870B47}"/>
              </a:ext>
            </a:extLst>
          </p:cNvPr>
          <p:cNvSpPr/>
          <p:nvPr/>
        </p:nvSpPr>
        <p:spPr>
          <a:xfrm rot="10800000" flipV="1">
            <a:off x="-23937" y="3008035"/>
            <a:ext cx="905130" cy="70173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/>
            <a:r>
              <a:rPr lang="es-E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MVP 3</a:t>
            </a:r>
          </a:p>
        </p:txBody>
      </p:sp>
      <p:cxnSp>
        <p:nvCxnSpPr>
          <p:cNvPr id="32" name="Conector recto 32">
            <a:extLst>
              <a:ext uri="{FF2B5EF4-FFF2-40B4-BE49-F238E27FC236}">
                <a16:creationId xmlns:a16="http://schemas.microsoft.com/office/drawing/2014/main" id="{1EF2BDA2-710A-40F3-8E15-49C61F26E499}"/>
              </a:ext>
            </a:extLst>
          </p:cNvPr>
          <p:cNvCxnSpPr/>
          <p:nvPr/>
        </p:nvCxnSpPr>
        <p:spPr>
          <a:xfrm>
            <a:off x="9180508" y="561729"/>
            <a:ext cx="0" cy="3240000"/>
          </a:xfrm>
          <a:prstGeom prst="line">
            <a:avLst/>
          </a:prstGeom>
          <a:noFill/>
          <a:ln w="6350" cap="flat" cmpd="sng" algn="ctr">
            <a:solidFill>
              <a:srgbClr val="EFBB62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cxnSp>
        <p:nvCxnSpPr>
          <p:cNvPr id="34" name="Conector recto 34">
            <a:extLst>
              <a:ext uri="{FF2B5EF4-FFF2-40B4-BE49-F238E27FC236}">
                <a16:creationId xmlns:a16="http://schemas.microsoft.com/office/drawing/2014/main" id="{CC1B0EDD-CEFA-4FAB-A4F1-75892E17876E}"/>
              </a:ext>
            </a:extLst>
          </p:cNvPr>
          <p:cNvCxnSpPr/>
          <p:nvPr/>
        </p:nvCxnSpPr>
        <p:spPr>
          <a:xfrm>
            <a:off x="5733338" y="556182"/>
            <a:ext cx="0" cy="1188000"/>
          </a:xfrm>
          <a:prstGeom prst="line">
            <a:avLst/>
          </a:prstGeom>
          <a:noFill/>
          <a:ln w="6350" cap="flat" cmpd="sng" algn="ctr">
            <a:solidFill>
              <a:srgbClr val="EFBB62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cxnSp>
        <p:nvCxnSpPr>
          <p:cNvPr id="74" name="Conector recto 105">
            <a:extLst>
              <a:ext uri="{FF2B5EF4-FFF2-40B4-BE49-F238E27FC236}">
                <a16:creationId xmlns:a16="http://schemas.microsoft.com/office/drawing/2014/main" id="{59CDD0DB-95F8-4CED-8764-8A2AE91FD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1599" y="2326951"/>
            <a:ext cx="0" cy="472680"/>
          </a:xfrm>
          <a:prstGeom prst="line">
            <a:avLst/>
          </a:prstGeom>
          <a:noFill/>
          <a:ln w="6350" algn="ctr">
            <a:solidFill>
              <a:srgbClr val="E59D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ángulo 24">
            <a:extLst>
              <a:ext uri="{FF2B5EF4-FFF2-40B4-BE49-F238E27FC236}">
                <a16:creationId xmlns:a16="http://schemas.microsoft.com/office/drawing/2014/main" id="{6B846D08-C9E6-4337-8EAB-8AA9C9ACD5E0}"/>
              </a:ext>
            </a:extLst>
          </p:cNvPr>
          <p:cNvSpPr/>
          <p:nvPr/>
        </p:nvSpPr>
        <p:spPr>
          <a:xfrm>
            <a:off x="881598" y="2323096"/>
            <a:ext cx="2960171" cy="7001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b="1" u="sng" dirty="0">
                <a:solidFill>
                  <a:srgbClr val="4D4D4D"/>
                </a:solidFill>
                <a:cs typeface="Arial" panose="020B0604020202020204" pitchFamily="34" charset="0"/>
              </a:rPr>
              <a:t>Transfers &amp; Internal transfers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RT (real time) data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Login I part*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Trusteer integration (Trusteer Web &amp; App)*</a:t>
            </a:r>
          </a:p>
        </p:txBody>
      </p:sp>
      <p:cxnSp>
        <p:nvCxnSpPr>
          <p:cNvPr id="76" name="Conector recto 25">
            <a:extLst>
              <a:ext uri="{FF2B5EF4-FFF2-40B4-BE49-F238E27FC236}">
                <a16:creationId xmlns:a16="http://schemas.microsoft.com/office/drawing/2014/main" id="{17E4148F-88E4-41F4-91CA-26D1BF2A4589}"/>
              </a:ext>
            </a:extLst>
          </p:cNvPr>
          <p:cNvCxnSpPr/>
          <p:nvPr/>
        </p:nvCxnSpPr>
        <p:spPr>
          <a:xfrm>
            <a:off x="891273" y="2313154"/>
            <a:ext cx="5292000" cy="0"/>
          </a:xfrm>
          <a:prstGeom prst="line">
            <a:avLst/>
          </a:prstGeom>
          <a:noFill/>
          <a:ln w="6350" cap="flat" cmpd="sng" algn="ctr">
            <a:solidFill>
              <a:srgbClr val="E59D27"/>
            </a:solidFill>
            <a:prstDash val="dash"/>
            <a:miter lim="800000"/>
          </a:ln>
          <a:effectLst/>
        </p:spPr>
      </p:cxnSp>
      <p:cxnSp>
        <p:nvCxnSpPr>
          <p:cNvPr id="77" name="Conector recto 26">
            <a:extLst>
              <a:ext uri="{FF2B5EF4-FFF2-40B4-BE49-F238E27FC236}">
                <a16:creationId xmlns:a16="http://schemas.microsoft.com/office/drawing/2014/main" id="{C5795ADF-A7C5-4824-A63A-A2E9F006F893}"/>
              </a:ext>
            </a:extLst>
          </p:cNvPr>
          <p:cNvCxnSpPr/>
          <p:nvPr/>
        </p:nvCxnSpPr>
        <p:spPr>
          <a:xfrm>
            <a:off x="3188975" y="2313154"/>
            <a:ext cx="3168000" cy="0"/>
          </a:xfrm>
          <a:prstGeom prst="line">
            <a:avLst/>
          </a:prstGeom>
          <a:noFill/>
          <a:ln w="161925" cap="flat" cmpd="sng" algn="ctr">
            <a:solidFill>
              <a:srgbClr val="E59D2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8" name="Rectángulo 22">
            <a:extLst>
              <a:ext uri="{FF2B5EF4-FFF2-40B4-BE49-F238E27FC236}">
                <a16:creationId xmlns:a16="http://schemas.microsoft.com/office/drawing/2014/main" id="{4A8D40C4-F9D7-4BE0-A1E4-E18E95AD610F}"/>
              </a:ext>
            </a:extLst>
          </p:cNvPr>
          <p:cNvSpPr/>
          <p:nvPr/>
        </p:nvSpPr>
        <p:spPr>
          <a:xfrm>
            <a:off x="-103621" y="2149034"/>
            <a:ext cx="993766" cy="84407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>
              <a:defRPr/>
            </a:pPr>
            <a:r>
              <a:rPr lang="es-E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MVP2.0</a:t>
            </a:r>
          </a:p>
          <a:p>
            <a:pPr algn="r">
              <a:defRPr/>
            </a:pPr>
            <a:r>
              <a:rPr lang="es-E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Transfer +</a:t>
            </a:r>
          </a:p>
          <a:p>
            <a:pPr algn="r">
              <a:defRPr/>
            </a:pPr>
            <a:r>
              <a:rPr lang="en-U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Trusteer</a:t>
            </a:r>
            <a:r>
              <a:rPr lang="es-E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 </a:t>
            </a:r>
            <a:r>
              <a:rPr lang="en-U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Scoring</a:t>
            </a:r>
          </a:p>
          <a:p>
            <a:pPr algn="r">
              <a:defRPr/>
            </a:pPr>
            <a:r>
              <a:rPr lang="en-U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MVP 2.1</a:t>
            </a:r>
          </a:p>
          <a:p>
            <a:pPr algn="r">
              <a:defRPr/>
            </a:pPr>
            <a:r>
              <a:rPr lang="en-US" sz="900" kern="0" dirty="0">
                <a:solidFill>
                  <a:srgbClr val="E59D27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Trusteer info feed</a:t>
            </a:r>
          </a:p>
        </p:txBody>
      </p:sp>
      <p:cxnSp>
        <p:nvCxnSpPr>
          <p:cNvPr id="79" name="Conector recto 105">
            <a:extLst>
              <a:ext uri="{FF2B5EF4-FFF2-40B4-BE49-F238E27FC236}">
                <a16:creationId xmlns:a16="http://schemas.microsoft.com/office/drawing/2014/main" id="{AD1E9FDB-A969-4FBC-AAA7-35D737D931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3764" y="4196518"/>
            <a:ext cx="0" cy="79200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Conector recto 34">
            <a:extLst>
              <a:ext uri="{FF2B5EF4-FFF2-40B4-BE49-F238E27FC236}">
                <a16:creationId xmlns:a16="http://schemas.microsoft.com/office/drawing/2014/main" id="{F19D20BB-104D-4478-BA2D-58112D7D744B}"/>
              </a:ext>
            </a:extLst>
          </p:cNvPr>
          <p:cNvCxnSpPr/>
          <p:nvPr/>
        </p:nvCxnSpPr>
        <p:spPr>
          <a:xfrm>
            <a:off x="7519406" y="562701"/>
            <a:ext cx="0" cy="1728000"/>
          </a:xfrm>
          <a:prstGeom prst="line">
            <a:avLst/>
          </a:prstGeom>
          <a:noFill/>
          <a:ln w="6350" cap="flat" cmpd="sng" algn="ctr">
            <a:solidFill>
              <a:srgbClr val="EFBB62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cxnSp>
        <p:nvCxnSpPr>
          <p:cNvPr id="85" name="Conector recto 26">
            <a:extLst>
              <a:ext uri="{FF2B5EF4-FFF2-40B4-BE49-F238E27FC236}">
                <a16:creationId xmlns:a16="http://schemas.microsoft.com/office/drawing/2014/main" id="{8645D421-32A5-47C5-B355-A9537AB44BFF}"/>
              </a:ext>
            </a:extLst>
          </p:cNvPr>
          <p:cNvCxnSpPr/>
          <p:nvPr/>
        </p:nvCxnSpPr>
        <p:spPr>
          <a:xfrm>
            <a:off x="3382795" y="4179954"/>
            <a:ext cx="4824000" cy="0"/>
          </a:xfrm>
          <a:prstGeom prst="line">
            <a:avLst/>
          </a:prstGeom>
          <a:noFill/>
          <a:ln w="1619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D71C15F-AB4D-4B60-8E4D-FCB3E0FD0EFF}"/>
              </a:ext>
            </a:extLst>
          </p:cNvPr>
          <p:cNvSpPr/>
          <p:nvPr/>
        </p:nvSpPr>
        <p:spPr>
          <a:xfrm>
            <a:off x="4165392" y="4074648"/>
            <a:ext cx="3764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800" dirty="0">
                <a:latin typeface="+mj-lt"/>
                <a:ea typeface="Times New Roman" panose="02020603050405020304" pitchFamily="18" charset="0"/>
              </a:rPr>
              <a:t>Communications</a:t>
            </a:r>
            <a:r>
              <a:rPr lang="es-ES" sz="800" dirty="0">
                <a:latin typeface="+mj-lt"/>
                <a:ea typeface="Times New Roman" panose="02020603050405020304" pitchFamily="18" charset="0"/>
              </a:rPr>
              <a:t> &amp; Configuration </a:t>
            </a:r>
            <a:endParaRPr lang="es-SP" sz="800" dirty="0">
              <a:latin typeface="+mj-lt"/>
              <a:ea typeface="Calibri" panose="020F0502020204030204" pitchFamily="34" charset="0"/>
            </a:endParaRPr>
          </a:p>
        </p:txBody>
      </p:sp>
      <p:cxnSp>
        <p:nvCxnSpPr>
          <p:cNvPr id="87" name="Conector recto 26">
            <a:extLst>
              <a:ext uri="{FF2B5EF4-FFF2-40B4-BE49-F238E27FC236}">
                <a16:creationId xmlns:a16="http://schemas.microsoft.com/office/drawing/2014/main" id="{E052A9F6-7EC7-4987-9C9E-F876D78A4CAF}"/>
              </a:ext>
            </a:extLst>
          </p:cNvPr>
          <p:cNvCxnSpPr/>
          <p:nvPr/>
        </p:nvCxnSpPr>
        <p:spPr>
          <a:xfrm>
            <a:off x="3396559" y="4432858"/>
            <a:ext cx="4824000" cy="0"/>
          </a:xfrm>
          <a:prstGeom prst="line">
            <a:avLst/>
          </a:prstGeom>
          <a:noFill/>
          <a:ln w="1619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B176765-78C0-4A84-B008-9D4A43AB6F62}"/>
              </a:ext>
            </a:extLst>
          </p:cNvPr>
          <p:cNvSpPr/>
          <p:nvPr/>
        </p:nvSpPr>
        <p:spPr>
          <a:xfrm>
            <a:off x="4155746" y="4316288"/>
            <a:ext cx="3764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800">
                <a:latin typeface="+mj-lt"/>
                <a:ea typeface="Times New Roman" panose="02020603050405020304" pitchFamily="18" charset="0"/>
              </a:rPr>
              <a:t>Changes in the library to support multiple risk engines</a:t>
            </a:r>
            <a:endParaRPr lang="en-US" sz="80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3DFA71-19E1-4DB1-9626-F4ABF48C1F30}"/>
              </a:ext>
            </a:extLst>
          </p:cNvPr>
          <p:cNvSpPr/>
          <p:nvPr/>
        </p:nvSpPr>
        <p:spPr bwMode="gray">
          <a:xfrm>
            <a:off x="10424937" y="836493"/>
            <a:ext cx="357448" cy="36102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cxnSp>
        <p:nvCxnSpPr>
          <p:cNvPr id="106" name="Conector recto 34">
            <a:extLst>
              <a:ext uri="{FF2B5EF4-FFF2-40B4-BE49-F238E27FC236}">
                <a16:creationId xmlns:a16="http://schemas.microsoft.com/office/drawing/2014/main" id="{2CF72BC9-FB26-43B0-A36B-AB086BA35CF2}"/>
              </a:ext>
            </a:extLst>
          </p:cNvPr>
          <p:cNvCxnSpPr/>
          <p:nvPr/>
        </p:nvCxnSpPr>
        <p:spPr>
          <a:xfrm>
            <a:off x="6407664" y="2324032"/>
            <a:ext cx="0" cy="3672000"/>
          </a:xfrm>
          <a:prstGeom prst="line">
            <a:avLst/>
          </a:prstGeom>
          <a:noFill/>
          <a:ln w="6350" cap="flat" cmpd="sng" algn="ctr">
            <a:solidFill>
              <a:srgbClr val="007680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13" name="Rectángulo 29">
            <a:extLst>
              <a:ext uri="{FF2B5EF4-FFF2-40B4-BE49-F238E27FC236}">
                <a16:creationId xmlns:a16="http://schemas.microsoft.com/office/drawing/2014/main" id="{A814DF10-C301-47B4-A642-350CD2C93072}"/>
              </a:ext>
            </a:extLst>
          </p:cNvPr>
          <p:cNvSpPr/>
          <p:nvPr/>
        </p:nvSpPr>
        <p:spPr>
          <a:xfrm>
            <a:off x="9437430" y="6011570"/>
            <a:ext cx="167658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50" b="1" dirty="0">
                <a:solidFill>
                  <a:schemeClr val="tx2"/>
                </a:solidFill>
                <a:cs typeface="Arial" panose="020B0604020202020204" pitchFamily="34" charset="0"/>
              </a:rPr>
              <a:t>Go Live Active Mode***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F873744-3641-4867-9081-E4D97DEFA43D}"/>
              </a:ext>
            </a:extLst>
          </p:cNvPr>
          <p:cNvCxnSpPr/>
          <p:nvPr/>
        </p:nvCxnSpPr>
        <p:spPr>
          <a:xfrm>
            <a:off x="1826523" y="518147"/>
            <a:ext cx="533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36">
            <a:extLst>
              <a:ext uri="{FF2B5EF4-FFF2-40B4-BE49-F238E27FC236}">
                <a16:creationId xmlns:a16="http://schemas.microsoft.com/office/drawing/2014/main" id="{35332B0A-1CAA-4E7A-A435-11B675F72B01}"/>
              </a:ext>
            </a:extLst>
          </p:cNvPr>
          <p:cNvSpPr txBox="1"/>
          <p:nvPr/>
        </p:nvSpPr>
        <p:spPr>
          <a:xfrm>
            <a:off x="1840083" y="24383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Sept.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A6E79B-CF06-4969-B57B-4EB43BF08EF7}"/>
              </a:ext>
            </a:extLst>
          </p:cNvPr>
          <p:cNvCxnSpPr/>
          <p:nvPr/>
        </p:nvCxnSpPr>
        <p:spPr>
          <a:xfrm>
            <a:off x="2499301" y="518147"/>
            <a:ext cx="533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36">
            <a:extLst>
              <a:ext uri="{FF2B5EF4-FFF2-40B4-BE49-F238E27FC236}">
                <a16:creationId xmlns:a16="http://schemas.microsoft.com/office/drawing/2014/main" id="{E589BFA5-9407-4D6F-B882-3052A1EEC4A4}"/>
              </a:ext>
            </a:extLst>
          </p:cNvPr>
          <p:cNvSpPr txBox="1"/>
          <p:nvPr/>
        </p:nvSpPr>
        <p:spPr>
          <a:xfrm>
            <a:off x="2546089" y="243831"/>
            <a:ext cx="470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Oct.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284AD09-8B78-4365-8E00-EB40F16B8B22}"/>
              </a:ext>
            </a:extLst>
          </p:cNvPr>
          <p:cNvCxnSpPr/>
          <p:nvPr/>
        </p:nvCxnSpPr>
        <p:spPr>
          <a:xfrm>
            <a:off x="3172079" y="518147"/>
            <a:ext cx="53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36">
            <a:extLst>
              <a:ext uri="{FF2B5EF4-FFF2-40B4-BE49-F238E27FC236}">
                <a16:creationId xmlns:a16="http://schemas.microsoft.com/office/drawing/2014/main" id="{BCF73320-156B-41DF-BA49-63D8B988CD0C}"/>
              </a:ext>
            </a:extLst>
          </p:cNvPr>
          <p:cNvSpPr txBox="1"/>
          <p:nvPr/>
        </p:nvSpPr>
        <p:spPr>
          <a:xfrm>
            <a:off x="3238470" y="24383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1200" b="1" dirty="0">
                <a:solidFill>
                  <a:srgbClr val="C00000"/>
                </a:solidFill>
                <a:latin typeface="+mj-lt"/>
                <a:cs typeface="Segoe UI" panose="020B0502040204020203" pitchFamily="34" charset="0"/>
              </a:rPr>
              <a:t>Nov</a:t>
            </a:r>
            <a:r>
              <a:rPr lang="es-ES" sz="1200" b="1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074393-195C-482F-8D8F-27DA5C6106D3}"/>
              </a:ext>
            </a:extLst>
          </p:cNvPr>
          <p:cNvCxnSpPr/>
          <p:nvPr/>
        </p:nvCxnSpPr>
        <p:spPr>
          <a:xfrm>
            <a:off x="3844857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36">
            <a:extLst>
              <a:ext uri="{FF2B5EF4-FFF2-40B4-BE49-F238E27FC236}">
                <a16:creationId xmlns:a16="http://schemas.microsoft.com/office/drawing/2014/main" id="{92BD7893-DA04-4D3B-B35F-29E68065FB3F}"/>
              </a:ext>
            </a:extLst>
          </p:cNvPr>
          <p:cNvSpPr txBox="1"/>
          <p:nvPr/>
        </p:nvSpPr>
        <p:spPr>
          <a:xfrm>
            <a:off x="3966917" y="243831"/>
            <a:ext cx="369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Dic.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19CDBC1-AC88-40DD-B7AE-DF2D3FD639CB}"/>
              </a:ext>
            </a:extLst>
          </p:cNvPr>
          <p:cNvCxnSpPr/>
          <p:nvPr/>
        </p:nvCxnSpPr>
        <p:spPr>
          <a:xfrm>
            <a:off x="4517635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36">
            <a:extLst>
              <a:ext uri="{FF2B5EF4-FFF2-40B4-BE49-F238E27FC236}">
                <a16:creationId xmlns:a16="http://schemas.microsoft.com/office/drawing/2014/main" id="{DF065FF1-4EE4-45F0-B73F-F716A09208A7}"/>
              </a:ext>
            </a:extLst>
          </p:cNvPr>
          <p:cNvSpPr txBox="1"/>
          <p:nvPr/>
        </p:nvSpPr>
        <p:spPr>
          <a:xfrm>
            <a:off x="4608803" y="24383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Jan.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39AAB6-931F-4D2A-AEBA-299E16C49618}"/>
              </a:ext>
            </a:extLst>
          </p:cNvPr>
          <p:cNvCxnSpPr/>
          <p:nvPr/>
        </p:nvCxnSpPr>
        <p:spPr>
          <a:xfrm>
            <a:off x="5190413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36">
            <a:extLst>
              <a:ext uri="{FF2B5EF4-FFF2-40B4-BE49-F238E27FC236}">
                <a16:creationId xmlns:a16="http://schemas.microsoft.com/office/drawing/2014/main" id="{0D5AC96B-CD67-4BE8-8A78-15716A4A2F8D}"/>
              </a:ext>
            </a:extLst>
          </p:cNvPr>
          <p:cNvSpPr txBox="1"/>
          <p:nvPr/>
        </p:nvSpPr>
        <p:spPr>
          <a:xfrm>
            <a:off x="5281948" y="243831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Feb.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F0B990-F0BF-4344-820B-E0CAB9864B7E}"/>
              </a:ext>
            </a:extLst>
          </p:cNvPr>
          <p:cNvCxnSpPr/>
          <p:nvPr/>
        </p:nvCxnSpPr>
        <p:spPr>
          <a:xfrm>
            <a:off x="5863191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36">
            <a:extLst>
              <a:ext uri="{FF2B5EF4-FFF2-40B4-BE49-F238E27FC236}">
                <a16:creationId xmlns:a16="http://schemas.microsoft.com/office/drawing/2014/main" id="{7C426BBA-9EF7-40D1-AC76-CFBFDD855EDD}"/>
              </a:ext>
            </a:extLst>
          </p:cNvPr>
          <p:cNvSpPr txBox="1"/>
          <p:nvPr/>
        </p:nvSpPr>
        <p:spPr>
          <a:xfrm>
            <a:off x="5951084" y="243831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Mar.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A26A599-575B-4873-B362-660C990B80C2}"/>
              </a:ext>
            </a:extLst>
          </p:cNvPr>
          <p:cNvCxnSpPr/>
          <p:nvPr/>
        </p:nvCxnSpPr>
        <p:spPr>
          <a:xfrm>
            <a:off x="6535969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36">
            <a:extLst>
              <a:ext uri="{FF2B5EF4-FFF2-40B4-BE49-F238E27FC236}">
                <a16:creationId xmlns:a16="http://schemas.microsoft.com/office/drawing/2014/main" id="{6DAFBB60-2EA0-498C-BA08-5BE1A6CC354E}"/>
              </a:ext>
            </a:extLst>
          </p:cNvPr>
          <p:cNvSpPr txBox="1"/>
          <p:nvPr/>
        </p:nvSpPr>
        <p:spPr>
          <a:xfrm>
            <a:off x="6636251" y="243831"/>
            <a:ext cx="391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Apr.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0567E9-C1E3-4EA6-9EE0-366DFBDEED3B}"/>
              </a:ext>
            </a:extLst>
          </p:cNvPr>
          <p:cNvCxnSpPr/>
          <p:nvPr/>
        </p:nvCxnSpPr>
        <p:spPr>
          <a:xfrm>
            <a:off x="7208747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36">
            <a:extLst>
              <a:ext uri="{FF2B5EF4-FFF2-40B4-BE49-F238E27FC236}">
                <a16:creationId xmlns:a16="http://schemas.microsoft.com/office/drawing/2014/main" id="{B0C606C2-CB0E-430E-B171-DFE173A86D4C}"/>
              </a:ext>
            </a:extLst>
          </p:cNvPr>
          <p:cNvSpPr txBox="1"/>
          <p:nvPr/>
        </p:nvSpPr>
        <p:spPr>
          <a:xfrm>
            <a:off x="7303786" y="24383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May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FFE8646-002E-47C9-8302-506DFD4185EE}"/>
              </a:ext>
            </a:extLst>
          </p:cNvPr>
          <p:cNvCxnSpPr/>
          <p:nvPr/>
        </p:nvCxnSpPr>
        <p:spPr>
          <a:xfrm>
            <a:off x="7881525" y="518147"/>
            <a:ext cx="53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36">
            <a:extLst>
              <a:ext uri="{FF2B5EF4-FFF2-40B4-BE49-F238E27FC236}">
                <a16:creationId xmlns:a16="http://schemas.microsoft.com/office/drawing/2014/main" id="{E14C34B5-7FFE-4B89-8232-B520C69266E7}"/>
              </a:ext>
            </a:extLst>
          </p:cNvPr>
          <p:cNvSpPr txBox="1"/>
          <p:nvPr/>
        </p:nvSpPr>
        <p:spPr>
          <a:xfrm>
            <a:off x="7946473" y="20573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1200" b="1" dirty="0">
                <a:solidFill>
                  <a:srgbClr val="C00000"/>
                </a:solidFill>
                <a:latin typeface="+mj-lt"/>
                <a:cs typeface="Segoe UI" panose="020B0502040204020203" pitchFamily="34" charset="0"/>
              </a:rPr>
              <a:t>Jun.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5FDF91-F985-4082-9AF9-7EE80B753CF7}"/>
              </a:ext>
            </a:extLst>
          </p:cNvPr>
          <p:cNvCxnSpPr/>
          <p:nvPr/>
        </p:nvCxnSpPr>
        <p:spPr>
          <a:xfrm>
            <a:off x="8554303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36">
            <a:extLst>
              <a:ext uri="{FF2B5EF4-FFF2-40B4-BE49-F238E27FC236}">
                <a16:creationId xmlns:a16="http://schemas.microsoft.com/office/drawing/2014/main" id="{B6E822B4-BA2A-49A0-9007-ABC2D68F8361}"/>
              </a:ext>
            </a:extLst>
          </p:cNvPr>
          <p:cNvSpPr txBox="1"/>
          <p:nvPr/>
        </p:nvSpPr>
        <p:spPr>
          <a:xfrm>
            <a:off x="8654883" y="243831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Jul.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6C72D1-17A6-4624-9F81-A52017FF0FA9}"/>
              </a:ext>
            </a:extLst>
          </p:cNvPr>
          <p:cNvCxnSpPr/>
          <p:nvPr/>
        </p:nvCxnSpPr>
        <p:spPr>
          <a:xfrm>
            <a:off x="9227081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36">
            <a:extLst>
              <a:ext uri="{FF2B5EF4-FFF2-40B4-BE49-F238E27FC236}">
                <a16:creationId xmlns:a16="http://schemas.microsoft.com/office/drawing/2014/main" id="{C5A3D922-8D9A-4AD6-AD0A-B8B6C4AE214A}"/>
              </a:ext>
            </a:extLst>
          </p:cNvPr>
          <p:cNvSpPr txBox="1"/>
          <p:nvPr/>
        </p:nvSpPr>
        <p:spPr>
          <a:xfrm>
            <a:off x="9274326" y="243831"/>
            <a:ext cx="561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Ago.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0D96718-F240-4A01-B0BF-4CBFBC8D4C73}"/>
              </a:ext>
            </a:extLst>
          </p:cNvPr>
          <p:cNvCxnSpPr/>
          <p:nvPr/>
        </p:nvCxnSpPr>
        <p:spPr>
          <a:xfrm>
            <a:off x="9899854" y="518147"/>
            <a:ext cx="533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36">
            <a:extLst>
              <a:ext uri="{FF2B5EF4-FFF2-40B4-BE49-F238E27FC236}">
                <a16:creationId xmlns:a16="http://schemas.microsoft.com/office/drawing/2014/main" id="{89528E9D-5180-425A-9AEB-CA040DD6E83D}"/>
              </a:ext>
            </a:extLst>
          </p:cNvPr>
          <p:cNvSpPr txBox="1"/>
          <p:nvPr/>
        </p:nvSpPr>
        <p:spPr>
          <a:xfrm>
            <a:off x="9957090" y="24383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900" dirty="0">
                <a:solidFill>
                  <a:prstClr val="white">
                    <a:lumMod val="50000"/>
                  </a:prstClr>
                </a:solidFill>
                <a:latin typeface="+mj-lt"/>
                <a:cs typeface="Segoe UI" panose="020B0502040204020203" pitchFamily="34" charset="0"/>
              </a:rPr>
              <a:t>Sept.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5366F6D-027F-44C1-8E1A-432E322F90C8}"/>
              </a:ext>
            </a:extLst>
          </p:cNvPr>
          <p:cNvCxnSpPr/>
          <p:nvPr/>
        </p:nvCxnSpPr>
        <p:spPr>
          <a:xfrm>
            <a:off x="10600834" y="518147"/>
            <a:ext cx="53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36">
            <a:extLst>
              <a:ext uri="{FF2B5EF4-FFF2-40B4-BE49-F238E27FC236}">
                <a16:creationId xmlns:a16="http://schemas.microsoft.com/office/drawing/2014/main" id="{6403B23F-2A00-41AC-9918-15281B076662}"/>
              </a:ext>
            </a:extLst>
          </p:cNvPr>
          <p:cNvSpPr txBox="1"/>
          <p:nvPr/>
        </p:nvSpPr>
        <p:spPr>
          <a:xfrm>
            <a:off x="10623665" y="22548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1200" b="1" dirty="0">
                <a:solidFill>
                  <a:srgbClr val="C00000"/>
                </a:solidFill>
                <a:latin typeface="+mj-lt"/>
                <a:cs typeface="Segoe UI" panose="020B0502040204020203" pitchFamily="34" charset="0"/>
              </a:rPr>
              <a:t>Oct.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AE6EA38-04E5-4B83-A75D-F07E184FC951}"/>
              </a:ext>
            </a:extLst>
          </p:cNvPr>
          <p:cNvCxnSpPr/>
          <p:nvPr/>
        </p:nvCxnSpPr>
        <p:spPr>
          <a:xfrm>
            <a:off x="11286972" y="518147"/>
            <a:ext cx="75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36">
            <a:extLst>
              <a:ext uri="{FF2B5EF4-FFF2-40B4-BE49-F238E27FC236}">
                <a16:creationId xmlns:a16="http://schemas.microsoft.com/office/drawing/2014/main" id="{373901AA-F5E9-4FA8-A5D7-8C96492ABFF1}"/>
              </a:ext>
            </a:extLst>
          </p:cNvPr>
          <p:cNvSpPr txBox="1"/>
          <p:nvPr/>
        </p:nvSpPr>
        <p:spPr>
          <a:xfrm>
            <a:off x="11230744" y="22266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s-ES" sz="1200" b="1" dirty="0">
                <a:solidFill>
                  <a:srgbClr val="C00000"/>
                </a:solidFill>
                <a:latin typeface="+mj-lt"/>
                <a:cs typeface="Segoe UI" panose="020B0502040204020203" pitchFamily="34" charset="0"/>
              </a:rPr>
              <a:t>Nov- Dic.</a:t>
            </a:r>
          </a:p>
        </p:txBody>
      </p:sp>
      <p:cxnSp>
        <p:nvCxnSpPr>
          <p:cNvPr id="146" name="Conector recto 34">
            <a:extLst>
              <a:ext uri="{FF2B5EF4-FFF2-40B4-BE49-F238E27FC236}">
                <a16:creationId xmlns:a16="http://schemas.microsoft.com/office/drawing/2014/main" id="{81FFA906-B48F-4F2C-BEC8-EBFA68F395D2}"/>
              </a:ext>
            </a:extLst>
          </p:cNvPr>
          <p:cNvCxnSpPr/>
          <p:nvPr/>
        </p:nvCxnSpPr>
        <p:spPr>
          <a:xfrm>
            <a:off x="3043979" y="546722"/>
            <a:ext cx="0" cy="18000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cxnSp>
        <p:nvCxnSpPr>
          <p:cNvPr id="147" name="Conector recto 26">
            <a:extLst>
              <a:ext uri="{FF2B5EF4-FFF2-40B4-BE49-F238E27FC236}">
                <a16:creationId xmlns:a16="http://schemas.microsoft.com/office/drawing/2014/main" id="{B9CF4800-076F-4769-969E-881D0423087B}"/>
              </a:ext>
            </a:extLst>
          </p:cNvPr>
          <p:cNvCxnSpPr/>
          <p:nvPr/>
        </p:nvCxnSpPr>
        <p:spPr>
          <a:xfrm>
            <a:off x="7151904" y="4671253"/>
            <a:ext cx="3996000" cy="0"/>
          </a:xfrm>
          <a:prstGeom prst="line">
            <a:avLst/>
          </a:prstGeom>
          <a:noFill/>
          <a:ln w="1619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8" name="Conector recto 26">
            <a:extLst>
              <a:ext uri="{FF2B5EF4-FFF2-40B4-BE49-F238E27FC236}">
                <a16:creationId xmlns:a16="http://schemas.microsoft.com/office/drawing/2014/main" id="{A7BD85C2-839B-478D-9191-F922AF2D94A7}"/>
              </a:ext>
            </a:extLst>
          </p:cNvPr>
          <p:cNvCxnSpPr/>
          <p:nvPr/>
        </p:nvCxnSpPr>
        <p:spPr>
          <a:xfrm>
            <a:off x="8770198" y="4952938"/>
            <a:ext cx="2376000" cy="0"/>
          </a:xfrm>
          <a:prstGeom prst="line">
            <a:avLst/>
          </a:prstGeom>
          <a:noFill/>
          <a:ln w="1619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Conector recto 105">
            <a:extLst>
              <a:ext uri="{FF2B5EF4-FFF2-40B4-BE49-F238E27FC236}">
                <a16:creationId xmlns:a16="http://schemas.microsoft.com/office/drawing/2014/main" id="{C29A3A5A-C0EF-4F7E-8E1D-2007215BAE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7300" y="3087531"/>
            <a:ext cx="0" cy="472680"/>
          </a:xfrm>
          <a:prstGeom prst="line">
            <a:avLst/>
          </a:prstGeom>
          <a:noFill/>
          <a:ln w="6350" algn="ctr">
            <a:solidFill>
              <a:srgbClr val="E59D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Conector recto 30">
            <a:extLst>
              <a:ext uri="{FF2B5EF4-FFF2-40B4-BE49-F238E27FC236}">
                <a16:creationId xmlns:a16="http://schemas.microsoft.com/office/drawing/2014/main" id="{EB6A2343-6F99-4F46-8410-45D41403BFA9}"/>
              </a:ext>
            </a:extLst>
          </p:cNvPr>
          <p:cNvCxnSpPr/>
          <p:nvPr/>
        </p:nvCxnSpPr>
        <p:spPr>
          <a:xfrm>
            <a:off x="919966" y="3073828"/>
            <a:ext cx="7488000" cy="0"/>
          </a:xfrm>
          <a:prstGeom prst="line">
            <a:avLst/>
          </a:prstGeom>
          <a:noFill/>
          <a:ln w="6350" cap="flat" cmpd="sng" algn="ctr">
            <a:solidFill>
              <a:srgbClr val="E59D27"/>
            </a:solidFill>
            <a:prstDash val="dash"/>
            <a:miter lim="800000"/>
          </a:ln>
          <a:effectLst/>
        </p:spPr>
      </p:cxnSp>
      <p:cxnSp>
        <p:nvCxnSpPr>
          <p:cNvPr id="152" name="Conector recto 31">
            <a:extLst>
              <a:ext uri="{FF2B5EF4-FFF2-40B4-BE49-F238E27FC236}">
                <a16:creationId xmlns:a16="http://schemas.microsoft.com/office/drawing/2014/main" id="{EBCA23D6-2C8C-4BF8-9E7B-682056C8DAC5}"/>
              </a:ext>
            </a:extLst>
          </p:cNvPr>
          <p:cNvCxnSpPr/>
          <p:nvPr/>
        </p:nvCxnSpPr>
        <p:spPr>
          <a:xfrm>
            <a:off x="6400724" y="3073828"/>
            <a:ext cx="2016000" cy="0"/>
          </a:xfrm>
          <a:prstGeom prst="line">
            <a:avLst/>
          </a:prstGeom>
          <a:noFill/>
          <a:ln w="161925" cap="flat" cmpd="sng" algn="ctr">
            <a:solidFill>
              <a:srgbClr val="E59D2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3" name="Conector recto 34">
            <a:extLst>
              <a:ext uri="{FF2B5EF4-FFF2-40B4-BE49-F238E27FC236}">
                <a16:creationId xmlns:a16="http://schemas.microsoft.com/office/drawing/2014/main" id="{998DDF6A-87FD-4B92-B122-ED89FCFE788D}"/>
              </a:ext>
            </a:extLst>
          </p:cNvPr>
          <p:cNvCxnSpPr/>
          <p:nvPr/>
        </p:nvCxnSpPr>
        <p:spPr>
          <a:xfrm>
            <a:off x="6379287" y="556439"/>
            <a:ext cx="0" cy="1728000"/>
          </a:xfrm>
          <a:prstGeom prst="line">
            <a:avLst/>
          </a:prstGeom>
          <a:noFill/>
          <a:ln w="6350" cap="flat" cmpd="sng" algn="ctr">
            <a:solidFill>
              <a:srgbClr val="EFBB62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64" name="Rectángulo 27">
            <a:extLst>
              <a:ext uri="{FF2B5EF4-FFF2-40B4-BE49-F238E27FC236}">
                <a16:creationId xmlns:a16="http://schemas.microsoft.com/office/drawing/2014/main" id="{74F92149-896B-4CAF-9E9B-6AFAA383E371}"/>
              </a:ext>
            </a:extLst>
          </p:cNvPr>
          <p:cNvSpPr/>
          <p:nvPr/>
        </p:nvSpPr>
        <p:spPr>
          <a:xfrm rot="10800000" flipV="1">
            <a:off x="-32504" y="3730750"/>
            <a:ext cx="905130" cy="70173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/>
            <a:r>
              <a:rPr lang="en-U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MVP 4 </a:t>
            </a:r>
          </a:p>
          <a:p>
            <a:pPr algn="r"/>
            <a:r>
              <a:rPr lang="en-US" sz="900" b="1" kern="0" dirty="0">
                <a:solidFill>
                  <a:schemeClr val="tx2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Risk Classes</a:t>
            </a:r>
          </a:p>
        </p:txBody>
      </p:sp>
      <p:cxnSp>
        <p:nvCxnSpPr>
          <p:cNvPr id="166" name="Conector recto 105">
            <a:extLst>
              <a:ext uri="{FF2B5EF4-FFF2-40B4-BE49-F238E27FC236}">
                <a16:creationId xmlns:a16="http://schemas.microsoft.com/office/drawing/2014/main" id="{31A4A993-30E3-4397-B4AF-5F9A079C0C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7200" y="3827180"/>
            <a:ext cx="0" cy="360000"/>
          </a:xfrm>
          <a:prstGeom prst="line">
            <a:avLst/>
          </a:prstGeom>
          <a:noFill/>
          <a:ln w="6350" algn="ctr">
            <a:solidFill>
              <a:srgbClr val="E59D2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Conector recto 30">
            <a:extLst>
              <a:ext uri="{FF2B5EF4-FFF2-40B4-BE49-F238E27FC236}">
                <a16:creationId xmlns:a16="http://schemas.microsoft.com/office/drawing/2014/main" id="{BF2CEA88-3D84-42DB-9734-62D0775EDEBC}"/>
              </a:ext>
            </a:extLst>
          </p:cNvPr>
          <p:cNvCxnSpPr/>
          <p:nvPr/>
        </p:nvCxnSpPr>
        <p:spPr>
          <a:xfrm>
            <a:off x="911399" y="3813477"/>
            <a:ext cx="7577311" cy="0"/>
          </a:xfrm>
          <a:prstGeom prst="line">
            <a:avLst/>
          </a:prstGeom>
          <a:noFill/>
          <a:ln w="6350" cap="flat" cmpd="sng" algn="ctr">
            <a:solidFill>
              <a:srgbClr val="E59D27"/>
            </a:solidFill>
            <a:prstDash val="dash"/>
            <a:miter lim="800000"/>
          </a:ln>
          <a:effectLst/>
        </p:spPr>
      </p:cxnSp>
      <p:cxnSp>
        <p:nvCxnSpPr>
          <p:cNvPr id="169" name="Conector recto 31">
            <a:extLst>
              <a:ext uri="{FF2B5EF4-FFF2-40B4-BE49-F238E27FC236}">
                <a16:creationId xmlns:a16="http://schemas.microsoft.com/office/drawing/2014/main" id="{E31C5FE5-7F51-4DBA-8A6A-FA335550124C}"/>
              </a:ext>
            </a:extLst>
          </p:cNvPr>
          <p:cNvCxnSpPr/>
          <p:nvPr/>
        </p:nvCxnSpPr>
        <p:spPr>
          <a:xfrm>
            <a:off x="8156293" y="3813477"/>
            <a:ext cx="3924000" cy="0"/>
          </a:xfrm>
          <a:prstGeom prst="line">
            <a:avLst/>
          </a:prstGeom>
          <a:noFill/>
          <a:ln w="161925" cap="flat" cmpd="sng" algn="ctr">
            <a:solidFill>
              <a:srgbClr val="E59D2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0" name="Conector recto 34">
            <a:extLst>
              <a:ext uri="{FF2B5EF4-FFF2-40B4-BE49-F238E27FC236}">
                <a16:creationId xmlns:a16="http://schemas.microsoft.com/office/drawing/2014/main" id="{FBB99E74-145B-4E6B-BCAA-D96300E10958}"/>
              </a:ext>
            </a:extLst>
          </p:cNvPr>
          <p:cNvCxnSpPr/>
          <p:nvPr/>
        </p:nvCxnSpPr>
        <p:spPr>
          <a:xfrm>
            <a:off x="8440559" y="562503"/>
            <a:ext cx="0" cy="2484000"/>
          </a:xfrm>
          <a:prstGeom prst="line">
            <a:avLst/>
          </a:prstGeom>
          <a:noFill/>
          <a:ln w="6350" cap="flat" cmpd="sng" algn="ctr">
            <a:solidFill>
              <a:srgbClr val="EFBB62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75" name="Rectángulo 29">
            <a:extLst>
              <a:ext uri="{FF2B5EF4-FFF2-40B4-BE49-F238E27FC236}">
                <a16:creationId xmlns:a16="http://schemas.microsoft.com/office/drawing/2014/main" id="{7C390BE7-109C-4B10-9981-5FFCEB97E659}"/>
              </a:ext>
            </a:extLst>
          </p:cNvPr>
          <p:cNvSpPr/>
          <p:nvPr/>
        </p:nvSpPr>
        <p:spPr>
          <a:xfrm>
            <a:off x="4709850" y="6206388"/>
            <a:ext cx="167658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  <a:defRPr/>
            </a:pPr>
            <a:r>
              <a:rPr lang="en-US" sz="1100" b="1" dirty="0">
                <a:solidFill>
                  <a:schemeClr val="tx2"/>
                </a:solidFill>
                <a:cs typeface="Arial" panose="020B0604020202020204" pitchFamily="34" charset="0"/>
              </a:rPr>
              <a:t>Go Live Passive Mode</a:t>
            </a:r>
          </a:p>
        </p:txBody>
      </p:sp>
      <p:sp>
        <p:nvSpPr>
          <p:cNvPr id="89" name="5-Point Star 135">
            <a:extLst>
              <a:ext uri="{FF2B5EF4-FFF2-40B4-BE49-F238E27FC236}">
                <a16:creationId xmlns:a16="http://schemas.microsoft.com/office/drawing/2014/main" id="{04FBBA4C-DA3B-4782-9C12-BFC5E4B47938}"/>
              </a:ext>
            </a:extLst>
          </p:cNvPr>
          <p:cNvSpPr/>
          <p:nvPr/>
        </p:nvSpPr>
        <p:spPr bwMode="gray">
          <a:xfrm rot="10800000">
            <a:off x="6239266" y="2204810"/>
            <a:ext cx="264127" cy="266173"/>
          </a:xfrm>
          <a:prstGeom prst="star5">
            <a:avLst/>
          </a:prstGeom>
          <a:solidFill>
            <a:srgbClr val="007680"/>
          </a:solidFill>
          <a:ln w="19050" algn="ctr">
            <a:solidFill>
              <a:srgbClr val="1DE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cxnSp>
        <p:nvCxnSpPr>
          <p:cNvPr id="180" name="Conector recto 34">
            <a:extLst>
              <a:ext uri="{FF2B5EF4-FFF2-40B4-BE49-F238E27FC236}">
                <a16:creationId xmlns:a16="http://schemas.microsoft.com/office/drawing/2014/main" id="{653619E3-BC5E-4F98-8E61-FBF331273829}"/>
              </a:ext>
            </a:extLst>
          </p:cNvPr>
          <p:cNvCxnSpPr/>
          <p:nvPr/>
        </p:nvCxnSpPr>
        <p:spPr>
          <a:xfrm>
            <a:off x="3043979" y="848032"/>
            <a:ext cx="0" cy="5148000"/>
          </a:xfrm>
          <a:prstGeom prst="line">
            <a:avLst/>
          </a:prstGeom>
          <a:noFill/>
          <a:ln w="6350" cap="flat" cmpd="sng" algn="ctr">
            <a:solidFill>
              <a:srgbClr val="007680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81" name="Rectángulo 29">
            <a:extLst>
              <a:ext uri="{FF2B5EF4-FFF2-40B4-BE49-F238E27FC236}">
                <a16:creationId xmlns:a16="http://schemas.microsoft.com/office/drawing/2014/main" id="{A64E187F-4DF0-48E4-85C9-2A436B03A3AC}"/>
              </a:ext>
            </a:extLst>
          </p:cNvPr>
          <p:cNvSpPr/>
          <p:nvPr/>
        </p:nvSpPr>
        <p:spPr>
          <a:xfrm>
            <a:off x="1740298" y="6201496"/>
            <a:ext cx="167658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100" b="1" dirty="0">
                <a:solidFill>
                  <a:schemeClr val="tx2"/>
                </a:solidFill>
                <a:cs typeface="Arial" panose="020B0604020202020204" pitchFamily="34" charset="0"/>
              </a:rPr>
              <a:t>Project Kick Off</a:t>
            </a:r>
          </a:p>
        </p:txBody>
      </p:sp>
      <p:sp>
        <p:nvSpPr>
          <p:cNvPr id="183" name="Rectángulo 27">
            <a:extLst>
              <a:ext uri="{FF2B5EF4-FFF2-40B4-BE49-F238E27FC236}">
                <a16:creationId xmlns:a16="http://schemas.microsoft.com/office/drawing/2014/main" id="{7730B6C7-CF1A-409C-AE94-C2505F338816}"/>
              </a:ext>
            </a:extLst>
          </p:cNvPr>
          <p:cNvSpPr/>
          <p:nvPr/>
        </p:nvSpPr>
        <p:spPr>
          <a:xfrm rot="10800000" flipV="1">
            <a:off x="-49338" y="4275518"/>
            <a:ext cx="905130" cy="70173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/>
            <a:r>
              <a:rPr lang="en-US" sz="900" kern="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Arch developments for Active Mode</a:t>
            </a:r>
          </a:p>
          <a:p>
            <a:pPr algn="r"/>
            <a:endParaRPr lang="en-US" sz="900" kern="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27681627-B978-4743-825E-D387B36043A7}"/>
              </a:ext>
            </a:extLst>
          </p:cNvPr>
          <p:cNvSpPr/>
          <p:nvPr/>
        </p:nvSpPr>
        <p:spPr>
          <a:xfrm>
            <a:off x="11134873" y="4623815"/>
            <a:ext cx="72000" cy="72000"/>
          </a:xfrm>
          <a:prstGeom prst="flowChartConnector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cxnSp>
        <p:nvCxnSpPr>
          <p:cNvPr id="189" name="Conector recto 32">
            <a:extLst>
              <a:ext uri="{FF2B5EF4-FFF2-40B4-BE49-F238E27FC236}">
                <a16:creationId xmlns:a16="http://schemas.microsoft.com/office/drawing/2014/main" id="{491C39F2-8C8D-4785-AA8B-5A164A5CF4FC}"/>
              </a:ext>
            </a:extLst>
          </p:cNvPr>
          <p:cNvCxnSpPr/>
          <p:nvPr/>
        </p:nvCxnSpPr>
        <p:spPr>
          <a:xfrm>
            <a:off x="8239750" y="577234"/>
            <a:ext cx="0" cy="3852000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CAFCEC8C-795E-4373-B4F5-827EBE742408}"/>
              </a:ext>
            </a:extLst>
          </p:cNvPr>
          <p:cNvSpPr/>
          <p:nvPr/>
        </p:nvSpPr>
        <p:spPr>
          <a:xfrm>
            <a:off x="8186187" y="4138364"/>
            <a:ext cx="72000" cy="72000"/>
          </a:xfrm>
          <a:prstGeom prst="flowChartConnector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8929930-D5B6-4C89-BF9D-25598AE3C9EB}"/>
              </a:ext>
            </a:extLst>
          </p:cNvPr>
          <p:cNvSpPr/>
          <p:nvPr/>
        </p:nvSpPr>
        <p:spPr>
          <a:xfrm>
            <a:off x="8900333" y="4833052"/>
            <a:ext cx="23632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+mj-lt"/>
              </a:rPr>
              <a:t>Risk evaluations and go live preparation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481E7D4-C5C1-49AD-A4B8-3DC92F6AD123}"/>
              </a:ext>
            </a:extLst>
          </p:cNvPr>
          <p:cNvSpPr/>
          <p:nvPr/>
        </p:nvSpPr>
        <p:spPr>
          <a:xfrm>
            <a:off x="8372812" y="4575995"/>
            <a:ext cx="15191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+mj-lt"/>
              </a:rPr>
              <a:t>Synchronous calls</a:t>
            </a:r>
          </a:p>
        </p:txBody>
      </p:sp>
      <p:sp>
        <p:nvSpPr>
          <p:cNvPr id="193" name="5-Point Star 135">
            <a:extLst>
              <a:ext uri="{FF2B5EF4-FFF2-40B4-BE49-F238E27FC236}">
                <a16:creationId xmlns:a16="http://schemas.microsoft.com/office/drawing/2014/main" id="{3582ACD9-D319-4AB5-ADE4-2903F9206000}"/>
              </a:ext>
            </a:extLst>
          </p:cNvPr>
          <p:cNvSpPr/>
          <p:nvPr/>
        </p:nvSpPr>
        <p:spPr bwMode="gray">
          <a:xfrm rot="16200000">
            <a:off x="2935448" y="634130"/>
            <a:ext cx="264127" cy="266173"/>
          </a:xfrm>
          <a:prstGeom prst="star5">
            <a:avLst/>
          </a:prstGeom>
          <a:solidFill>
            <a:srgbClr val="007680"/>
          </a:solidFill>
          <a:ln w="19050" algn="ctr">
            <a:solidFill>
              <a:srgbClr val="1DE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D4FFCA7-73E0-4F12-82D7-EFEF9C88F960}"/>
              </a:ext>
            </a:extLst>
          </p:cNvPr>
          <p:cNvSpPr/>
          <p:nvPr/>
        </p:nvSpPr>
        <p:spPr>
          <a:xfrm>
            <a:off x="9663426" y="3710488"/>
            <a:ext cx="20716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+mj-lt"/>
              </a:rPr>
              <a:t>Modifications in Risk Classes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B949AD5-E2C2-49F0-9851-19361B8EC5AF}"/>
              </a:ext>
            </a:extLst>
          </p:cNvPr>
          <p:cNvSpPr/>
          <p:nvPr/>
        </p:nvSpPr>
        <p:spPr>
          <a:xfrm>
            <a:off x="1657149" y="243831"/>
            <a:ext cx="2772000" cy="3600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094308A4-751E-48C3-B745-45A93447D315}"/>
              </a:ext>
            </a:extLst>
          </p:cNvPr>
          <p:cNvSpPr/>
          <p:nvPr/>
        </p:nvSpPr>
        <p:spPr>
          <a:xfrm>
            <a:off x="4474217" y="251564"/>
            <a:ext cx="7641579" cy="360707"/>
          </a:xfrm>
          <a:prstGeom prst="roundRect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197" name="Rectángulo 24">
            <a:extLst>
              <a:ext uri="{FF2B5EF4-FFF2-40B4-BE49-F238E27FC236}">
                <a16:creationId xmlns:a16="http://schemas.microsoft.com/office/drawing/2014/main" id="{6A4C335D-FD9D-473D-9908-3B50A4D389D9}"/>
              </a:ext>
            </a:extLst>
          </p:cNvPr>
          <p:cNvSpPr/>
          <p:nvPr/>
        </p:nvSpPr>
        <p:spPr>
          <a:xfrm>
            <a:off x="7643512" y="-20967"/>
            <a:ext cx="1356110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algn="ctr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defRPr/>
            </a:pPr>
            <a:r>
              <a:rPr lang="es-ES" sz="1400" b="1" dirty="0">
                <a:solidFill>
                  <a:srgbClr val="4D4D4D"/>
                </a:solidFill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98" name="Rectángulo 24">
            <a:extLst>
              <a:ext uri="{FF2B5EF4-FFF2-40B4-BE49-F238E27FC236}">
                <a16:creationId xmlns:a16="http://schemas.microsoft.com/office/drawing/2014/main" id="{90DCE0A7-E653-4F05-9E9C-7572B79BD703}"/>
              </a:ext>
            </a:extLst>
          </p:cNvPr>
          <p:cNvSpPr/>
          <p:nvPr/>
        </p:nvSpPr>
        <p:spPr>
          <a:xfrm>
            <a:off x="2517771" y="-25198"/>
            <a:ext cx="1356110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algn="ctr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defRPr/>
            </a:pPr>
            <a:r>
              <a:rPr lang="es-ES" sz="1400" b="1" dirty="0">
                <a:solidFill>
                  <a:schemeClr val="tx2"/>
                </a:solidFill>
                <a:cs typeface="Arial" panose="020B0604020202020204" pitchFamily="34" charset="0"/>
              </a:rPr>
              <a:t>2020</a:t>
            </a:r>
          </a:p>
        </p:txBody>
      </p:sp>
      <p:cxnSp>
        <p:nvCxnSpPr>
          <p:cNvPr id="200" name="Conector recto 26">
            <a:extLst>
              <a:ext uri="{FF2B5EF4-FFF2-40B4-BE49-F238E27FC236}">
                <a16:creationId xmlns:a16="http://schemas.microsoft.com/office/drawing/2014/main" id="{FB1A7CB2-D61C-4DFB-9502-89F0972A374B}"/>
              </a:ext>
            </a:extLst>
          </p:cNvPr>
          <p:cNvCxnSpPr>
            <a:cxnSpLocks/>
          </p:cNvCxnSpPr>
          <p:nvPr/>
        </p:nvCxnSpPr>
        <p:spPr>
          <a:xfrm>
            <a:off x="2184083" y="6564008"/>
            <a:ext cx="360000" cy="0"/>
          </a:xfrm>
          <a:prstGeom prst="line">
            <a:avLst/>
          </a:prstGeom>
          <a:noFill/>
          <a:ln w="161925" cap="flat" cmpd="sng" algn="ctr">
            <a:solidFill>
              <a:srgbClr val="E59D2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2" name="Chevron 131">
            <a:extLst>
              <a:ext uri="{FF2B5EF4-FFF2-40B4-BE49-F238E27FC236}">
                <a16:creationId xmlns:a16="http://schemas.microsoft.com/office/drawing/2014/main" id="{DFB290DE-F98E-495A-92EA-FDEA322A6D3A}"/>
              </a:ext>
            </a:extLst>
          </p:cNvPr>
          <p:cNvSpPr/>
          <p:nvPr/>
        </p:nvSpPr>
        <p:spPr>
          <a:xfrm>
            <a:off x="221028" y="6492008"/>
            <a:ext cx="360000" cy="144000"/>
          </a:xfrm>
          <a:prstGeom prst="chevron">
            <a:avLst>
              <a:gd name="adj" fmla="val 0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cxnSp>
        <p:nvCxnSpPr>
          <p:cNvPr id="203" name="Conector recto 26">
            <a:extLst>
              <a:ext uri="{FF2B5EF4-FFF2-40B4-BE49-F238E27FC236}">
                <a16:creationId xmlns:a16="http://schemas.microsoft.com/office/drawing/2014/main" id="{841998C3-82C1-4BEC-8A95-2FECFDC558B4}"/>
              </a:ext>
            </a:extLst>
          </p:cNvPr>
          <p:cNvCxnSpPr>
            <a:cxnSpLocks/>
          </p:cNvCxnSpPr>
          <p:nvPr/>
        </p:nvCxnSpPr>
        <p:spPr>
          <a:xfrm>
            <a:off x="1094540" y="6564008"/>
            <a:ext cx="360000" cy="0"/>
          </a:xfrm>
          <a:prstGeom prst="line">
            <a:avLst/>
          </a:prstGeom>
          <a:noFill/>
          <a:ln w="1619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5" name="Conector recto 105">
            <a:extLst>
              <a:ext uri="{FF2B5EF4-FFF2-40B4-BE49-F238E27FC236}">
                <a16:creationId xmlns:a16="http://schemas.microsoft.com/office/drawing/2014/main" id="{44DFDC2D-46DD-4BED-BD46-ADFAB79AF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871" y="5154503"/>
            <a:ext cx="0" cy="792000"/>
          </a:xfrm>
          <a:prstGeom prst="line">
            <a:avLst/>
          </a:prstGeom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Rectángulo 27">
            <a:extLst>
              <a:ext uri="{FF2B5EF4-FFF2-40B4-BE49-F238E27FC236}">
                <a16:creationId xmlns:a16="http://schemas.microsoft.com/office/drawing/2014/main" id="{3CF649DF-C703-4D73-A517-BA06BC68FBCD}"/>
              </a:ext>
            </a:extLst>
          </p:cNvPr>
          <p:cNvSpPr/>
          <p:nvPr/>
        </p:nvSpPr>
        <p:spPr>
          <a:xfrm rot="10800000" flipV="1">
            <a:off x="-140739" y="5067944"/>
            <a:ext cx="986846" cy="70173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72000"/>
          <a:lstStyle/>
          <a:p>
            <a:pPr algn="r"/>
            <a:r>
              <a:rPr lang="en-US" sz="900" b="1" u="sng" kern="0" dirty="0">
                <a:solidFill>
                  <a:schemeClr val="accent3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Parking Lot</a:t>
            </a:r>
          </a:p>
          <a:p>
            <a:pPr algn="r"/>
            <a:r>
              <a:rPr lang="en-US" sz="900" kern="0" dirty="0">
                <a:solidFill>
                  <a:schemeClr val="accent3"/>
                </a:solidFill>
                <a:latin typeface="Arial Narrow" panose="020B0606020202030204" pitchFamily="34" charset="0"/>
                <a:cs typeface="Segoe UI Semibold" panose="020B0702040204020203" pitchFamily="34" charset="0"/>
              </a:rPr>
              <a:t>Candidates to be squeezed into Active Mode, if MVP 4 is shorter than estimated</a:t>
            </a:r>
          </a:p>
        </p:txBody>
      </p:sp>
      <p:cxnSp>
        <p:nvCxnSpPr>
          <p:cNvPr id="207" name="Conector recto 26">
            <a:extLst>
              <a:ext uri="{FF2B5EF4-FFF2-40B4-BE49-F238E27FC236}">
                <a16:creationId xmlns:a16="http://schemas.microsoft.com/office/drawing/2014/main" id="{3F549667-B881-40FE-9DDC-C88C9F723D7D}"/>
              </a:ext>
            </a:extLst>
          </p:cNvPr>
          <p:cNvCxnSpPr>
            <a:cxnSpLocks/>
          </p:cNvCxnSpPr>
          <p:nvPr/>
        </p:nvCxnSpPr>
        <p:spPr>
          <a:xfrm>
            <a:off x="3175195" y="6564008"/>
            <a:ext cx="360000" cy="0"/>
          </a:xfrm>
          <a:prstGeom prst="line">
            <a:avLst/>
          </a:prstGeom>
          <a:noFill/>
          <a:ln w="1619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8" name="Conector recto 26">
            <a:extLst>
              <a:ext uri="{FF2B5EF4-FFF2-40B4-BE49-F238E27FC236}">
                <a16:creationId xmlns:a16="http://schemas.microsoft.com/office/drawing/2014/main" id="{9D3562AE-6849-4C40-9400-A1DEBA575EE2}"/>
              </a:ext>
            </a:extLst>
          </p:cNvPr>
          <p:cNvCxnSpPr>
            <a:cxnSpLocks/>
          </p:cNvCxnSpPr>
          <p:nvPr/>
        </p:nvCxnSpPr>
        <p:spPr>
          <a:xfrm>
            <a:off x="6410458" y="3395821"/>
            <a:ext cx="2016000" cy="0"/>
          </a:xfrm>
          <a:prstGeom prst="line">
            <a:avLst/>
          </a:prstGeom>
          <a:noFill/>
          <a:ln w="1619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0" name="Rectángulo 29">
            <a:extLst>
              <a:ext uri="{FF2B5EF4-FFF2-40B4-BE49-F238E27FC236}">
                <a16:creationId xmlns:a16="http://schemas.microsoft.com/office/drawing/2014/main" id="{2B522E88-4DA9-4EC6-8019-9B72F64D9BA2}"/>
              </a:ext>
            </a:extLst>
          </p:cNvPr>
          <p:cNvSpPr/>
          <p:nvPr/>
        </p:nvSpPr>
        <p:spPr>
          <a:xfrm>
            <a:off x="21855" y="6635327"/>
            <a:ext cx="2145371" cy="2462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  <a:defRPr/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Digital squad</a:t>
            </a:r>
          </a:p>
        </p:txBody>
      </p:sp>
      <p:cxnSp>
        <p:nvCxnSpPr>
          <p:cNvPr id="212" name="Conector recto 26">
            <a:extLst>
              <a:ext uri="{FF2B5EF4-FFF2-40B4-BE49-F238E27FC236}">
                <a16:creationId xmlns:a16="http://schemas.microsoft.com/office/drawing/2014/main" id="{24665910-ADBB-45E8-A5CB-38E89C53B50C}"/>
              </a:ext>
            </a:extLst>
          </p:cNvPr>
          <p:cNvCxnSpPr>
            <a:cxnSpLocks/>
          </p:cNvCxnSpPr>
          <p:nvPr/>
        </p:nvCxnSpPr>
        <p:spPr>
          <a:xfrm>
            <a:off x="6406657" y="2477566"/>
            <a:ext cx="1080000" cy="0"/>
          </a:xfrm>
          <a:prstGeom prst="line">
            <a:avLst/>
          </a:prstGeom>
          <a:noFill/>
          <a:ln w="1619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3" name="Conector recto 26">
            <a:extLst>
              <a:ext uri="{FF2B5EF4-FFF2-40B4-BE49-F238E27FC236}">
                <a16:creationId xmlns:a16="http://schemas.microsoft.com/office/drawing/2014/main" id="{00621B5B-B259-4748-BC6D-A0DA048B2679}"/>
              </a:ext>
            </a:extLst>
          </p:cNvPr>
          <p:cNvCxnSpPr>
            <a:cxnSpLocks/>
          </p:cNvCxnSpPr>
          <p:nvPr/>
        </p:nvCxnSpPr>
        <p:spPr>
          <a:xfrm>
            <a:off x="3170793" y="1952248"/>
            <a:ext cx="2520000" cy="0"/>
          </a:xfrm>
          <a:prstGeom prst="line">
            <a:avLst/>
          </a:prstGeom>
          <a:noFill/>
          <a:ln w="1619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C5C39E1-4E89-4CA6-BC66-047419272244}"/>
              </a:ext>
            </a:extLst>
          </p:cNvPr>
          <p:cNvSpPr/>
          <p:nvPr/>
        </p:nvSpPr>
        <p:spPr>
          <a:xfrm>
            <a:off x="6489626" y="2364121"/>
            <a:ext cx="3180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j-lt"/>
              </a:rPr>
              <a:t>Feedback loop</a:t>
            </a:r>
          </a:p>
          <a:p>
            <a:r>
              <a:rPr lang="en-US" sz="800" dirty="0">
                <a:latin typeface="+mj-lt"/>
              </a:rPr>
              <a:t> (fraudulent)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EE2DC6-368C-4CE9-8C82-CE35ABA34D41}"/>
              </a:ext>
            </a:extLst>
          </p:cNvPr>
          <p:cNvSpPr/>
          <p:nvPr/>
        </p:nvSpPr>
        <p:spPr>
          <a:xfrm>
            <a:off x="6666772" y="3294283"/>
            <a:ext cx="3180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+mj-lt"/>
              </a:rPr>
              <a:t>RT data feed to RS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4A69FB1-CBE2-417D-8690-424E9A28B988}"/>
              </a:ext>
            </a:extLst>
          </p:cNvPr>
          <p:cNvSpPr/>
          <p:nvPr/>
        </p:nvSpPr>
        <p:spPr>
          <a:xfrm>
            <a:off x="3167486" y="1834393"/>
            <a:ext cx="6096000" cy="21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+mj-lt"/>
              </a:rPr>
              <a:t>Proceso en BDP para la obtención de los datos</a:t>
            </a:r>
            <a:endParaRPr lang="es-SP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C330AAA-D9E5-45C3-BE18-89879126B226}"/>
              </a:ext>
            </a:extLst>
          </p:cNvPr>
          <p:cNvSpPr/>
          <p:nvPr/>
        </p:nvSpPr>
        <p:spPr>
          <a:xfrm>
            <a:off x="5653901" y="1849963"/>
            <a:ext cx="3180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b="1" dirty="0">
                <a:latin typeface="+mj-lt"/>
              </a:rPr>
              <a:t>- CoE Arch BDP</a:t>
            </a:r>
            <a:endParaRPr lang="es-SP" sz="800" b="1" dirty="0">
              <a:latin typeface="+mj-lt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BD7777E-1C10-431E-AB57-10E820505A16}"/>
              </a:ext>
            </a:extLst>
          </p:cNvPr>
          <p:cNvSpPr/>
          <p:nvPr/>
        </p:nvSpPr>
        <p:spPr>
          <a:xfrm>
            <a:off x="7443925" y="2444934"/>
            <a:ext cx="3180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b="1" dirty="0">
                <a:latin typeface="+mj-lt"/>
              </a:rPr>
              <a:t>- CoE Arch BDP</a:t>
            </a:r>
            <a:endParaRPr lang="es-SP" sz="800" b="1" dirty="0">
              <a:latin typeface="+mj-lt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8EE3F8C-7E4C-49FA-BBFD-0D98FF2CA300}"/>
              </a:ext>
            </a:extLst>
          </p:cNvPr>
          <p:cNvSpPr/>
          <p:nvPr/>
        </p:nvSpPr>
        <p:spPr>
          <a:xfrm>
            <a:off x="8415645" y="3268208"/>
            <a:ext cx="3180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b="1" dirty="0">
                <a:latin typeface="+mj-lt"/>
              </a:rPr>
              <a:t>- Lending</a:t>
            </a:r>
            <a:endParaRPr lang="es-SP" sz="800" b="1" dirty="0">
              <a:latin typeface="+mj-lt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03062FC-4A24-4342-A75D-EDBEA87035FF}"/>
              </a:ext>
            </a:extLst>
          </p:cNvPr>
          <p:cNvSpPr/>
          <p:nvPr/>
        </p:nvSpPr>
        <p:spPr>
          <a:xfrm>
            <a:off x="11204023" y="5226648"/>
            <a:ext cx="14590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+mj-lt"/>
              </a:rPr>
              <a:t>- Investment</a:t>
            </a:r>
          </a:p>
        </p:txBody>
      </p:sp>
      <p:sp>
        <p:nvSpPr>
          <p:cNvPr id="108" name="5-Point Star 135">
            <a:extLst>
              <a:ext uri="{FF2B5EF4-FFF2-40B4-BE49-F238E27FC236}">
                <a16:creationId xmlns:a16="http://schemas.microsoft.com/office/drawing/2014/main" id="{A0C06C35-DB5A-48AB-8B2D-6F892BC80AC0}"/>
              </a:ext>
            </a:extLst>
          </p:cNvPr>
          <p:cNvSpPr/>
          <p:nvPr/>
        </p:nvSpPr>
        <p:spPr bwMode="gray">
          <a:xfrm rot="10800000">
            <a:off x="11060460" y="4846069"/>
            <a:ext cx="252000" cy="288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7680"/>
          </a:solidFill>
          <a:ln w="19050" algn="ctr">
            <a:solidFill>
              <a:srgbClr val="1DE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cxnSp>
        <p:nvCxnSpPr>
          <p:cNvPr id="229" name="Conector recto 30">
            <a:extLst>
              <a:ext uri="{FF2B5EF4-FFF2-40B4-BE49-F238E27FC236}">
                <a16:creationId xmlns:a16="http://schemas.microsoft.com/office/drawing/2014/main" id="{71692E64-44B0-4774-B1DA-7DB803D72B48}"/>
              </a:ext>
            </a:extLst>
          </p:cNvPr>
          <p:cNvCxnSpPr/>
          <p:nvPr/>
        </p:nvCxnSpPr>
        <p:spPr>
          <a:xfrm>
            <a:off x="892831" y="5131569"/>
            <a:ext cx="10368000" cy="0"/>
          </a:xfrm>
          <a:prstGeom prst="line">
            <a:avLst/>
          </a:prstGeom>
          <a:noFill/>
          <a:ln w="6350" cap="flat" cmpd="sng" algn="ctr">
            <a:solidFill>
              <a:schemeClr val="accent3"/>
            </a:solidFill>
            <a:prstDash val="dash"/>
            <a:miter lim="800000"/>
          </a:ln>
          <a:effectLst/>
        </p:spPr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D68D336-8E45-4684-90A3-C18F5023644C}"/>
              </a:ext>
            </a:extLst>
          </p:cNvPr>
          <p:cNvCxnSpPr/>
          <p:nvPr/>
        </p:nvCxnSpPr>
        <p:spPr>
          <a:xfrm flipV="1">
            <a:off x="921556" y="6237295"/>
            <a:ext cx="10944000" cy="1"/>
          </a:xfrm>
          <a:prstGeom prst="straightConnector1">
            <a:avLst/>
          </a:prstGeom>
          <a:ln w="19050">
            <a:solidFill>
              <a:srgbClr val="00768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4CCE79B-E8E3-4468-90C1-16AA5E15755B}"/>
              </a:ext>
            </a:extLst>
          </p:cNvPr>
          <p:cNvGrpSpPr/>
          <p:nvPr/>
        </p:nvGrpSpPr>
        <p:grpSpPr>
          <a:xfrm>
            <a:off x="6198764" y="6051814"/>
            <a:ext cx="350769" cy="354277"/>
            <a:chOff x="6115870" y="5692232"/>
            <a:chExt cx="181600" cy="1800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C90822-FA66-432C-9DDD-D180D57CB048}"/>
                </a:ext>
              </a:extLst>
            </p:cNvPr>
            <p:cNvSpPr/>
            <p:nvPr/>
          </p:nvSpPr>
          <p:spPr bwMode="gray">
            <a:xfrm>
              <a:off x="6116670" y="569223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101" name="Freeform 984">
              <a:extLst>
                <a:ext uri="{FF2B5EF4-FFF2-40B4-BE49-F238E27FC236}">
                  <a16:creationId xmlns:a16="http://schemas.microsoft.com/office/drawing/2014/main" id="{10D38FD1-437F-495A-896D-A1DB83992D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15870" y="5692232"/>
              <a:ext cx="181600" cy="18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93 w 512"/>
                <a:gd name="T11" fmla="*/ 132 h 512"/>
                <a:gd name="T12" fmla="*/ 255 w 512"/>
                <a:gd name="T13" fmla="*/ 410 h 512"/>
                <a:gd name="T14" fmla="*/ 245 w 512"/>
                <a:gd name="T15" fmla="*/ 416 h 512"/>
                <a:gd name="T16" fmla="*/ 244 w 512"/>
                <a:gd name="T17" fmla="*/ 416 h 512"/>
                <a:gd name="T18" fmla="*/ 235 w 512"/>
                <a:gd name="T19" fmla="*/ 409 h 512"/>
                <a:gd name="T20" fmla="*/ 200 w 512"/>
                <a:gd name="T21" fmla="*/ 312 h 512"/>
                <a:gd name="T22" fmla="*/ 103 w 512"/>
                <a:gd name="T23" fmla="*/ 276 h 512"/>
                <a:gd name="T24" fmla="*/ 96 w 512"/>
                <a:gd name="T25" fmla="*/ 267 h 512"/>
                <a:gd name="T26" fmla="*/ 102 w 512"/>
                <a:gd name="T27" fmla="*/ 257 h 512"/>
                <a:gd name="T28" fmla="*/ 379 w 512"/>
                <a:gd name="T29" fmla="*/ 118 h 512"/>
                <a:gd name="T30" fmla="*/ 391 w 512"/>
                <a:gd name="T31" fmla="*/ 120 h 512"/>
                <a:gd name="T32" fmla="*/ 393 w 512"/>
                <a:gd name="T33" fmla="*/ 132 h 512"/>
                <a:gd name="T34" fmla="*/ 133 w 512"/>
                <a:gd name="T35" fmla="*/ 265 h 512"/>
                <a:gd name="T36" fmla="*/ 360 w 512"/>
                <a:gd name="T37" fmla="*/ 152 h 512"/>
                <a:gd name="T38" fmla="*/ 247 w 512"/>
                <a:gd name="T39" fmla="*/ 378 h 512"/>
                <a:gd name="T40" fmla="*/ 218 w 512"/>
                <a:gd name="T41" fmla="*/ 300 h 512"/>
                <a:gd name="T42" fmla="*/ 212 w 512"/>
                <a:gd name="T43" fmla="*/ 294 h 512"/>
                <a:gd name="T44" fmla="*/ 133 w 512"/>
                <a:gd name="T45" fmla="*/ 26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93" y="132"/>
                  </a:moveTo>
                  <a:cubicBezTo>
                    <a:pt x="255" y="410"/>
                    <a:pt x="255" y="410"/>
                    <a:pt x="255" y="410"/>
                  </a:cubicBezTo>
                  <a:cubicBezTo>
                    <a:pt x="253" y="413"/>
                    <a:pt x="249" y="416"/>
                    <a:pt x="245" y="416"/>
                  </a:cubicBezTo>
                  <a:cubicBezTo>
                    <a:pt x="245" y="416"/>
                    <a:pt x="245" y="416"/>
                    <a:pt x="244" y="416"/>
                  </a:cubicBezTo>
                  <a:cubicBezTo>
                    <a:pt x="240" y="415"/>
                    <a:pt x="236" y="413"/>
                    <a:pt x="235" y="409"/>
                  </a:cubicBezTo>
                  <a:cubicBezTo>
                    <a:pt x="200" y="312"/>
                    <a:pt x="200" y="312"/>
                    <a:pt x="200" y="312"/>
                  </a:cubicBezTo>
                  <a:cubicBezTo>
                    <a:pt x="103" y="276"/>
                    <a:pt x="103" y="276"/>
                    <a:pt x="103" y="276"/>
                  </a:cubicBezTo>
                  <a:cubicBezTo>
                    <a:pt x="99" y="275"/>
                    <a:pt x="96" y="271"/>
                    <a:pt x="96" y="267"/>
                  </a:cubicBezTo>
                  <a:cubicBezTo>
                    <a:pt x="95" y="263"/>
                    <a:pt x="98" y="259"/>
                    <a:pt x="102" y="257"/>
                  </a:cubicBezTo>
                  <a:cubicBezTo>
                    <a:pt x="379" y="118"/>
                    <a:pt x="379" y="118"/>
                    <a:pt x="379" y="118"/>
                  </a:cubicBezTo>
                  <a:cubicBezTo>
                    <a:pt x="383" y="116"/>
                    <a:pt x="388" y="117"/>
                    <a:pt x="391" y="120"/>
                  </a:cubicBezTo>
                  <a:cubicBezTo>
                    <a:pt x="394" y="123"/>
                    <a:pt x="395" y="128"/>
                    <a:pt x="393" y="132"/>
                  </a:cubicBezTo>
                  <a:close/>
                  <a:moveTo>
                    <a:pt x="133" y="265"/>
                  </a:moveTo>
                  <a:cubicBezTo>
                    <a:pt x="360" y="152"/>
                    <a:pt x="360" y="152"/>
                    <a:pt x="360" y="152"/>
                  </a:cubicBezTo>
                  <a:cubicBezTo>
                    <a:pt x="247" y="378"/>
                    <a:pt x="247" y="378"/>
                    <a:pt x="247" y="378"/>
                  </a:cubicBezTo>
                  <a:cubicBezTo>
                    <a:pt x="218" y="300"/>
                    <a:pt x="218" y="300"/>
                    <a:pt x="218" y="300"/>
                  </a:cubicBezTo>
                  <a:cubicBezTo>
                    <a:pt x="217" y="297"/>
                    <a:pt x="215" y="295"/>
                    <a:pt x="212" y="294"/>
                  </a:cubicBezTo>
                  <a:lnTo>
                    <a:pt x="133" y="265"/>
                  </a:lnTo>
                  <a:close/>
                </a:path>
              </a:pathLst>
            </a:custGeom>
            <a:solidFill>
              <a:srgbClr val="007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46B7C01-8584-4E18-A1AE-4D6BCFDE9955}"/>
              </a:ext>
            </a:extLst>
          </p:cNvPr>
          <p:cNvGrpSpPr/>
          <p:nvPr/>
        </p:nvGrpSpPr>
        <p:grpSpPr>
          <a:xfrm>
            <a:off x="2890277" y="6050034"/>
            <a:ext cx="353888" cy="350769"/>
            <a:chOff x="7025564" y="4968910"/>
            <a:chExt cx="180000" cy="1800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4B0E798-0519-4EA3-AAFD-84E657C41813}"/>
                </a:ext>
              </a:extLst>
            </p:cNvPr>
            <p:cNvSpPr/>
            <p:nvPr/>
          </p:nvSpPr>
          <p:spPr bwMode="gray">
            <a:xfrm>
              <a:off x="7025564" y="496891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233" name="Freeform 858">
              <a:extLst>
                <a:ext uri="{FF2B5EF4-FFF2-40B4-BE49-F238E27FC236}">
                  <a16:creationId xmlns:a16="http://schemas.microsoft.com/office/drawing/2014/main" id="{9F039C38-26A5-4DA6-82A8-39F6BBDB94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6038" y="4968910"/>
              <a:ext cx="179053" cy="180000"/>
            </a:xfrm>
            <a:custGeom>
              <a:avLst/>
              <a:gdLst>
                <a:gd name="T0" fmla="*/ 352 w 512"/>
                <a:gd name="T1" fmla="*/ 146 h 512"/>
                <a:gd name="T2" fmla="*/ 352 w 512"/>
                <a:gd name="T3" fmla="*/ 260 h 512"/>
                <a:gd name="T4" fmla="*/ 263 w 512"/>
                <a:gd name="T5" fmla="*/ 259 h 512"/>
                <a:gd name="T6" fmla="*/ 208 w 512"/>
                <a:gd name="T7" fmla="*/ 236 h 512"/>
                <a:gd name="T8" fmla="*/ 160 w 512"/>
                <a:gd name="T9" fmla="*/ 248 h 512"/>
                <a:gd name="T10" fmla="*/ 160 w 512"/>
                <a:gd name="T11" fmla="*/ 134 h 512"/>
                <a:gd name="T12" fmla="*/ 248 w 512"/>
                <a:gd name="T13" fmla="*/ 135 h 512"/>
                <a:gd name="T14" fmla="*/ 352 w 512"/>
                <a:gd name="T15" fmla="*/ 146 h 512"/>
                <a:gd name="T16" fmla="*/ 512 w 512"/>
                <a:gd name="T17" fmla="*/ 256 h 512"/>
                <a:gd name="T18" fmla="*/ 256 w 512"/>
                <a:gd name="T19" fmla="*/ 512 h 512"/>
                <a:gd name="T20" fmla="*/ 0 w 512"/>
                <a:gd name="T21" fmla="*/ 256 h 512"/>
                <a:gd name="T22" fmla="*/ 256 w 512"/>
                <a:gd name="T23" fmla="*/ 0 h 512"/>
                <a:gd name="T24" fmla="*/ 512 w 512"/>
                <a:gd name="T25" fmla="*/ 256 h 512"/>
                <a:gd name="T26" fmla="*/ 373 w 512"/>
                <a:gd name="T27" fmla="*/ 128 h 512"/>
                <a:gd name="T28" fmla="*/ 367 w 512"/>
                <a:gd name="T29" fmla="*/ 118 h 512"/>
                <a:gd name="T30" fmla="*/ 356 w 512"/>
                <a:gd name="T31" fmla="*/ 119 h 512"/>
                <a:gd name="T32" fmla="*/ 263 w 512"/>
                <a:gd name="T33" fmla="*/ 120 h 512"/>
                <a:gd name="T34" fmla="*/ 143 w 512"/>
                <a:gd name="T35" fmla="*/ 119 h 512"/>
                <a:gd name="T36" fmla="*/ 138 w 512"/>
                <a:gd name="T37" fmla="*/ 128 h 512"/>
                <a:gd name="T38" fmla="*/ 138 w 512"/>
                <a:gd name="T39" fmla="*/ 384 h 512"/>
                <a:gd name="T40" fmla="*/ 149 w 512"/>
                <a:gd name="T41" fmla="*/ 394 h 512"/>
                <a:gd name="T42" fmla="*/ 160 w 512"/>
                <a:gd name="T43" fmla="*/ 384 h 512"/>
                <a:gd name="T44" fmla="*/ 160 w 512"/>
                <a:gd name="T45" fmla="*/ 272 h 512"/>
                <a:gd name="T46" fmla="*/ 248 w 512"/>
                <a:gd name="T47" fmla="*/ 274 h 512"/>
                <a:gd name="T48" fmla="*/ 368 w 512"/>
                <a:gd name="T49" fmla="*/ 275 h 512"/>
                <a:gd name="T50" fmla="*/ 373 w 512"/>
                <a:gd name="T51" fmla="*/ 266 h 512"/>
                <a:gd name="T52" fmla="*/ 373 w 512"/>
                <a:gd name="T53" fmla="*/ 12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512">
                  <a:moveTo>
                    <a:pt x="352" y="146"/>
                  </a:moveTo>
                  <a:cubicBezTo>
                    <a:pt x="352" y="260"/>
                    <a:pt x="352" y="260"/>
                    <a:pt x="352" y="260"/>
                  </a:cubicBezTo>
                  <a:cubicBezTo>
                    <a:pt x="337" y="268"/>
                    <a:pt x="293" y="288"/>
                    <a:pt x="263" y="259"/>
                  </a:cubicBezTo>
                  <a:cubicBezTo>
                    <a:pt x="247" y="242"/>
                    <a:pt x="227" y="236"/>
                    <a:pt x="208" y="236"/>
                  </a:cubicBezTo>
                  <a:cubicBezTo>
                    <a:pt x="191" y="236"/>
                    <a:pt x="173" y="242"/>
                    <a:pt x="160" y="248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74" y="126"/>
                    <a:pt x="218" y="105"/>
                    <a:pt x="248" y="135"/>
                  </a:cubicBezTo>
                  <a:cubicBezTo>
                    <a:pt x="280" y="167"/>
                    <a:pt x="323" y="159"/>
                    <a:pt x="352" y="146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128"/>
                  </a:moveTo>
                  <a:cubicBezTo>
                    <a:pt x="373" y="124"/>
                    <a:pt x="371" y="120"/>
                    <a:pt x="367" y="118"/>
                  </a:cubicBezTo>
                  <a:cubicBezTo>
                    <a:pt x="364" y="116"/>
                    <a:pt x="360" y="117"/>
                    <a:pt x="356" y="119"/>
                  </a:cubicBezTo>
                  <a:cubicBezTo>
                    <a:pt x="356" y="119"/>
                    <a:pt x="299" y="156"/>
                    <a:pt x="263" y="120"/>
                  </a:cubicBezTo>
                  <a:cubicBezTo>
                    <a:pt x="224" y="81"/>
                    <a:pt x="167" y="102"/>
                    <a:pt x="143" y="119"/>
                  </a:cubicBezTo>
                  <a:cubicBezTo>
                    <a:pt x="140" y="121"/>
                    <a:pt x="138" y="124"/>
                    <a:pt x="138" y="128"/>
                  </a:cubicBezTo>
                  <a:cubicBezTo>
                    <a:pt x="138" y="384"/>
                    <a:pt x="138" y="384"/>
                    <a:pt x="138" y="384"/>
                  </a:cubicBezTo>
                  <a:cubicBezTo>
                    <a:pt x="138" y="390"/>
                    <a:pt x="143" y="394"/>
                    <a:pt x="149" y="394"/>
                  </a:cubicBezTo>
                  <a:cubicBezTo>
                    <a:pt x="155" y="394"/>
                    <a:pt x="160" y="390"/>
                    <a:pt x="160" y="384"/>
                  </a:cubicBezTo>
                  <a:cubicBezTo>
                    <a:pt x="160" y="272"/>
                    <a:pt x="160" y="272"/>
                    <a:pt x="160" y="272"/>
                  </a:cubicBezTo>
                  <a:cubicBezTo>
                    <a:pt x="174" y="264"/>
                    <a:pt x="217" y="243"/>
                    <a:pt x="248" y="274"/>
                  </a:cubicBezTo>
                  <a:cubicBezTo>
                    <a:pt x="286" y="312"/>
                    <a:pt x="343" y="292"/>
                    <a:pt x="368" y="275"/>
                  </a:cubicBezTo>
                  <a:cubicBezTo>
                    <a:pt x="371" y="273"/>
                    <a:pt x="373" y="270"/>
                    <a:pt x="373" y="266"/>
                  </a:cubicBezTo>
                  <a:lnTo>
                    <a:pt x="373" y="128"/>
                  </a:lnTo>
                  <a:close/>
                </a:path>
              </a:pathLst>
            </a:custGeom>
            <a:solidFill>
              <a:srgbClr val="007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0A761E-7C44-4FA2-8AF1-915B7FA8D7C1}"/>
              </a:ext>
            </a:extLst>
          </p:cNvPr>
          <p:cNvGrpSpPr/>
          <p:nvPr/>
        </p:nvGrpSpPr>
        <p:grpSpPr>
          <a:xfrm>
            <a:off x="10993037" y="6059427"/>
            <a:ext cx="350769" cy="354277"/>
            <a:chOff x="6115870" y="5692232"/>
            <a:chExt cx="181600" cy="1800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31B512D-7B99-4BE2-BFD2-654C82981121}"/>
                </a:ext>
              </a:extLst>
            </p:cNvPr>
            <p:cNvSpPr/>
            <p:nvPr/>
          </p:nvSpPr>
          <p:spPr bwMode="gray">
            <a:xfrm>
              <a:off x="6116670" y="569223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174" name="Freeform 984">
              <a:extLst>
                <a:ext uri="{FF2B5EF4-FFF2-40B4-BE49-F238E27FC236}">
                  <a16:creationId xmlns:a16="http://schemas.microsoft.com/office/drawing/2014/main" id="{D238ADA4-03BB-403C-9A91-1FA4E61598F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15870" y="5692232"/>
              <a:ext cx="181600" cy="18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93 w 512"/>
                <a:gd name="T11" fmla="*/ 132 h 512"/>
                <a:gd name="T12" fmla="*/ 255 w 512"/>
                <a:gd name="T13" fmla="*/ 410 h 512"/>
                <a:gd name="T14" fmla="*/ 245 w 512"/>
                <a:gd name="T15" fmla="*/ 416 h 512"/>
                <a:gd name="T16" fmla="*/ 244 w 512"/>
                <a:gd name="T17" fmla="*/ 416 h 512"/>
                <a:gd name="T18" fmla="*/ 235 w 512"/>
                <a:gd name="T19" fmla="*/ 409 h 512"/>
                <a:gd name="T20" fmla="*/ 200 w 512"/>
                <a:gd name="T21" fmla="*/ 312 h 512"/>
                <a:gd name="T22" fmla="*/ 103 w 512"/>
                <a:gd name="T23" fmla="*/ 276 h 512"/>
                <a:gd name="T24" fmla="*/ 96 w 512"/>
                <a:gd name="T25" fmla="*/ 267 h 512"/>
                <a:gd name="T26" fmla="*/ 102 w 512"/>
                <a:gd name="T27" fmla="*/ 257 h 512"/>
                <a:gd name="T28" fmla="*/ 379 w 512"/>
                <a:gd name="T29" fmla="*/ 118 h 512"/>
                <a:gd name="T30" fmla="*/ 391 w 512"/>
                <a:gd name="T31" fmla="*/ 120 h 512"/>
                <a:gd name="T32" fmla="*/ 393 w 512"/>
                <a:gd name="T33" fmla="*/ 132 h 512"/>
                <a:gd name="T34" fmla="*/ 133 w 512"/>
                <a:gd name="T35" fmla="*/ 265 h 512"/>
                <a:gd name="T36" fmla="*/ 360 w 512"/>
                <a:gd name="T37" fmla="*/ 152 h 512"/>
                <a:gd name="T38" fmla="*/ 247 w 512"/>
                <a:gd name="T39" fmla="*/ 378 h 512"/>
                <a:gd name="T40" fmla="*/ 218 w 512"/>
                <a:gd name="T41" fmla="*/ 300 h 512"/>
                <a:gd name="T42" fmla="*/ 212 w 512"/>
                <a:gd name="T43" fmla="*/ 294 h 512"/>
                <a:gd name="T44" fmla="*/ 133 w 512"/>
                <a:gd name="T45" fmla="*/ 26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93" y="132"/>
                  </a:moveTo>
                  <a:cubicBezTo>
                    <a:pt x="255" y="410"/>
                    <a:pt x="255" y="410"/>
                    <a:pt x="255" y="410"/>
                  </a:cubicBezTo>
                  <a:cubicBezTo>
                    <a:pt x="253" y="413"/>
                    <a:pt x="249" y="416"/>
                    <a:pt x="245" y="416"/>
                  </a:cubicBezTo>
                  <a:cubicBezTo>
                    <a:pt x="245" y="416"/>
                    <a:pt x="245" y="416"/>
                    <a:pt x="244" y="416"/>
                  </a:cubicBezTo>
                  <a:cubicBezTo>
                    <a:pt x="240" y="415"/>
                    <a:pt x="236" y="413"/>
                    <a:pt x="235" y="409"/>
                  </a:cubicBezTo>
                  <a:cubicBezTo>
                    <a:pt x="200" y="312"/>
                    <a:pt x="200" y="312"/>
                    <a:pt x="200" y="312"/>
                  </a:cubicBezTo>
                  <a:cubicBezTo>
                    <a:pt x="103" y="276"/>
                    <a:pt x="103" y="276"/>
                    <a:pt x="103" y="276"/>
                  </a:cubicBezTo>
                  <a:cubicBezTo>
                    <a:pt x="99" y="275"/>
                    <a:pt x="96" y="271"/>
                    <a:pt x="96" y="267"/>
                  </a:cubicBezTo>
                  <a:cubicBezTo>
                    <a:pt x="95" y="263"/>
                    <a:pt x="98" y="259"/>
                    <a:pt x="102" y="257"/>
                  </a:cubicBezTo>
                  <a:cubicBezTo>
                    <a:pt x="379" y="118"/>
                    <a:pt x="379" y="118"/>
                    <a:pt x="379" y="118"/>
                  </a:cubicBezTo>
                  <a:cubicBezTo>
                    <a:pt x="383" y="116"/>
                    <a:pt x="388" y="117"/>
                    <a:pt x="391" y="120"/>
                  </a:cubicBezTo>
                  <a:cubicBezTo>
                    <a:pt x="394" y="123"/>
                    <a:pt x="395" y="128"/>
                    <a:pt x="393" y="132"/>
                  </a:cubicBezTo>
                  <a:close/>
                  <a:moveTo>
                    <a:pt x="133" y="265"/>
                  </a:moveTo>
                  <a:cubicBezTo>
                    <a:pt x="360" y="152"/>
                    <a:pt x="360" y="152"/>
                    <a:pt x="360" y="152"/>
                  </a:cubicBezTo>
                  <a:cubicBezTo>
                    <a:pt x="247" y="378"/>
                    <a:pt x="247" y="378"/>
                    <a:pt x="247" y="378"/>
                  </a:cubicBezTo>
                  <a:cubicBezTo>
                    <a:pt x="218" y="300"/>
                    <a:pt x="218" y="300"/>
                    <a:pt x="218" y="300"/>
                  </a:cubicBezTo>
                  <a:cubicBezTo>
                    <a:pt x="217" y="297"/>
                    <a:pt x="215" y="295"/>
                    <a:pt x="212" y="294"/>
                  </a:cubicBezTo>
                  <a:lnTo>
                    <a:pt x="133" y="265"/>
                  </a:lnTo>
                  <a:close/>
                </a:path>
              </a:pathLst>
            </a:custGeom>
            <a:solidFill>
              <a:srgbClr val="007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</p:grpSp>
      <p:sp>
        <p:nvSpPr>
          <p:cNvPr id="235" name="Rectángulo 29">
            <a:extLst>
              <a:ext uri="{FF2B5EF4-FFF2-40B4-BE49-F238E27FC236}">
                <a16:creationId xmlns:a16="http://schemas.microsoft.com/office/drawing/2014/main" id="{F789E9AF-2D96-44BE-9308-73A2C0FAC315}"/>
              </a:ext>
            </a:extLst>
          </p:cNvPr>
          <p:cNvSpPr/>
          <p:nvPr/>
        </p:nvSpPr>
        <p:spPr>
          <a:xfrm>
            <a:off x="919952" y="6637843"/>
            <a:ext cx="214537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Arch CoE</a:t>
            </a:r>
          </a:p>
        </p:txBody>
      </p:sp>
      <p:sp>
        <p:nvSpPr>
          <p:cNvPr id="236" name="Rectángulo 29">
            <a:extLst>
              <a:ext uri="{FF2B5EF4-FFF2-40B4-BE49-F238E27FC236}">
                <a16:creationId xmlns:a16="http://schemas.microsoft.com/office/drawing/2014/main" id="{A83169DF-B732-4832-8D21-FB7F55BD443C}"/>
              </a:ext>
            </a:extLst>
          </p:cNvPr>
          <p:cNvSpPr/>
          <p:nvPr/>
        </p:nvSpPr>
        <p:spPr>
          <a:xfrm>
            <a:off x="1587651" y="6632987"/>
            <a:ext cx="214537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Digital &amp; Daily Squad</a:t>
            </a:r>
          </a:p>
        </p:txBody>
      </p:sp>
      <p:sp>
        <p:nvSpPr>
          <p:cNvPr id="237" name="Rectángulo 29">
            <a:extLst>
              <a:ext uri="{FF2B5EF4-FFF2-40B4-BE49-F238E27FC236}">
                <a16:creationId xmlns:a16="http://schemas.microsoft.com/office/drawing/2014/main" id="{8BD4C17D-E225-417E-8246-DAB43644CA13}"/>
              </a:ext>
            </a:extLst>
          </p:cNvPr>
          <p:cNvSpPr/>
          <p:nvPr/>
        </p:nvSpPr>
        <p:spPr>
          <a:xfrm>
            <a:off x="2923235" y="6631462"/>
            <a:ext cx="2145371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Other teams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D83A31D-8E4E-41D0-8D23-47706DE12F9D}"/>
              </a:ext>
            </a:extLst>
          </p:cNvPr>
          <p:cNvSpPr/>
          <p:nvPr/>
        </p:nvSpPr>
        <p:spPr>
          <a:xfrm>
            <a:off x="7772115" y="352713"/>
            <a:ext cx="11878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+mj-lt"/>
              </a:rPr>
              <a:t>Migration IPC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A5B4D-D3AB-49CD-A27C-C18DAA798F40}"/>
              </a:ext>
            </a:extLst>
          </p:cNvPr>
          <p:cNvSpPr/>
          <p:nvPr/>
        </p:nvSpPr>
        <p:spPr>
          <a:xfrm>
            <a:off x="871945" y="3080684"/>
            <a:ext cx="1733143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b="1" u="sng" dirty="0">
                <a:solidFill>
                  <a:srgbClr val="4D4D4D"/>
                </a:solidFill>
                <a:cs typeface="Arial" panose="020B0604020202020204" pitchFamily="34" charset="0"/>
              </a:rPr>
              <a:t>Bizum (peer to peer)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b="1" u="sng" dirty="0">
                <a:solidFill>
                  <a:srgbClr val="4D4D4D"/>
                </a:solidFill>
                <a:cs typeface="Arial" panose="020B0604020202020204" pitchFamily="34" charset="0"/>
              </a:rPr>
              <a:t>Internal ATM withdrawals</a:t>
            </a:r>
          </a:p>
        </p:txBody>
      </p:sp>
      <p:sp>
        <p:nvSpPr>
          <p:cNvPr id="156" name="Rectángulo 24">
            <a:extLst>
              <a:ext uri="{FF2B5EF4-FFF2-40B4-BE49-F238E27FC236}">
                <a16:creationId xmlns:a16="http://schemas.microsoft.com/office/drawing/2014/main" id="{7C39DD9F-6D3D-42A7-899C-0BAAA7DC74BE}"/>
              </a:ext>
            </a:extLst>
          </p:cNvPr>
          <p:cNvSpPr/>
          <p:nvPr/>
        </p:nvSpPr>
        <p:spPr>
          <a:xfrm>
            <a:off x="2428473" y="3065200"/>
            <a:ext cx="2759456" cy="53860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Login II part*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Change of personal data (phone number, etc.)*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Pre-approved loans*</a:t>
            </a:r>
          </a:p>
        </p:txBody>
      </p:sp>
      <p:sp>
        <p:nvSpPr>
          <p:cNvPr id="158" name="5-Point Star 135">
            <a:extLst>
              <a:ext uri="{FF2B5EF4-FFF2-40B4-BE49-F238E27FC236}">
                <a16:creationId xmlns:a16="http://schemas.microsoft.com/office/drawing/2014/main" id="{70592237-A213-48D6-BF03-F65D19A1B8BF}"/>
              </a:ext>
            </a:extLst>
          </p:cNvPr>
          <p:cNvSpPr/>
          <p:nvPr/>
        </p:nvSpPr>
        <p:spPr bwMode="gray">
          <a:xfrm rot="10800000">
            <a:off x="8290935" y="277489"/>
            <a:ext cx="144000" cy="144000"/>
          </a:xfrm>
          <a:prstGeom prst="star5">
            <a:avLst/>
          </a:prstGeom>
          <a:solidFill>
            <a:srgbClr val="007680"/>
          </a:solidFill>
          <a:ln w="19050" algn="ctr">
            <a:solidFill>
              <a:srgbClr val="1DE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D66A-8A2D-4674-81E5-E2D542B49FFE}"/>
              </a:ext>
            </a:extLst>
          </p:cNvPr>
          <p:cNvSpPr txBox="1"/>
          <p:nvPr/>
        </p:nvSpPr>
        <p:spPr>
          <a:xfrm>
            <a:off x="6416167" y="6477751"/>
            <a:ext cx="1702958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b="1" dirty="0"/>
              <a:t>*</a:t>
            </a:r>
            <a:r>
              <a:rPr lang="en-US" sz="1000" dirty="0"/>
              <a:t> - information sent in event</a:t>
            </a:r>
          </a:p>
        </p:txBody>
      </p:sp>
      <p:cxnSp>
        <p:nvCxnSpPr>
          <p:cNvPr id="153" name="Conector recto 31">
            <a:extLst>
              <a:ext uri="{FF2B5EF4-FFF2-40B4-BE49-F238E27FC236}">
                <a16:creationId xmlns:a16="http://schemas.microsoft.com/office/drawing/2014/main" id="{CA6D67C6-4C70-492F-974B-C697EDDE5940}"/>
              </a:ext>
            </a:extLst>
          </p:cNvPr>
          <p:cNvCxnSpPr/>
          <p:nvPr/>
        </p:nvCxnSpPr>
        <p:spPr>
          <a:xfrm>
            <a:off x="8081910" y="3813477"/>
            <a:ext cx="1116000" cy="0"/>
          </a:xfrm>
          <a:prstGeom prst="line">
            <a:avLst/>
          </a:prstGeom>
          <a:noFill/>
          <a:ln w="1619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1DCB177-B32F-40EE-AE21-5108FF31D51B}"/>
              </a:ext>
            </a:extLst>
          </p:cNvPr>
          <p:cNvSpPr/>
          <p:nvPr/>
        </p:nvSpPr>
        <p:spPr>
          <a:xfrm>
            <a:off x="7929736" y="3708504"/>
            <a:ext cx="14291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Risk Classes Analysis**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C61CC5-A3BE-48D2-BF46-11A9FCEA77B7}"/>
              </a:ext>
            </a:extLst>
          </p:cNvPr>
          <p:cNvSpPr txBox="1"/>
          <p:nvPr/>
        </p:nvSpPr>
        <p:spPr>
          <a:xfrm>
            <a:off x="8241495" y="3507351"/>
            <a:ext cx="113709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b="1" dirty="0"/>
              <a:t>**</a:t>
            </a:r>
            <a:r>
              <a:rPr lang="en-US" sz="700" dirty="0"/>
              <a:t> - can change the scope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53347E-7EAE-4EF9-A4FB-67A8DC5A0754}"/>
              </a:ext>
            </a:extLst>
          </p:cNvPr>
          <p:cNvSpPr txBox="1"/>
          <p:nvPr/>
        </p:nvSpPr>
        <p:spPr>
          <a:xfrm>
            <a:off x="8569436" y="6208872"/>
            <a:ext cx="2291259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***TENTATIVE: On hold functionality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0819C4-5D69-44BA-B5BF-7447B1DCA745}"/>
              </a:ext>
            </a:extLst>
          </p:cNvPr>
          <p:cNvSpPr txBox="1"/>
          <p:nvPr/>
        </p:nvSpPr>
        <p:spPr>
          <a:xfrm>
            <a:off x="8266326" y="6496371"/>
            <a:ext cx="180394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es-SP"/>
            </a:defPPr>
            <a:lvl1pPr>
              <a:defRPr sz="1200" b="1"/>
            </a:lvl1pPr>
          </a:lstStyle>
          <a:p>
            <a:r>
              <a:rPr lang="en-US" sz="1000" b="0" dirty="0"/>
              <a:t>***Requires BDP confirmation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0BFEA1D-63EE-4D53-8F0A-87357265B5A1}"/>
              </a:ext>
            </a:extLst>
          </p:cNvPr>
          <p:cNvSpPr/>
          <p:nvPr/>
        </p:nvSpPr>
        <p:spPr>
          <a:xfrm>
            <a:off x="878551" y="5100521"/>
            <a:ext cx="3056571" cy="82330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b="1" u="sng" dirty="0">
                <a:solidFill>
                  <a:srgbClr val="4D4D4D"/>
                </a:solidFill>
                <a:cs typeface="Arial" panose="020B0604020202020204" pitchFamily="34" charset="0"/>
              </a:rPr>
              <a:t>PIS (TPP)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PIN recovery (personal password to login)*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Investment funds cancelations (check if its immediate)* (w/ intention to increase balance)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Add new account holders (co- owners)*</a:t>
            </a:r>
          </a:p>
        </p:txBody>
      </p:sp>
      <p:sp>
        <p:nvSpPr>
          <p:cNvPr id="201" name="Rectángulo 29">
            <a:extLst>
              <a:ext uri="{FF2B5EF4-FFF2-40B4-BE49-F238E27FC236}">
                <a16:creationId xmlns:a16="http://schemas.microsoft.com/office/drawing/2014/main" id="{0A2B8919-AA71-4682-951B-E9BF190063F9}"/>
              </a:ext>
            </a:extLst>
          </p:cNvPr>
          <p:cNvSpPr/>
          <p:nvPr/>
        </p:nvSpPr>
        <p:spPr>
          <a:xfrm>
            <a:off x="3974201" y="5163848"/>
            <a:ext cx="2668029" cy="7001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New account opening*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Deactivation of Push Notifications* 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Phone recharge*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Bills cancelations (w/to increase balance)*</a:t>
            </a:r>
          </a:p>
        </p:txBody>
      </p:sp>
      <p:sp>
        <p:nvSpPr>
          <p:cNvPr id="211" name="Chevron 131">
            <a:extLst>
              <a:ext uri="{FF2B5EF4-FFF2-40B4-BE49-F238E27FC236}">
                <a16:creationId xmlns:a16="http://schemas.microsoft.com/office/drawing/2014/main" id="{99309842-67D6-4553-ADC9-1803ECFBFF51}"/>
              </a:ext>
            </a:extLst>
          </p:cNvPr>
          <p:cNvSpPr/>
          <p:nvPr/>
        </p:nvSpPr>
        <p:spPr>
          <a:xfrm>
            <a:off x="11274248" y="5024061"/>
            <a:ext cx="792000" cy="216000"/>
          </a:xfrm>
          <a:prstGeom prst="chevron">
            <a:avLst>
              <a:gd name="adj" fmla="val 0"/>
            </a:avLst>
          </a:prstGeom>
          <a:pattFill prst="pct50">
            <a:fgClr>
              <a:schemeClr val="accent3"/>
            </a:fgClr>
            <a:bgClr>
              <a:schemeClr val="bg1"/>
            </a:bgClr>
          </a:patt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05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cxnSp>
        <p:nvCxnSpPr>
          <p:cNvPr id="218" name="Conector recto 34">
            <a:extLst>
              <a:ext uri="{FF2B5EF4-FFF2-40B4-BE49-F238E27FC236}">
                <a16:creationId xmlns:a16="http://schemas.microsoft.com/office/drawing/2014/main" id="{C7565ACD-237E-47BE-A0C1-368ADE3E540E}"/>
              </a:ext>
            </a:extLst>
          </p:cNvPr>
          <p:cNvCxnSpPr/>
          <p:nvPr/>
        </p:nvCxnSpPr>
        <p:spPr>
          <a:xfrm>
            <a:off x="11163994" y="577234"/>
            <a:ext cx="0" cy="5436000"/>
          </a:xfrm>
          <a:prstGeom prst="line">
            <a:avLst/>
          </a:prstGeom>
          <a:noFill/>
          <a:ln w="6350" cap="flat" cmpd="sng" algn="ctr">
            <a:solidFill>
              <a:srgbClr val="007680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221" name="Flowchart: Connector 220">
            <a:extLst>
              <a:ext uri="{FF2B5EF4-FFF2-40B4-BE49-F238E27FC236}">
                <a16:creationId xmlns:a16="http://schemas.microsoft.com/office/drawing/2014/main" id="{8A65857C-4878-4653-8C35-EFA1224E7F92}"/>
              </a:ext>
            </a:extLst>
          </p:cNvPr>
          <p:cNvSpPr/>
          <p:nvPr/>
        </p:nvSpPr>
        <p:spPr>
          <a:xfrm>
            <a:off x="11142533" y="4896735"/>
            <a:ext cx="72000" cy="72000"/>
          </a:xfrm>
          <a:prstGeom prst="flowChartConnector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A72DE10B-C3BD-470B-9E4F-B6BB544EEB88}"/>
              </a:ext>
            </a:extLst>
          </p:cNvPr>
          <p:cNvSpPr/>
          <p:nvPr/>
        </p:nvSpPr>
        <p:spPr>
          <a:xfrm>
            <a:off x="11132023" y="3778120"/>
            <a:ext cx="72000" cy="72000"/>
          </a:xfrm>
          <a:prstGeom prst="flowChartConnector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400"/>
          </a:p>
        </p:txBody>
      </p:sp>
      <p:sp>
        <p:nvSpPr>
          <p:cNvPr id="234" name="Rectángulo 24">
            <a:extLst>
              <a:ext uri="{FF2B5EF4-FFF2-40B4-BE49-F238E27FC236}">
                <a16:creationId xmlns:a16="http://schemas.microsoft.com/office/drawing/2014/main" id="{2A3E40A0-3A28-4AB9-9AC8-7F36B0D5ECF5}"/>
              </a:ext>
            </a:extLst>
          </p:cNvPr>
          <p:cNvSpPr/>
          <p:nvPr/>
        </p:nvSpPr>
        <p:spPr>
          <a:xfrm>
            <a:off x="887763" y="3833503"/>
            <a:ext cx="2759456" cy="3770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Analysis and business requirements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  <a:defRPr/>
            </a:pPr>
            <a:r>
              <a:rPr lang="en-US" sz="800" dirty="0">
                <a:solidFill>
                  <a:srgbClr val="4D4D4D"/>
                </a:solidFill>
                <a:cs typeface="Arial" panose="020B0604020202020204" pitchFamily="34" charset="0"/>
              </a:rPr>
              <a:t>Modifications in risk classes</a:t>
            </a:r>
          </a:p>
        </p:txBody>
      </p:sp>
      <p:sp>
        <p:nvSpPr>
          <p:cNvPr id="239" name="Chevron 131">
            <a:extLst>
              <a:ext uri="{FF2B5EF4-FFF2-40B4-BE49-F238E27FC236}">
                <a16:creationId xmlns:a16="http://schemas.microsoft.com/office/drawing/2014/main" id="{F7C0E1FD-22A2-4DCF-B9C8-0383C60C2367}"/>
              </a:ext>
            </a:extLst>
          </p:cNvPr>
          <p:cNvSpPr/>
          <p:nvPr/>
        </p:nvSpPr>
        <p:spPr>
          <a:xfrm>
            <a:off x="4071946" y="6493843"/>
            <a:ext cx="360000" cy="144000"/>
          </a:xfrm>
          <a:prstGeom prst="chevron">
            <a:avLst>
              <a:gd name="adj" fmla="val 0"/>
            </a:avLst>
          </a:prstGeom>
          <a:pattFill prst="pct50">
            <a:fgClr>
              <a:schemeClr val="accent3"/>
            </a:fgClr>
            <a:bgClr>
              <a:schemeClr val="bg1"/>
            </a:bgClr>
          </a:patt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sp>
        <p:nvSpPr>
          <p:cNvPr id="240" name="Rectángulo 29">
            <a:extLst>
              <a:ext uri="{FF2B5EF4-FFF2-40B4-BE49-F238E27FC236}">
                <a16:creationId xmlns:a16="http://schemas.microsoft.com/office/drawing/2014/main" id="{92EAB55D-5B34-4E10-98DE-EDC07A1DF653}"/>
              </a:ext>
            </a:extLst>
          </p:cNvPr>
          <p:cNvSpPr/>
          <p:nvPr/>
        </p:nvSpPr>
        <p:spPr>
          <a:xfrm>
            <a:off x="3906759" y="6629937"/>
            <a:ext cx="801847" cy="2462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Tentative </a:t>
            </a:r>
          </a:p>
        </p:txBody>
      </p:sp>
      <p:sp>
        <p:nvSpPr>
          <p:cNvPr id="241" name="Chevron 131">
            <a:extLst>
              <a:ext uri="{FF2B5EF4-FFF2-40B4-BE49-F238E27FC236}">
                <a16:creationId xmlns:a16="http://schemas.microsoft.com/office/drawing/2014/main" id="{F4020DDB-19C7-434F-93D7-378F64324B5C}"/>
              </a:ext>
            </a:extLst>
          </p:cNvPr>
          <p:cNvSpPr/>
          <p:nvPr/>
        </p:nvSpPr>
        <p:spPr>
          <a:xfrm>
            <a:off x="4907429" y="6493821"/>
            <a:ext cx="360000" cy="144000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sp>
        <p:nvSpPr>
          <p:cNvPr id="242" name="Rectángulo 29">
            <a:extLst>
              <a:ext uri="{FF2B5EF4-FFF2-40B4-BE49-F238E27FC236}">
                <a16:creationId xmlns:a16="http://schemas.microsoft.com/office/drawing/2014/main" id="{014EDC95-7ED4-4E5F-BF15-564602C34022}"/>
              </a:ext>
            </a:extLst>
          </p:cNvPr>
          <p:cNvSpPr/>
          <p:nvPr/>
        </p:nvSpPr>
        <p:spPr>
          <a:xfrm>
            <a:off x="4707088" y="6638882"/>
            <a:ext cx="1384374" cy="2462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Out of scope 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90D85E9-3BB2-475F-9B79-F391E8CB6C7A}"/>
              </a:ext>
            </a:extLst>
          </p:cNvPr>
          <p:cNvGrpSpPr/>
          <p:nvPr/>
        </p:nvGrpSpPr>
        <p:grpSpPr>
          <a:xfrm>
            <a:off x="11830072" y="6059427"/>
            <a:ext cx="350769" cy="354277"/>
            <a:chOff x="6115870" y="5692232"/>
            <a:chExt cx="181600" cy="1800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82D93BD-C4BA-4EA1-91D0-239DD788238B}"/>
                </a:ext>
              </a:extLst>
            </p:cNvPr>
            <p:cNvSpPr/>
            <p:nvPr/>
          </p:nvSpPr>
          <p:spPr bwMode="gray">
            <a:xfrm>
              <a:off x="6116670" y="569223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6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161" name="Freeform 984">
              <a:extLst>
                <a:ext uri="{FF2B5EF4-FFF2-40B4-BE49-F238E27FC236}">
                  <a16:creationId xmlns:a16="http://schemas.microsoft.com/office/drawing/2014/main" id="{E3963041-396D-48AD-8930-CDD17E1453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15870" y="5692232"/>
              <a:ext cx="181600" cy="18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93 w 512"/>
                <a:gd name="T11" fmla="*/ 132 h 512"/>
                <a:gd name="T12" fmla="*/ 255 w 512"/>
                <a:gd name="T13" fmla="*/ 410 h 512"/>
                <a:gd name="T14" fmla="*/ 245 w 512"/>
                <a:gd name="T15" fmla="*/ 416 h 512"/>
                <a:gd name="T16" fmla="*/ 244 w 512"/>
                <a:gd name="T17" fmla="*/ 416 h 512"/>
                <a:gd name="T18" fmla="*/ 235 w 512"/>
                <a:gd name="T19" fmla="*/ 409 h 512"/>
                <a:gd name="T20" fmla="*/ 200 w 512"/>
                <a:gd name="T21" fmla="*/ 312 h 512"/>
                <a:gd name="T22" fmla="*/ 103 w 512"/>
                <a:gd name="T23" fmla="*/ 276 h 512"/>
                <a:gd name="T24" fmla="*/ 96 w 512"/>
                <a:gd name="T25" fmla="*/ 267 h 512"/>
                <a:gd name="T26" fmla="*/ 102 w 512"/>
                <a:gd name="T27" fmla="*/ 257 h 512"/>
                <a:gd name="T28" fmla="*/ 379 w 512"/>
                <a:gd name="T29" fmla="*/ 118 h 512"/>
                <a:gd name="T30" fmla="*/ 391 w 512"/>
                <a:gd name="T31" fmla="*/ 120 h 512"/>
                <a:gd name="T32" fmla="*/ 393 w 512"/>
                <a:gd name="T33" fmla="*/ 132 h 512"/>
                <a:gd name="T34" fmla="*/ 133 w 512"/>
                <a:gd name="T35" fmla="*/ 265 h 512"/>
                <a:gd name="T36" fmla="*/ 360 w 512"/>
                <a:gd name="T37" fmla="*/ 152 h 512"/>
                <a:gd name="T38" fmla="*/ 247 w 512"/>
                <a:gd name="T39" fmla="*/ 378 h 512"/>
                <a:gd name="T40" fmla="*/ 218 w 512"/>
                <a:gd name="T41" fmla="*/ 300 h 512"/>
                <a:gd name="T42" fmla="*/ 212 w 512"/>
                <a:gd name="T43" fmla="*/ 294 h 512"/>
                <a:gd name="T44" fmla="*/ 133 w 512"/>
                <a:gd name="T45" fmla="*/ 26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93" y="132"/>
                  </a:moveTo>
                  <a:cubicBezTo>
                    <a:pt x="255" y="410"/>
                    <a:pt x="255" y="410"/>
                    <a:pt x="255" y="410"/>
                  </a:cubicBezTo>
                  <a:cubicBezTo>
                    <a:pt x="253" y="413"/>
                    <a:pt x="249" y="416"/>
                    <a:pt x="245" y="416"/>
                  </a:cubicBezTo>
                  <a:cubicBezTo>
                    <a:pt x="245" y="416"/>
                    <a:pt x="245" y="416"/>
                    <a:pt x="244" y="416"/>
                  </a:cubicBezTo>
                  <a:cubicBezTo>
                    <a:pt x="240" y="415"/>
                    <a:pt x="236" y="413"/>
                    <a:pt x="235" y="409"/>
                  </a:cubicBezTo>
                  <a:cubicBezTo>
                    <a:pt x="200" y="312"/>
                    <a:pt x="200" y="312"/>
                    <a:pt x="200" y="312"/>
                  </a:cubicBezTo>
                  <a:cubicBezTo>
                    <a:pt x="103" y="276"/>
                    <a:pt x="103" y="276"/>
                    <a:pt x="103" y="276"/>
                  </a:cubicBezTo>
                  <a:cubicBezTo>
                    <a:pt x="99" y="275"/>
                    <a:pt x="96" y="271"/>
                    <a:pt x="96" y="267"/>
                  </a:cubicBezTo>
                  <a:cubicBezTo>
                    <a:pt x="95" y="263"/>
                    <a:pt x="98" y="259"/>
                    <a:pt x="102" y="257"/>
                  </a:cubicBezTo>
                  <a:cubicBezTo>
                    <a:pt x="379" y="118"/>
                    <a:pt x="379" y="118"/>
                    <a:pt x="379" y="118"/>
                  </a:cubicBezTo>
                  <a:cubicBezTo>
                    <a:pt x="383" y="116"/>
                    <a:pt x="388" y="117"/>
                    <a:pt x="391" y="120"/>
                  </a:cubicBezTo>
                  <a:cubicBezTo>
                    <a:pt x="394" y="123"/>
                    <a:pt x="395" y="128"/>
                    <a:pt x="393" y="132"/>
                  </a:cubicBezTo>
                  <a:close/>
                  <a:moveTo>
                    <a:pt x="133" y="265"/>
                  </a:moveTo>
                  <a:cubicBezTo>
                    <a:pt x="360" y="152"/>
                    <a:pt x="360" y="152"/>
                    <a:pt x="360" y="152"/>
                  </a:cubicBezTo>
                  <a:cubicBezTo>
                    <a:pt x="247" y="378"/>
                    <a:pt x="247" y="378"/>
                    <a:pt x="247" y="378"/>
                  </a:cubicBezTo>
                  <a:cubicBezTo>
                    <a:pt x="218" y="300"/>
                    <a:pt x="218" y="300"/>
                    <a:pt x="218" y="300"/>
                  </a:cubicBezTo>
                  <a:cubicBezTo>
                    <a:pt x="217" y="297"/>
                    <a:pt x="215" y="295"/>
                    <a:pt x="212" y="294"/>
                  </a:cubicBezTo>
                  <a:lnTo>
                    <a:pt x="133" y="265"/>
                  </a:lnTo>
                  <a:close/>
                </a:path>
              </a:pathLst>
            </a:custGeom>
            <a:solidFill>
              <a:srgbClr val="007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</p:grpSp>
      <p:sp>
        <p:nvSpPr>
          <p:cNvPr id="162" name="Rectángulo 29">
            <a:extLst>
              <a:ext uri="{FF2B5EF4-FFF2-40B4-BE49-F238E27FC236}">
                <a16:creationId xmlns:a16="http://schemas.microsoft.com/office/drawing/2014/main" id="{0617F92A-7A80-479D-9E24-71ECCA195C22}"/>
              </a:ext>
            </a:extLst>
          </p:cNvPr>
          <p:cNvSpPr/>
          <p:nvPr/>
        </p:nvSpPr>
        <p:spPr>
          <a:xfrm>
            <a:off x="11240978" y="5822984"/>
            <a:ext cx="674432" cy="45397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algn="ctr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50" b="1" dirty="0">
                <a:solidFill>
                  <a:schemeClr val="tx2"/>
                </a:solidFill>
                <a:cs typeface="Arial" panose="020B0604020202020204" pitchFamily="34" charset="0"/>
              </a:rPr>
              <a:t>End of</a:t>
            </a:r>
          </a:p>
          <a:p>
            <a:pPr marL="3175" algn="ctr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50" b="1" dirty="0">
                <a:solidFill>
                  <a:schemeClr val="tx2"/>
                </a:solidFill>
                <a:cs typeface="Arial" panose="020B0604020202020204" pitchFamily="34" charset="0"/>
              </a:rPr>
              <a:t> Project</a:t>
            </a:r>
          </a:p>
        </p:txBody>
      </p:sp>
      <p:cxnSp>
        <p:nvCxnSpPr>
          <p:cNvPr id="165" name="Conector recto 34">
            <a:extLst>
              <a:ext uri="{FF2B5EF4-FFF2-40B4-BE49-F238E27FC236}">
                <a16:creationId xmlns:a16="http://schemas.microsoft.com/office/drawing/2014/main" id="{074F41CE-FCEB-4EF2-9B41-8C47CF51ADC1}"/>
              </a:ext>
            </a:extLst>
          </p:cNvPr>
          <p:cNvCxnSpPr/>
          <p:nvPr/>
        </p:nvCxnSpPr>
        <p:spPr>
          <a:xfrm>
            <a:off x="12079168" y="562503"/>
            <a:ext cx="0" cy="5436000"/>
          </a:xfrm>
          <a:prstGeom prst="line">
            <a:avLst/>
          </a:prstGeom>
          <a:noFill/>
          <a:ln w="6350" cap="flat" cmpd="sng" algn="ctr">
            <a:solidFill>
              <a:srgbClr val="007680"/>
            </a:solidFill>
            <a:prstDash val="solid"/>
            <a:miter lim="800000"/>
            <a:headEnd type="diamond" w="med" len="med"/>
            <a:tailEnd type="oval" w="med" len="med"/>
          </a:ln>
          <a:effectLst/>
        </p:spPr>
      </p:cxnSp>
      <p:sp>
        <p:nvSpPr>
          <p:cNvPr id="167" name="5-Point Star 135">
            <a:extLst>
              <a:ext uri="{FF2B5EF4-FFF2-40B4-BE49-F238E27FC236}">
                <a16:creationId xmlns:a16="http://schemas.microsoft.com/office/drawing/2014/main" id="{2B8A8D21-AD33-4C10-A09D-D263F55982F1}"/>
              </a:ext>
            </a:extLst>
          </p:cNvPr>
          <p:cNvSpPr/>
          <p:nvPr/>
        </p:nvSpPr>
        <p:spPr bwMode="gray">
          <a:xfrm rot="10800000">
            <a:off x="11970972" y="296273"/>
            <a:ext cx="144000" cy="144000"/>
          </a:xfrm>
          <a:prstGeom prst="star5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171" name="5-Point Star 135">
            <a:extLst>
              <a:ext uri="{FF2B5EF4-FFF2-40B4-BE49-F238E27FC236}">
                <a16:creationId xmlns:a16="http://schemas.microsoft.com/office/drawing/2014/main" id="{F8DE8A4B-6854-450B-A2A6-ECA6F4F8EA58}"/>
              </a:ext>
            </a:extLst>
          </p:cNvPr>
          <p:cNvSpPr/>
          <p:nvPr/>
        </p:nvSpPr>
        <p:spPr bwMode="gray">
          <a:xfrm rot="10647901">
            <a:off x="3623824" y="303995"/>
            <a:ext cx="144000" cy="144000"/>
          </a:xfrm>
          <a:prstGeom prst="star5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5AF84-5FF2-408D-BDD6-E0449448ED11}"/>
              </a:ext>
            </a:extLst>
          </p:cNvPr>
          <p:cNvSpPr/>
          <p:nvPr/>
        </p:nvSpPr>
        <p:spPr>
          <a:xfrm>
            <a:off x="221028" y="128690"/>
            <a:ext cx="1304696" cy="333945"/>
          </a:xfrm>
          <a:prstGeom prst="round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600" dirty="0"/>
              <a:t>28/10/2020</a:t>
            </a:r>
            <a:endParaRPr lang="es-SP" sz="1600" dirty="0"/>
          </a:p>
        </p:txBody>
      </p:sp>
      <p:cxnSp>
        <p:nvCxnSpPr>
          <p:cNvPr id="157" name="Conector recto 31">
            <a:extLst>
              <a:ext uri="{FF2B5EF4-FFF2-40B4-BE49-F238E27FC236}">
                <a16:creationId xmlns:a16="http://schemas.microsoft.com/office/drawing/2014/main" id="{7643CA27-0EE6-43D5-B708-02CA14036915}"/>
              </a:ext>
            </a:extLst>
          </p:cNvPr>
          <p:cNvCxnSpPr/>
          <p:nvPr/>
        </p:nvCxnSpPr>
        <p:spPr>
          <a:xfrm>
            <a:off x="6406642" y="2723619"/>
            <a:ext cx="4752000" cy="0"/>
          </a:xfrm>
          <a:prstGeom prst="line">
            <a:avLst/>
          </a:prstGeom>
          <a:noFill/>
          <a:ln w="1619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B12098B-1ECB-4C06-8605-CB054A414090}"/>
              </a:ext>
            </a:extLst>
          </p:cNvPr>
          <p:cNvSpPr/>
          <p:nvPr/>
        </p:nvSpPr>
        <p:spPr>
          <a:xfrm>
            <a:off x="8104509" y="2625825"/>
            <a:ext cx="1655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BAU Passive Mode support</a:t>
            </a:r>
          </a:p>
        </p:txBody>
      </p:sp>
      <p:cxnSp>
        <p:nvCxnSpPr>
          <p:cNvPr id="185" name="Conector recto 31">
            <a:extLst>
              <a:ext uri="{FF2B5EF4-FFF2-40B4-BE49-F238E27FC236}">
                <a16:creationId xmlns:a16="http://schemas.microsoft.com/office/drawing/2014/main" id="{FDFFB1B8-A0B1-4667-B09B-78BF8C690311}"/>
              </a:ext>
            </a:extLst>
          </p:cNvPr>
          <p:cNvCxnSpPr/>
          <p:nvPr/>
        </p:nvCxnSpPr>
        <p:spPr>
          <a:xfrm>
            <a:off x="6407664" y="2904285"/>
            <a:ext cx="2016000" cy="0"/>
          </a:xfrm>
          <a:prstGeom prst="line">
            <a:avLst/>
          </a:prstGeom>
          <a:noFill/>
          <a:ln w="1619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E724B8C-0FB1-425E-8B42-F5C3E67586EE}"/>
              </a:ext>
            </a:extLst>
          </p:cNvPr>
          <p:cNvSpPr/>
          <p:nvPr/>
        </p:nvSpPr>
        <p:spPr>
          <a:xfrm>
            <a:off x="6647461" y="2797132"/>
            <a:ext cx="1655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b="1" dirty="0">
                <a:solidFill>
                  <a:schemeClr val="bg1"/>
                </a:solidFill>
                <a:latin typeface="+mj-lt"/>
              </a:rPr>
              <a:t>MVP 3 </a:t>
            </a:r>
            <a:r>
              <a:rPr lang="en-US" sz="800" b="1" dirty="0">
                <a:solidFill>
                  <a:schemeClr val="bg1"/>
                </a:solidFill>
                <a:latin typeface="+mj-lt"/>
              </a:rPr>
              <a:t>Analysis</a:t>
            </a:r>
            <a:r>
              <a:rPr lang="es-ES" sz="800" b="1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800" b="1" dirty="0">
                <a:solidFill>
                  <a:schemeClr val="bg1"/>
                </a:solidFill>
                <a:latin typeface="+mj-lt"/>
              </a:rPr>
              <a:t>Delivery</a:t>
            </a:r>
          </a:p>
        </p:txBody>
      </p:sp>
      <p:cxnSp>
        <p:nvCxnSpPr>
          <p:cNvPr id="209" name="Conector recto 31">
            <a:extLst>
              <a:ext uri="{FF2B5EF4-FFF2-40B4-BE49-F238E27FC236}">
                <a16:creationId xmlns:a16="http://schemas.microsoft.com/office/drawing/2014/main" id="{A102F6EF-E696-4C05-9BC5-1E94FDD7AAB1}"/>
              </a:ext>
            </a:extLst>
          </p:cNvPr>
          <p:cNvCxnSpPr/>
          <p:nvPr/>
        </p:nvCxnSpPr>
        <p:spPr>
          <a:xfrm>
            <a:off x="3167486" y="2129144"/>
            <a:ext cx="3168000" cy="0"/>
          </a:xfrm>
          <a:prstGeom prst="line">
            <a:avLst/>
          </a:prstGeom>
          <a:noFill/>
          <a:ln w="1619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B15C391-25CA-4EB9-BAA5-93726BBE4800}"/>
              </a:ext>
            </a:extLst>
          </p:cNvPr>
          <p:cNvSpPr/>
          <p:nvPr/>
        </p:nvSpPr>
        <p:spPr>
          <a:xfrm>
            <a:off x="4009911" y="2043674"/>
            <a:ext cx="1655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Passive Mode preps</a:t>
            </a:r>
          </a:p>
        </p:txBody>
      </p:sp>
      <p:cxnSp>
        <p:nvCxnSpPr>
          <p:cNvPr id="217" name="Conector recto 31">
            <a:extLst>
              <a:ext uri="{FF2B5EF4-FFF2-40B4-BE49-F238E27FC236}">
                <a16:creationId xmlns:a16="http://schemas.microsoft.com/office/drawing/2014/main" id="{BDE75ACB-E944-4B12-B87A-5A3811B249E1}"/>
              </a:ext>
            </a:extLst>
          </p:cNvPr>
          <p:cNvCxnSpPr/>
          <p:nvPr/>
        </p:nvCxnSpPr>
        <p:spPr>
          <a:xfrm>
            <a:off x="6418935" y="4001850"/>
            <a:ext cx="4752000" cy="0"/>
          </a:xfrm>
          <a:prstGeom prst="line">
            <a:avLst/>
          </a:prstGeom>
          <a:noFill/>
          <a:ln w="1619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AD722D-6388-46CC-9A95-71409C299D0B}"/>
              </a:ext>
            </a:extLst>
          </p:cNvPr>
          <p:cNvSpPr/>
          <p:nvPr/>
        </p:nvSpPr>
        <p:spPr>
          <a:xfrm>
            <a:off x="8059092" y="3901898"/>
            <a:ext cx="24893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Analysis &amp; Preparation for Active Mode</a:t>
            </a:r>
          </a:p>
        </p:txBody>
      </p:sp>
      <p:sp>
        <p:nvSpPr>
          <p:cNvPr id="227" name="Chevron 131">
            <a:extLst>
              <a:ext uri="{FF2B5EF4-FFF2-40B4-BE49-F238E27FC236}">
                <a16:creationId xmlns:a16="http://schemas.microsoft.com/office/drawing/2014/main" id="{2135A8E1-87FB-4130-8E59-1665E1D4C0E7}"/>
              </a:ext>
            </a:extLst>
          </p:cNvPr>
          <p:cNvSpPr/>
          <p:nvPr/>
        </p:nvSpPr>
        <p:spPr>
          <a:xfrm>
            <a:off x="5742912" y="6484202"/>
            <a:ext cx="360000" cy="144000"/>
          </a:xfrm>
          <a:prstGeom prst="chevron">
            <a:avLst>
              <a:gd name="adj" fmla="val 0"/>
            </a:avLst>
          </a:prstGeom>
          <a:solidFill>
            <a:schemeClr val="accent3"/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36000"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NG Me"/>
              <a:cs typeface="Arial" panose="020B0604020202020204" pitchFamily="34" charset="0"/>
            </a:endParaRPr>
          </a:p>
        </p:txBody>
      </p:sp>
      <p:sp>
        <p:nvSpPr>
          <p:cNvPr id="228" name="Rectángulo 29">
            <a:extLst>
              <a:ext uri="{FF2B5EF4-FFF2-40B4-BE49-F238E27FC236}">
                <a16:creationId xmlns:a16="http://schemas.microsoft.com/office/drawing/2014/main" id="{041A0542-5130-4847-A7CB-4E36EA5AE332}"/>
              </a:ext>
            </a:extLst>
          </p:cNvPr>
          <p:cNvSpPr/>
          <p:nvPr/>
        </p:nvSpPr>
        <p:spPr>
          <a:xfrm>
            <a:off x="5733338" y="6651118"/>
            <a:ext cx="1384374" cy="2462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000" dirty="0">
                <a:solidFill>
                  <a:srgbClr val="4D4D4D"/>
                </a:solidFill>
                <a:cs typeface="Arial" panose="020B0604020202020204" pitchFamily="34" charset="0"/>
              </a:rPr>
              <a:t>IBSS</a:t>
            </a:r>
          </a:p>
        </p:txBody>
      </p:sp>
      <p:sp>
        <p:nvSpPr>
          <p:cNvPr id="244" name="Rectángulo 29">
            <a:extLst>
              <a:ext uri="{FF2B5EF4-FFF2-40B4-BE49-F238E27FC236}">
                <a16:creationId xmlns:a16="http://schemas.microsoft.com/office/drawing/2014/main" id="{0FFAF3E9-D31A-40BD-9540-3223DB071D59}"/>
              </a:ext>
            </a:extLst>
          </p:cNvPr>
          <p:cNvSpPr/>
          <p:nvPr/>
        </p:nvSpPr>
        <p:spPr>
          <a:xfrm>
            <a:off x="638121" y="6208872"/>
            <a:ext cx="929463" cy="26161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175" defTabSz="932962" fontAlgn="base">
              <a:spcBef>
                <a:spcPct val="0"/>
              </a:spcBef>
              <a:spcAft>
                <a:spcPts val="300"/>
              </a:spcAft>
              <a:buClr>
                <a:srgbClr val="9E3667"/>
              </a:buClr>
            </a:pPr>
            <a:r>
              <a:rPr lang="en-US" sz="1100" b="1" dirty="0">
                <a:solidFill>
                  <a:schemeClr val="tx2"/>
                </a:solidFill>
                <a:cs typeface="Arial" panose="020B0604020202020204" pitchFamily="34" charset="0"/>
              </a:rPr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335757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8EDEF38-B404-4377-BCA0-DBD3014B2CC0}"/>
              </a:ext>
            </a:extLst>
          </p:cNvPr>
          <p:cNvSpPr/>
          <p:nvPr/>
        </p:nvSpPr>
        <p:spPr>
          <a:xfrm>
            <a:off x="7613583" y="1376414"/>
            <a:ext cx="3628725" cy="43313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s-SP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8016-95CE-495B-9788-B9BAC1456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10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D548DD2-66CF-4E45-84B0-1CE70A063B5D}"/>
              </a:ext>
            </a:extLst>
          </p:cNvPr>
          <p:cNvSpPr/>
          <p:nvPr/>
        </p:nvSpPr>
        <p:spPr>
          <a:xfrm>
            <a:off x="6033980" y="798795"/>
            <a:ext cx="1532100" cy="716737"/>
          </a:xfrm>
          <a:prstGeom prst="cloud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4C5B91-630F-42F4-96A9-E8EA7123208E}"/>
              </a:ext>
            </a:extLst>
          </p:cNvPr>
          <p:cNvSpPr/>
          <p:nvPr/>
        </p:nvSpPr>
        <p:spPr>
          <a:xfrm flipH="1">
            <a:off x="7598072" y="3512108"/>
            <a:ext cx="1401547" cy="40537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0" dirty="0">
                <a:latin typeface="Calibri" panose="020F0502020204030204"/>
              </a:rPr>
              <a:t>EVENT RS</a:t>
            </a:r>
            <a:endParaRPr kumimoji="0" lang="es-SP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54BEAE0-1BC4-4C8A-8A3E-BC44D8CB50ED}"/>
              </a:ext>
            </a:extLst>
          </p:cNvPr>
          <p:cNvSpPr txBox="1">
            <a:spLocks/>
          </p:cNvSpPr>
          <p:nvPr/>
        </p:nvSpPr>
        <p:spPr bwMode="auto">
          <a:xfrm>
            <a:off x="845575" y="232606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ING Me" pitchFamily="2" charset="0"/>
              </a:rPr>
              <a:t>Dynamic DAILY Data Flow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0276D1A-B9C2-4877-86A8-B127E44DD23B}"/>
              </a:ext>
            </a:extLst>
          </p:cNvPr>
          <p:cNvSpPr/>
          <p:nvPr/>
        </p:nvSpPr>
        <p:spPr>
          <a:xfrm>
            <a:off x="856650" y="2367815"/>
            <a:ext cx="1857675" cy="1722922"/>
          </a:xfrm>
          <a:prstGeom prst="flowChartAlternateProcess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SP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4CCDE8-CBE3-42EE-9727-80580A70A610}"/>
              </a:ext>
            </a:extLst>
          </p:cNvPr>
          <p:cNvSpPr/>
          <p:nvPr/>
        </p:nvSpPr>
        <p:spPr>
          <a:xfrm>
            <a:off x="2763660" y="2891367"/>
            <a:ext cx="1122543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0FEDDB9-7D7C-479D-86C0-72055944993A}"/>
              </a:ext>
            </a:extLst>
          </p:cNvPr>
          <p:cNvSpPr/>
          <p:nvPr/>
        </p:nvSpPr>
        <p:spPr>
          <a:xfrm>
            <a:off x="3909335" y="2511335"/>
            <a:ext cx="868891" cy="1349465"/>
          </a:xfrm>
          <a:prstGeom prst="flowChartMagneticDisk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BBDD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FOS</a:t>
            </a:r>
            <a:endParaRPr kumimoji="0" lang="es-SP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9F6FF6-E58F-4D02-9CCC-21C937E5CCB3}"/>
              </a:ext>
            </a:extLst>
          </p:cNvPr>
          <p:cNvSpPr/>
          <p:nvPr/>
        </p:nvSpPr>
        <p:spPr>
          <a:xfrm>
            <a:off x="4801664" y="2891367"/>
            <a:ext cx="1412870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TRANSFER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A9B4B40-FE80-40E9-8ABD-2E12ADF592E1}"/>
              </a:ext>
            </a:extLst>
          </p:cNvPr>
          <p:cNvSpPr/>
          <p:nvPr/>
        </p:nvSpPr>
        <p:spPr>
          <a:xfrm>
            <a:off x="9084455" y="2618997"/>
            <a:ext cx="1075546" cy="216466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200" b="1" dirty="0" err="1">
                <a:solidFill>
                  <a:schemeClr val="tx1"/>
                </a:solidFill>
              </a:rPr>
              <a:t>Microservice</a:t>
            </a:r>
            <a:r>
              <a:rPr lang="es-ES" sz="1200" b="1" dirty="0">
                <a:solidFill>
                  <a:schemeClr val="tx1"/>
                </a:solidFill>
              </a:rPr>
              <a:t> &amp; </a:t>
            </a:r>
          </a:p>
          <a:p>
            <a:pPr algn="ctr">
              <a:lnSpc>
                <a:spcPct val="90000"/>
              </a:lnSpc>
            </a:pPr>
            <a:r>
              <a:rPr lang="es-ES" sz="1200" b="1" dirty="0" err="1">
                <a:solidFill>
                  <a:schemeClr val="tx1"/>
                </a:solidFill>
              </a:rPr>
              <a:t>Building</a:t>
            </a:r>
            <a:r>
              <a:rPr lang="es-ES" sz="1200" b="1" dirty="0">
                <a:solidFill>
                  <a:schemeClr val="tx1"/>
                </a:solidFill>
              </a:rPr>
              <a:t> Block</a:t>
            </a:r>
            <a:endParaRPr lang="es-SP" sz="1200" b="1" dirty="0">
              <a:solidFill>
                <a:schemeClr val="tx1"/>
              </a:solidFill>
            </a:endParaRPr>
          </a:p>
        </p:txBody>
      </p:sp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C9E8A641-286F-4770-8EA4-3A74EBF0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3415" y="3413385"/>
            <a:ext cx="552450" cy="552450"/>
          </a:xfrm>
          <a:prstGeom prst="rect">
            <a:avLst/>
          </a:prstGeom>
        </p:spPr>
      </p:pic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558490F0-FCDC-45EF-9D61-AF0FFEE1536F}"/>
              </a:ext>
            </a:extLst>
          </p:cNvPr>
          <p:cNvSpPr/>
          <p:nvPr/>
        </p:nvSpPr>
        <p:spPr>
          <a:xfrm>
            <a:off x="6230309" y="2846671"/>
            <a:ext cx="1372759" cy="895596"/>
          </a:xfrm>
          <a:prstGeom prst="flowChartMagneticDrum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200" b="1" dirty="0">
                <a:solidFill>
                  <a:schemeClr val="tx1"/>
                </a:solidFill>
              </a:rPr>
              <a:t>KAFKA</a:t>
            </a:r>
            <a:endParaRPr lang="es-SP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Pin en Arte gráfico">
            <a:extLst>
              <a:ext uri="{FF2B5EF4-FFF2-40B4-BE49-F238E27FC236}">
                <a16:creationId xmlns:a16="http://schemas.microsoft.com/office/drawing/2014/main" id="{0E193834-3D1C-4B38-9722-885CD3CE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36" y="2793998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Pin en Arte gráfico">
            <a:extLst>
              <a:ext uri="{FF2B5EF4-FFF2-40B4-BE49-F238E27FC236}">
                <a16:creationId xmlns:a16="http://schemas.microsoft.com/office/drawing/2014/main" id="{44FFD865-C39A-4EDC-BD20-D60CA66E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34" y="3090331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in en Arte gráfico">
            <a:extLst>
              <a:ext uri="{FF2B5EF4-FFF2-40B4-BE49-F238E27FC236}">
                <a16:creationId xmlns:a16="http://schemas.microsoft.com/office/drawing/2014/main" id="{E9D063ED-850A-4730-8A1D-7E5E5B2E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68" y="3090331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in en Arte gráfico">
            <a:extLst>
              <a:ext uri="{FF2B5EF4-FFF2-40B4-BE49-F238E27FC236}">
                <a16:creationId xmlns:a16="http://schemas.microsoft.com/office/drawing/2014/main" id="{86902A4D-C7CF-4021-A697-27C2A47E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68" y="3081865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Bent 27">
            <a:extLst>
              <a:ext uri="{FF2B5EF4-FFF2-40B4-BE49-F238E27FC236}">
                <a16:creationId xmlns:a16="http://schemas.microsoft.com/office/drawing/2014/main" id="{9F5685D2-87E7-4A9B-A2FE-26C5FC27CA2F}"/>
              </a:ext>
            </a:extLst>
          </p:cNvPr>
          <p:cNvSpPr/>
          <p:nvPr/>
        </p:nvSpPr>
        <p:spPr>
          <a:xfrm flipV="1">
            <a:off x="4207934" y="3945465"/>
            <a:ext cx="4825999" cy="643466"/>
          </a:xfrm>
          <a:prstGeom prst="bentArrow">
            <a:avLst>
              <a:gd name="adj1" fmla="val 25000"/>
              <a:gd name="adj2" fmla="val 30714"/>
              <a:gd name="adj3" fmla="val 25000"/>
              <a:gd name="adj4" fmla="val 4375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s-SP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3B2C0-6D0C-46A1-97C4-270F48FE23B6}"/>
              </a:ext>
            </a:extLst>
          </p:cNvPr>
          <p:cNvSpPr/>
          <p:nvPr/>
        </p:nvSpPr>
        <p:spPr>
          <a:xfrm>
            <a:off x="6245424" y="4243399"/>
            <a:ext cx="1165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kern="0" dirty="0">
                <a:solidFill>
                  <a:prstClr val="white"/>
                </a:solidFill>
                <a:latin typeface="Calibri" panose="020F0502020204030204"/>
              </a:rPr>
              <a:t>EXTRACT DATA</a:t>
            </a:r>
            <a:endParaRPr lang="es-SP" sz="12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5C1ECB9-0D77-4672-B896-E2781B765F97}"/>
              </a:ext>
            </a:extLst>
          </p:cNvPr>
          <p:cNvSpPr/>
          <p:nvPr/>
        </p:nvSpPr>
        <p:spPr>
          <a:xfrm>
            <a:off x="7637999" y="2882901"/>
            <a:ext cx="1412870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TRANSFER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2" descr="Pin en Arte gráfico">
            <a:extLst>
              <a:ext uri="{FF2B5EF4-FFF2-40B4-BE49-F238E27FC236}">
                <a16:creationId xmlns:a16="http://schemas.microsoft.com/office/drawing/2014/main" id="{ED562447-F9AD-41D3-A57E-C01A1095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1" y="2785532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F286F-48EE-4021-A8BB-7B08E8DA7FCE}"/>
              </a:ext>
            </a:extLst>
          </p:cNvPr>
          <p:cNvSpPr/>
          <p:nvPr/>
        </p:nvSpPr>
        <p:spPr>
          <a:xfrm>
            <a:off x="5119357" y="2753265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kern="0" dirty="0">
                <a:latin typeface="Calibri" panose="020F0502020204030204"/>
              </a:rPr>
              <a:t>PUBLISH</a:t>
            </a:r>
            <a:endParaRPr lang="es-SP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0E2524-B6BC-40B1-9531-F46C7E036E3E}"/>
              </a:ext>
            </a:extLst>
          </p:cNvPr>
          <p:cNvSpPr/>
          <p:nvPr/>
        </p:nvSpPr>
        <p:spPr>
          <a:xfrm>
            <a:off x="7896424" y="27363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kern="0" dirty="0">
                <a:latin typeface="Calibri" panose="020F0502020204030204"/>
              </a:rPr>
              <a:t>CONSUME</a:t>
            </a:r>
            <a:endParaRPr lang="es-SP" sz="1200" b="1" dirty="0"/>
          </a:p>
        </p:txBody>
      </p:sp>
      <p:pic>
        <p:nvPicPr>
          <p:cNvPr id="46" name="Picture 2" descr="Pin en Arte gráfico">
            <a:extLst>
              <a:ext uri="{FF2B5EF4-FFF2-40B4-BE49-F238E27FC236}">
                <a16:creationId xmlns:a16="http://schemas.microsoft.com/office/drawing/2014/main" id="{CB0ED6DD-719C-42EC-AEA6-0248D1A2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76" y="3373567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938B514-D9FB-4B8C-9CDE-18384433ED08}"/>
              </a:ext>
            </a:extLst>
          </p:cNvPr>
          <p:cNvSpPr/>
          <p:nvPr/>
        </p:nvSpPr>
        <p:spPr>
          <a:xfrm>
            <a:off x="8048831" y="3341301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kern="0" dirty="0">
                <a:latin typeface="Calibri" panose="020F0502020204030204"/>
              </a:rPr>
              <a:t>PUBLISH</a:t>
            </a:r>
            <a:endParaRPr lang="es-SP" sz="1200" b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5D8C9FB-6156-4AA6-B26C-B1362F70CD52}"/>
              </a:ext>
            </a:extLst>
          </p:cNvPr>
          <p:cNvSpPr/>
          <p:nvPr/>
        </p:nvSpPr>
        <p:spPr>
          <a:xfrm rot="5400000" flipH="1">
            <a:off x="6197643" y="1952368"/>
            <a:ext cx="1227667" cy="4363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s-ES" sz="1200" b="1" kern="0" dirty="0">
                <a:latin typeface="Calibri" panose="020F0502020204030204"/>
              </a:rPr>
              <a:t>EVENT RS</a:t>
            </a:r>
            <a:endParaRPr lang="es-SP" sz="1200" b="1" kern="0" dirty="0">
              <a:latin typeface="Calibri" panose="020F0502020204030204"/>
            </a:endParaRPr>
          </a:p>
        </p:txBody>
      </p:sp>
      <p:pic>
        <p:nvPicPr>
          <p:cNvPr id="49" name="Picture 2" descr="Pin en Arte gráfico">
            <a:extLst>
              <a:ext uri="{FF2B5EF4-FFF2-40B4-BE49-F238E27FC236}">
                <a16:creationId xmlns:a16="http://schemas.microsoft.com/office/drawing/2014/main" id="{B08F3F18-D44A-4D64-8064-3E5A89B0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72703" y="1833433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C95BCED-AD90-44AA-A54F-74C66E7E33C2}"/>
              </a:ext>
            </a:extLst>
          </p:cNvPr>
          <p:cNvSpPr/>
          <p:nvPr/>
        </p:nvSpPr>
        <p:spPr>
          <a:xfrm rot="5400000">
            <a:off x="6643226" y="225721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kern="0" dirty="0">
                <a:latin typeface="Calibri" panose="020F0502020204030204"/>
              </a:rPr>
              <a:t>CONSUME</a:t>
            </a:r>
            <a:endParaRPr lang="es-SP" sz="1200" b="1" dirty="0"/>
          </a:p>
        </p:txBody>
      </p:sp>
      <p:pic>
        <p:nvPicPr>
          <p:cNvPr id="52" name="Picture 2" descr="Pin en Arte gráfico">
            <a:extLst>
              <a:ext uri="{FF2B5EF4-FFF2-40B4-BE49-F238E27FC236}">
                <a16:creationId xmlns:a16="http://schemas.microsoft.com/office/drawing/2014/main" id="{EDF096DF-656B-4D55-B29B-849345D5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80" y="1184975"/>
            <a:ext cx="220133" cy="2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>
            <a:extLst>
              <a:ext uri="{FF2B5EF4-FFF2-40B4-BE49-F238E27FC236}">
                <a16:creationId xmlns:a16="http://schemas.microsoft.com/office/drawing/2014/main" id="{47BBE57F-AEE9-4F33-B942-9589439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11" y="2674476"/>
            <a:ext cx="1648577" cy="118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ECF60E4-2E1E-496C-918E-5D1170ABC99E}"/>
              </a:ext>
            </a:extLst>
          </p:cNvPr>
          <p:cNvSpPr/>
          <p:nvPr/>
        </p:nvSpPr>
        <p:spPr>
          <a:xfrm>
            <a:off x="776761" y="2029766"/>
            <a:ext cx="227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/>
              <a:t>TRANSFER</a:t>
            </a:r>
            <a:r>
              <a:rPr lang="es-ES" sz="1200" b="1" kern="0" dirty="0">
                <a:latin typeface="Calibri" panose="020F0502020204030204"/>
              </a:rPr>
              <a:t> </a:t>
            </a:r>
            <a:r>
              <a:rPr lang="en-US" sz="1200" b="1" dirty="0"/>
              <a:t>ING online banking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52F009-673C-41FD-B93F-31B741C90F5F}"/>
              </a:ext>
            </a:extLst>
          </p:cNvPr>
          <p:cNvSpPr/>
          <p:nvPr/>
        </p:nvSpPr>
        <p:spPr>
          <a:xfrm>
            <a:off x="1189043" y="2384297"/>
            <a:ext cx="1152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err="1"/>
              <a:t>FrontApps</a:t>
            </a:r>
            <a:r>
              <a:rPr lang="es-ES" sz="1200" b="1" dirty="0"/>
              <a:t> DG</a:t>
            </a:r>
            <a:endParaRPr 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769A35-8F4C-4F07-B77F-EFA4022593AF}"/>
              </a:ext>
            </a:extLst>
          </p:cNvPr>
          <p:cNvSpPr txBox="1"/>
          <p:nvPr/>
        </p:nvSpPr>
        <p:spPr>
          <a:xfrm>
            <a:off x="719681" y="4634597"/>
            <a:ext cx="262485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1" dirty="0"/>
              <a:t>(1) Transfer: First validate sign</a:t>
            </a:r>
            <a:endParaRPr lang="es-SP" sz="105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28988-0BD8-4747-981E-8E0C18F6962D}"/>
              </a:ext>
            </a:extLst>
          </p:cNvPr>
          <p:cNvSpPr txBox="1"/>
          <p:nvPr/>
        </p:nvSpPr>
        <p:spPr>
          <a:xfrm>
            <a:off x="718077" y="4873625"/>
            <a:ext cx="262485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1" dirty="0"/>
              <a:t>(2) Transfer: Complete</a:t>
            </a:r>
            <a:endParaRPr lang="es-SP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E64A87-E50E-4C08-8647-159937350313}"/>
              </a:ext>
            </a:extLst>
          </p:cNvPr>
          <p:cNvSpPr txBox="1"/>
          <p:nvPr/>
        </p:nvSpPr>
        <p:spPr>
          <a:xfrm>
            <a:off x="6481187" y="910928"/>
            <a:ext cx="85910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75000"/>
                  </a:schemeClr>
                </a:solidFill>
              </a:rPr>
              <a:t>RS POLAND </a:t>
            </a:r>
            <a:endParaRPr lang="es-SP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6CE4CE-C64A-4DCE-AFB6-76C48366D081}"/>
              </a:ext>
            </a:extLst>
          </p:cNvPr>
          <p:cNvSpPr/>
          <p:nvPr/>
        </p:nvSpPr>
        <p:spPr>
          <a:xfrm>
            <a:off x="8453989" y="1439009"/>
            <a:ext cx="20217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" b="1" dirty="0" err="1"/>
              <a:t>Daily</a:t>
            </a:r>
            <a:r>
              <a:rPr lang="es-ES" b="1" dirty="0"/>
              <a:t> Squad </a:t>
            </a:r>
            <a:r>
              <a:rPr lang="es-ES" b="1" dirty="0" err="1"/>
              <a:t>work</a:t>
            </a:r>
            <a:endParaRPr lang="es-SP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130223-2F16-4EED-919B-BFB50A54F97B}"/>
              </a:ext>
            </a:extLst>
          </p:cNvPr>
          <p:cNvSpPr txBox="1"/>
          <p:nvPr/>
        </p:nvSpPr>
        <p:spPr>
          <a:xfrm>
            <a:off x="698826" y="4180605"/>
            <a:ext cx="2624856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ES" sz="1050" b="1" dirty="0"/>
              <a:t>*  </a:t>
            </a:r>
            <a:r>
              <a:rPr lang="es-ES" sz="1050" b="1" dirty="0" err="1"/>
              <a:t>Validate</a:t>
            </a:r>
            <a:r>
              <a:rPr lang="es-ES" sz="1050" b="1" dirty="0"/>
              <a:t> </a:t>
            </a:r>
            <a:r>
              <a:rPr lang="es-ES" sz="1050" b="1" dirty="0" err="1"/>
              <a:t>operations</a:t>
            </a:r>
            <a:r>
              <a:rPr lang="es-ES" sz="1050" b="1" dirty="0"/>
              <a:t> </a:t>
            </a:r>
            <a:r>
              <a:rPr lang="es-ES" sz="1050" b="1" dirty="0" err="1"/>
              <a:t>required</a:t>
            </a:r>
            <a:r>
              <a:rPr lang="es-ES" sz="1050" b="1" dirty="0"/>
              <a:t> </a:t>
            </a:r>
            <a:r>
              <a:rPr lang="es-ES" sz="1050" b="1" dirty="0" err="1"/>
              <a:t>send</a:t>
            </a:r>
            <a:r>
              <a:rPr lang="es-ES" sz="1050" b="1" dirty="0"/>
              <a:t> </a:t>
            </a:r>
            <a:r>
              <a:rPr lang="es-ES" sz="1050" b="1" dirty="0" err="1"/>
              <a:t>two</a:t>
            </a:r>
            <a:r>
              <a:rPr lang="es-ES" sz="1050" b="1" dirty="0"/>
              <a:t> </a:t>
            </a:r>
            <a:r>
              <a:rPr lang="es-ES" sz="1050" b="1" dirty="0" err="1"/>
              <a:t>events</a:t>
            </a:r>
            <a:r>
              <a:rPr lang="es-ES" sz="1050" b="1" dirty="0"/>
              <a:t> </a:t>
            </a:r>
            <a:r>
              <a:rPr lang="es-ES" sz="1050" b="1" dirty="0" err="1"/>
              <a:t>to</a:t>
            </a:r>
            <a:r>
              <a:rPr lang="es-ES" sz="1050" b="1" dirty="0"/>
              <a:t> RS PL:</a:t>
            </a:r>
            <a:endParaRPr lang="es-SP" sz="1050" b="1" dirty="0"/>
          </a:p>
        </p:txBody>
      </p:sp>
    </p:spTree>
    <p:extLst>
      <p:ext uri="{BB962C8B-B14F-4D97-AF65-F5344CB8AC3E}">
        <p14:creationId xmlns:p14="http://schemas.microsoft.com/office/powerpoint/2010/main" val="1360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7D-6E98-4664-82AB-4103930CC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11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D9C59E-4AE9-49AE-A6D4-6598A2F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55" y="3001963"/>
            <a:ext cx="10489175" cy="854075"/>
          </a:xfrm>
        </p:spPr>
        <p:txBody>
          <a:bodyPr/>
          <a:lstStyle/>
          <a:p>
            <a:r>
              <a:rPr lang="es-ES" sz="5000" dirty="0">
                <a:solidFill>
                  <a:schemeClr val="bg1"/>
                </a:solidFill>
              </a:rPr>
              <a:t>BACK-UP</a:t>
            </a:r>
            <a:br>
              <a:rPr lang="es-ES" sz="5000" dirty="0">
                <a:solidFill>
                  <a:schemeClr val="bg1"/>
                </a:solidFill>
              </a:rPr>
            </a:br>
            <a:endParaRPr lang="es-SP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5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7D-6E98-4664-82AB-4103930CC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12</a:t>
            </a:fld>
            <a:endParaRPr lang="en-GB" dirty="0">
              <a:solidFill>
                <a:srgbClr val="33333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91C6A-808E-4A41-B35D-C00F8EF2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600075"/>
            <a:ext cx="58007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30C49-8065-4BC3-AB8E-6BFE0C59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On hold: Possibility to Freeze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Optimization of current engine </a:t>
            </a:r>
          </a:p>
          <a:p>
            <a:r>
              <a:rPr lang="en-US" sz="1400" b="1" u="sng" dirty="0"/>
              <a:t>Parking: </a:t>
            </a:r>
          </a:p>
          <a:p>
            <a:pPr marL="174625" indent="-171450" defTabSz="932962" fontAlgn="base">
              <a:spcBef>
                <a:spcPct val="0"/>
              </a:spcBef>
              <a:spcAft>
                <a:spcPts val="300"/>
              </a:spcAft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Cards, Google Pay &amp; Apple Pay enrollments</a:t>
            </a:r>
          </a:p>
          <a:p>
            <a:pPr marL="174625" indent="-171450" defTabSz="932962" fontAlgn="base">
              <a:spcBef>
                <a:spcPct val="0"/>
              </a:spcBef>
              <a:spcAft>
                <a:spcPts val="300"/>
              </a:spcAft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MVF (enrollments &amp; unenrollment) (OK/KO) Confirm with Rule Writers.</a:t>
            </a:r>
          </a:p>
          <a:p>
            <a:pPr marL="174625" indent="-171450" defTabSz="932962" fontAlgn="base">
              <a:spcBef>
                <a:spcPct val="0"/>
              </a:spcBef>
              <a:spcAft>
                <a:spcPts val="300"/>
              </a:spcAft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1400" dirty="0"/>
              <a:t>BDP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F2243F-1952-4F95-8B2B-7F2A93F3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y evoluciones – Post GO LIVE</a:t>
            </a:r>
            <a:endParaRPr lang="es-S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7D-6E98-4664-82AB-4103930CC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2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Rectángulo 29">
            <a:extLst>
              <a:ext uri="{FF2B5EF4-FFF2-40B4-BE49-F238E27FC236}">
                <a16:creationId xmlns:a16="http://schemas.microsoft.com/office/drawing/2014/main" id="{8FE32F9E-FFC7-4A9C-80C0-981958B28EC8}"/>
              </a:ext>
            </a:extLst>
          </p:cNvPr>
          <p:cNvSpPr/>
          <p:nvPr/>
        </p:nvSpPr>
        <p:spPr>
          <a:xfrm>
            <a:off x="4092003" y="3839084"/>
            <a:ext cx="2668029" cy="76174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New account opening*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Deactivation of Push Notifications* 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Phone recharge*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Bills cancelations (w/to increase balance)*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4ED6F-D257-4B5A-9253-2CC5273254A6}"/>
              </a:ext>
            </a:extLst>
          </p:cNvPr>
          <p:cNvSpPr/>
          <p:nvPr/>
        </p:nvSpPr>
        <p:spPr>
          <a:xfrm>
            <a:off x="1040723" y="3995166"/>
            <a:ext cx="3264777" cy="7232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PIN recovery (personal password to login)*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Investment funds cancelations (check if its immediate)* (w/ intention to increase balance)</a:t>
            </a:r>
          </a:p>
          <a:p>
            <a:pPr marL="125413" indent="-122238" defTabSz="932962" fontAlgn="base">
              <a:spcBef>
                <a:spcPct val="0"/>
              </a:spcBef>
              <a:spcAft>
                <a:spcPts val="300"/>
              </a:spcAft>
              <a:buClr>
                <a:srgbClr val="E59D27"/>
              </a:buClr>
              <a:buFont typeface="Arial" panose="020B0604020202020204" pitchFamily="34" charset="0"/>
              <a:buChar char="&gt;"/>
            </a:pPr>
            <a:r>
              <a:rPr lang="en-US" sz="900" dirty="0">
                <a:solidFill>
                  <a:srgbClr val="4D4D4D"/>
                </a:solidFill>
                <a:cs typeface="Arial" panose="020B0604020202020204" pitchFamily="34" charset="0"/>
              </a:rPr>
              <a:t>Add new account holders (co- owners)*</a:t>
            </a:r>
          </a:p>
        </p:txBody>
      </p:sp>
    </p:spTree>
    <p:extLst>
      <p:ext uri="{BB962C8B-B14F-4D97-AF65-F5344CB8AC3E}">
        <p14:creationId xmlns:p14="http://schemas.microsoft.com/office/powerpoint/2010/main" val="69738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7D-6E98-4664-82AB-4103930CC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3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D9C59E-4AE9-49AE-A6D4-6598A2F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55" y="3001963"/>
            <a:ext cx="10489175" cy="854075"/>
          </a:xfrm>
        </p:spPr>
        <p:txBody>
          <a:bodyPr/>
          <a:lstStyle/>
          <a:p>
            <a:r>
              <a:rPr lang="es-ES" sz="5000" dirty="0">
                <a:solidFill>
                  <a:schemeClr val="bg1"/>
                </a:solidFill>
              </a:rPr>
              <a:t>ANEXO I </a:t>
            </a:r>
            <a:br>
              <a:rPr lang="es-ES" sz="5000" dirty="0">
                <a:solidFill>
                  <a:schemeClr val="bg1"/>
                </a:solidFill>
              </a:rPr>
            </a:br>
            <a:br>
              <a:rPr lang="es-ES" sz="5000" dirty="0">
                <a:solidFill>
                  <a:schemeClr val="bg1"/>
                </a:solidFill>
              </a:rPr>
            </a:b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¿qué enviamos?</a:t>
            </a:r>
            <a:endParaRPr lang="es-SP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F433-68D0-47FB-B695-C73C37E35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2A080-DA64-4F5C-9131-47EB793B4410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DABC4EE-0BC8-4090-83A9-7CB834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0" y="0"/>
            <a:ext cx="10489175" cy="854075"/>
          </a:xfrm>
        </p:spPr>
        <p:txBody>
          <a:bodyPr/>
          <a:lstStyle/>
          <a:p>
            <a:r>
              <a:rPr lang="es-ES" dirty="0"/>
              <a:t>Daily </a:t>
            </a:r>
            <a:r>
              <a:rPr lang="es-ES" dirty="0" err="1"/>
              <a:t>Assets</a:t>
            </a:r>
            <a:r>
              <a:rPr lang="es-ES" dirty="0"/>
              <a:t> </a:t>
            </a:r>
            <a:r>
              <a:rPr lang="es-ES" dirty="0" err="1"/>
              <a:t>wrap</a:t>
            </a:r>
            <a:r>
              <a:rPr lang="es-ES" dirty="0"/>
              <a:t> up</a:t>
            </a:r>
            <a:endParaRPr lang="es-S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04BEF-C3F4-4656-BD8B-E1E7E3754A2F}"/>
              </a:ext>
            </a:extLst>
          </p:cNvPr>
          <p:cNvSpPr/>
          <p:nvPr/>
        </p:nvSpPr>
        <p:spPr>
          <a:xfrm>
            <a:off x="624441" y="713232"/>
            <a:ext cx="3888000" cy="246888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STATIC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95ED-967B-49BA-B35B-0A7C0460D511}"/>
              </a:ext>
            </a:extLst>
          </p:cNvPr>
          <p:cNvSpPr/>
          <p:nvPr/>
        </p:nvSpPr>
        <p:spPr>
          <a:xfrm>
            <a:off x="4855463" y="713232"/>
            <a:ext cx="7020000" cy="246888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DYNAMIC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904B7B-ED44-4A1D-8D38-8F269480E830}"/>
              </a:ext>
            </a:extLst>
          </p:cNvPr>
          <p:cNvGraphicFramePr>
            <a:graphicFrameLocks noGrp="1"/>
          </p:cNvGraphicFramePr>
          <p:nvPr/>
        </p:nvGraphicFramePr>
        <p:xfrm>
          <a:off x="624442" y="1120140"/>
          <a:ext cx="3880900" cy="4922840"/>
        </p:xfrm>
        <a:graphic>
          <a:graphicData uri="http://schemas.openxmlformats.org/drawingml/2006/table">
            <a:tbl>
              <a:tblPr/>
              <a:tblGrid>
                <a:gridCol w="1161367">
                  <a:extLst>
                    <a:ext uri="{9D8B030D-6E8A-4147-A177-3AD203B41FA5}">
                      <a16:colId xmlns:a16="http://schemas.microsoft.com/office/drawing/2014/main" val="2643555745"/>
                    </a:ext>
                  </a:extLst>
                </a:gridCol>
                <a:gridCol w="464546">
                  <a:extLst>
                    <a:ext uri="{9D8B030D-6E8A-4147-A177-3AD203B41FA5}">
                      <a16:colId xmlns:a16="http://schemas.microsoft.com/office/drawing/2014/main" val="1414929688"/>
                    </a:ext>
                  </a:extLst>
                </a:gridCol>
                <a:gridCol w="1161367">
                  <a:extLst>
                    <a:ext uri="{9D8B030D-6E8A-4147-A177-3AD203B41FA5}">
                      <a16:colId xmlns:a16="http://schemas.microsoft.com/office/drawing/2014/main" val="3487892843"/>
                    </a:ext>
                  </a:extLst>
                </a:gridCol>
                <a:gridCol w="580683">
                  <a:extLst>
                    <a:ext uri="{9D8B030D-6E8A-4147-A177-3AD203B41FA5}">
                      <a16:colId xmlns:a16="http://schemas.microsoft.com/office/drawing/2014/main" val="4127935307"/>
                    </a:ext>
                  </a:extLst>
                </a:gridCol>
                <a:gridCol w="512937">
                  <a:extLst>
                    <a:ext uri="{9D8B030D-6E8A-4147-A177-3AD203B41FA5}">
                      <a16:colId xmlns:a16="http://schemas.microsoft.com/office/drawing/2014/main" val="2330154233"/>
                    </a:ext>
                  </a:extLst>
                </a:gridCol>
              </a:tblGrid>
              <a:tr h="311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Tipos Prod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04626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986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69861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</a:rPr>
                        <a:t>ZEBCTAV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ED7D31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Broker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6998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ZEBCOT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719397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ZEBCTA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522087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25336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ZEBCTAC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Broker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42407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4446"/>
                  </a:ext>
                </a:extLst>
              </a:tr>
              <a:tr h="2952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Daily Banking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15675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Investment Savings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45965"/>
                  </a:ext>
                </a:extLst>
              </a:tr>
              <a:tr h="2952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RELCIF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Daily Banking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5084"/>
                  </a:ext>
                </a:extLst>
              </a:tr>
              <a:tr h="295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Investment Savings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63148"/>
                  </a:ext>
                </a:extLst>
              </a:tr>
              <a:tr h="158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Lending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47465"/>
                  </a:ext>
                </a:extLst>
              </a:tr>
              <a:tr h="227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ZFONCTAF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Funds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931579"/>
                  </a:ext>
                </a:extLst>
              </a:tr>
              <a:tr h="227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ZFONVLP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Funds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45286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ZFONCTA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Funds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83397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91254"/>
                  </a:ext>
                </a:extLst>
              </a:tr>
              <a:tr h="227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ZFON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Funds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474261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ZFONCTAC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Funds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S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277759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ACCOUNT_PERMISSION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843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928124-14AE-4083-8091-61346343CD31}"/>
              </a:ext>
            </a:extLst>
          </p:cNvPr>
          <p:cNvGraphicFramePr>
            <a:graphicFrameLocks noGrp="1"/>
          </p:cNvGraphicFramePr>
          <p:nvPr/>
        </p:nvGraphicFramePr>
        <p:xfrm>
          <a:off x="4855463" y="1120140"/>
          <a:ext cx="7020000" cy="4922842"/>
        </p:xfrm>
        <a:graphic>
          <a:graphicData uri="http://schemas.openxmlformats.org/drawingml/2006/table">
            <a:tbl>
              <a:tblPr/>
              <a:tblGrid>
                <a:gridCol w="1321173">
                  <a:extLst>
                    <a:ext uri="{9D8B030D-6E8A-4147-A177-3AD203B41FA5}">
                      <a16:colId xmlns:a16="http://schemas.microsoft.com/office/drawing/2014/main" val="1503543711"/>
                    </a:ext>
                  </a:extLst>
                </a:gridCol>
                <a:gridCol w="2235844">
                  <a:extLst>
                    <a:ext uri="{9D8B030D-6E8A-4147-A177-3AD203B41FA5}">
                      <a16:colId xmlns:a16="http://schemas.microsoft.com/office/drawing/2014/main" val="3969519111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903721834"/>
                    </a:ext>
                  </a:extLst>
                </a:gridCol>
                <a:gridCol w="575272">
                  <a:extLst>
                    <a:ext uri="{9D8B030D-6E8A-4147-A177-3AD203B41FA5}">
                      <a16:colId xmlns:a16="http://schemas.microsoft.com/office/drawing/2014/main" val="1709243708"/>
                    </a:ext>
                  </a:extLst>
                </a:gridCol>
                <a:gridCol w="521823">
                  <a:extLst>
                    <a:ext uri="{9D8B030D-6E8A-4147-A177-3AD203B41FA5}">
                      <a16:colId xmlns:a16="http://schemas.microsoft.com/office/drawing/2014/main" val="2262374464"/>
                    </a:ext>
                  </a:extLst>
                </a:gridCol>
                <a:gridCol w="676841">
                  <a:extLst>
                    <a:ext uri="{9D8B030D-6E8A-4147-A177-3AD203B41FA5}">
                      <a16:colId xmlns:a16="http://schemas.microsoft.com/office/drawing/2014/main" val="2942076821"/>
                    </a:ext>
                  </a:extLst>
                </a:gridCol>
                <a:gridCol w="612949">
                  <a:extLst>
                    <a:ext uri="{9D8B030D-6E8A-4147-A177-3AD203B41FA5}">
                      <a16:colId xmlns:a16="http://schemas.microsoft.com/office/drawing/2014/main" val="717484278"/>
                    </a:ext>
                  </a:extLst>
                </a:gridCol>
                <a:gridCol w="472594">
                  <a:extLst>
                    <a:ext uri="{9D8B030D-6E8A-4147-A177-3AD203B41FA5}">
                      <a16:colId xmlns:a16="http://schemas.microsoft.com/office/drawing/2014/main" val="2830641678"/>
                    </a:ext>
                  </a:extLst>
                </a:gridCol>
              </a:tblGrid>
              <a:tr h="734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ÁREA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Operativas - detalle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MVP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nº Operativa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% Análisis operativas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NÚMERO DE CAMPOS OPERACIÓN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NÚMERO CAMPOS CONEXIÓN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Complex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36770"/>
                  </a:ext>
                </a:extLst>
              </a:tr>
              <a:tr h="4593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Transferencias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Transferencia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80409"/>
                  </a:ext>
                </a:extLst>
              </a:tr>
              <a:tr h="15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Transferencia TPP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85480"/>
                  </a:ext>
                </a:extLst>
              </a:tr>
              <a:tr h="15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Transferencia a tarjeta de crédito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11509"/>
                  </a:ext>
                </a:extLst>
              </a:tr>
              <a:tr h="2067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Bizum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Bizum (envio y aceptacion)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76369"/>
                  </a:ext>
                </a:extLst>
              </a:tr>
              <a:tr h="206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Bizum (*alta/baja/portabilidad)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605850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Retirada cajero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7323"/>
                  </a:ext>
                </a:extLst>
              </a:tr>
              <a:tr h="4593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Cards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Operativas Tarjetas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7009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Pagar e-commerce Google Pay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50076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Pagar e-commerce Apple Pay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29366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Compras con tarjeta en 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13671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Enrolment Apple Pay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29699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Enrolment Google Pay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After Go Live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64618"/>
                  </a:ext>
                </a:extLst>
              </a:tr>
              <a:tr h="1531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Miscelanea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Cuenta nómina (devolución de recibos)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59022"/>
                  </a:ext>
                </a:extLst>
              </a:tr>
              <a:tr h="15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Cuenta nómina (alta de interviniente)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9900"/>
                  </a:ext>
                </a:extLst>
              </a:tr>
              <a:tr h="153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Cuenta nómina (contratación)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38564"/>
                  </a:ext>
                </a:extLst>
              </a:tr>
              <a:tr h="313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Desactivación de notificaciones cuentas y tarjetas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C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395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515F1B-13F2-481A-B741-BD6DA730F3D6}"/>
              </a:ext>
            </a:extLst>
          </p:cNvPr>
          <p:cNvSpPr/>
          <p:nvPr/>
        </p:nvSpPr>
        <p:spPr>
          <a:xfrm>
            <a:off x="5934075" y="3244850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S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</a:t>
            </a:r>
            <a:r>
              <a:rPr kumimoji="0" lang="es-S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6A562-B183-4882-A246-AF9B62D16982}"/>
              </a:ext>
            </a:extLst>
          </p:cNvPr>
          <p:cNvSpPr/>
          <p:nvPr/>
        </p:nvSpPr>
        <p:spPr>
          <a:xfrm>
            <a:off x="5934075" y="3244850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S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</a:t>
            </a:r>
            <a:r>
              <a:rPr kumimoji="0" lang="es-S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G Me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C5851E-FA52-469D-BED0-E57DF6AD62EC}"/>
              </a:ext>
            </a:extLst>
          </p:cNvPr>
          <p:cNvGrpSpPr/>
          <p:nvPr/>
        </p:nvGrpSpPr>
        <p:grpSpPr>
          <a:xfrm>
            <a:off x="6112256" y="6186425"/>
            <a:ext cx="886054" cy="215444"/>
            <a:chOff x="5026406" y="6194430"/>
            <a:chExt cx="886054" cy="2154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3CD99D-5749-490F-B625-B0B76E4F2BE6}"/>
                </a:ext>
              </a:extLst>
            </p:cNvPr>
            <p:cNvSpPr/>
            <p:nvPr/>
          </p:nvSpPr>
          <p:spPr>
            <a:xfrm>
              <a:off x="5026406" y="6238091"/>
              <a:ext cx="138791" cy="121613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A47236-F950-45B7-B762-E6EA2B4647A0}"/>
                </a:ext>
              </a:extLst>
            </p:cNvPr>
            <p:cNvSpPr/>
            <p:nvPr/>
          </p:nvSpPr>
          <p:spPr>
            <a:xfrm>
              <a:off x="5142698" y="6194430"/>
              <a:ext cx="7697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Out of ING</a:t>
              </a:r>
              <a:r>
                <a:rPr lang="en-US" sz="800" dirty="0">
                  <a:solidFill>
                    <a:srgbClr val="333333"/>
                  </a:solidFill>
                </a:rPr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09EC87-0DDB-4D31-B250-B75D07C5CDC6}"/>
              </a:ext>
            </a:extLst>
          </p:cNvPr>
          <p:cNvGrpSpPr/>
          <p:nvPr/>
        </p:nvGrpSpPr>
        <p:grpSpPr>
          <a:xfrm>
            <a:off x="7144181" y="6186425"/>
            <a:ext cx="1058434" cy="215444"/>
            <a:chOff x="6042360" y="6194430"/>
            <a:chExt cx="1058434" cy="2154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51B5A-3675-4B2A-A8DB-5233084D5231}"/>
                </a:ext>
              </a:extLst>
            </p:cNvPr>
            <p:cNvSpPr/>
            <p:nvPr/>
          </p:nvSpPr>
          <p:spPr>
            <a:xfrm>
              <a:off x="6042360" y="6238091"/>
              <a:ext cx="138791" cy="121613"/>
            </a:xfrm>
            <a:prstGeom prst="rect">
              <a:avLst/>
            </a:prstGeom>
            <a:solidFill>
              <a:srgbClr val="FFE699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F70E86-9673-40DA-8313-0A39BABB9FE7}"/>
                </a:ext>
              </a:extLst>
            </p:cNvPr>
            <p:cNvSpPr/>
            <p:nvPr/>
          </p:nvSpPr>
          <p:spPr>
            <a:xfrm>
              <a:off x="6138671" y="6194430"/>
              <a:ext cx="9621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No ESA/Profile</a:t>
              </a:r>
              <a:r>
                <a:rPr lang="en-US" sz="800" dirty="0">
                  <a:solidFill>
                    <a:srgbClr val="333333"/>
                  </a:solidFill>
                </a:rPr>
                <a:t>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4330ED-5730-4E99-AABD-EC697739AB1D}"/>
              </a:ext>
            </a:extLst>
          </p:cNvPr>
          <p:cNvGrpSpPr/>
          <p:nvPr/>
        </p:nvGrpSpPr>
        <p:grpSpPr>
          <a:xfrm>
            <a:off x="8348486" y="6186425"/>
            <a:ext cx="1197954" cy="215444"/>
            <a:chOff x="5026406" y="6194430"/>
            <a:chExt cx="1197954" cy="215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7EE625-FE57-4B58-B52D-6D350C46868A}"/>
                </a:ext>
              </a:extLst>
            </p:cNvPr>
            <p:cNvSpPr/>
            <p:nvPr/>
          </p:nvSpPr>
          <p:spPr>
            <a:xfrm>
              <a:off x="5026406" y="6238091"/>
              <a:ext cx="138791" cy="121613"/>
            </a:xfrm>
            <a:prstGeom prst="rect">
              <a:avLst/>
            </a:prstGeom>
            <a:solidFill>
              <a:srgbClr val="548235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ACF435-A8C6-446E-A1F5-A2806971FB59}"/>
                </a:ext>
              </a:extLst>
            </p:cNvPr>
            <p:cNvSpPr/>
            <p:nvPr/>
          </p:nvSpPr>
          <p:spPr>
            <a:xfrm>
              <a:off x="5135599" y="6194430"/>
              <a:ext cx="108876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ESA but complex</a:t>
              </a:r>
              <a:r>
                <a:rPr lang="en-US" sz="800" dirty="0">
                  <a:solidFill>
                    <a:srgbClr val="333333"/>
                  </a:solidFill>
                </a:rPr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0FD2AC-8308-440C-A366-247C5964BD2B}"/>
              </a:ext>
            </a:extLst>
          </p:cNvPr>
          <p:cNvGrpSpPr/>
          <p:nvPr/>
        </p:nvGrpSpPr>
        <p:grpSpPr>
          <a:xfrm>
            <a:off x="9692311" y="6186425"/>
            <a:ext cx="1039818" cy="215444"/>
            <a:chOff x="5026406" y="6194430"/>
            <a:chExt cx="1039818" cy="215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977A8C-DF4E-4EB8-88EF-5314128371E2}"/>
                </a:ext>
              </a:extLst>
            </p:cNvPr>
            <p:cNvSpPr/>
            <p:nvPr/>
          </p:nvSpPr>
          <p:spPr>
            <a:xfrm>
              <a:off x="5026406" y="6238091"/>
              <a:ext cx="138791" cy="121613"/>
            </a:xfrm>
            <a:prstGeom prst="rect">
              <a:avLst/>
            </a:prstGeom>
            <a:solidFill>
              <a:srgbClr val="A9D08E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G Me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4C7854-EAC1-4BEA-93E7-7D2ECBAE410F}"/>
                </a:ext>
              </a:extLst>
            </p:cNvPr>
            <p:cNvSpPr/>
            <p:nvPr/>
          </p:nvSpPr>
          <p:spPr>
            <a:xfrm>
              <a:off x="5179443" y="6194430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Under control</a:t>
              </a:r>
              <a:endParaRPr lang="en-US" sz="800" dirty="0">
                <a:solidFill>
                  <a:srgbClr val="333333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32E875-0DB5-4D67-AC6F-D6CB776BE454}"/>
              </a:ext>
            </a:extLst>
          </p:cNvPr>
          <p:cNvSpPr txBox="1"/>
          <p:nvPr/>
        </p:nvSpPr>
        <p:spPr>
          <a:xfrm>
            <a:off x="306098" y="6070624"/>
            <a:ext cx="456111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es-SP"/>
            </a:defPPr>
            <a:lvl1pPr>
              <a:defRPr sz="1200" b="1"/>
            </a:lvl1pPr>
          </a:lstStyle>
          <a:p>
            <a:r>
              <a:rPr lang="en-US" sz="800" b="0" i="1" dirty="0"/>
              <a:t>Falta por </a:t>
            </a:r>
            <a:r>
              <a:rPr lang="en-US" sz="800" b="0" i="1" dirty="0" err="1"/>
              <a:t>incluir</a:t>
            </a:r>
            <a:r>
              <a:rPr lang="en-US" sz="800" b="0" i="1" dirty="0"/>
              <a:t> </a:t>
            </a:r>
            <a:r>
              <a:rPr lang="en-US" sz="800" b="0" i="1" dirty="0" err="1"/>
              <a:t>tarjetas</a:t>
            </a:r>
            <a:r>
              <a:rPr lang="en-US" sz="800" b="0" i="1" dirty="0"/>
              <a:t> (</a:t>
            </a:r>
            <a:r>
              <a:rPr lang="en-US" sz="800" b="0" i="1" dirty="0" err="1"/>
              <a:t>plástico</a:t>
            </a:r>
            <a:r>
              <a:rPr lang="en-US" sz="800" b="0" i="1" dirty="0"/>
              <a:t> y </a:t>
            </a:r>
            <a:r>
              <a:rPr lang="en-US" sz="800" b="0" i="1" dirty="0" err="1"/>
              <a:t>contrato</a:t>
            </a:r>
            <a:r>
              <a:rPr lang="en-US" sz="800" b="0" i="1" dirty="0"/>
              <a:t>) que </a:t>
            </a:r>
            <a:r>
              <a:rPr lang="en-US" sz="800" b="0" i="1" dirty="0" err="1"/>
              <a:t>serían</a:t>
            </a:r>
            <a:r>
              <a:rPr lang="en-US" sz="800" b="0" i="1" dirty="0"/>
              <a:t> 11 de </a:t>
            </a:r>
            <a:r>
              <a:rPr lang="en-US" sz="800" b="0" i="1" dirty="0" err="1"/>
              <a:t>cuentas</a:t>
            </a:r>
            <a:r>
              <a:rPr lang="en-US" sz="800" b="0" i="1" dirty="0"/>
              <a:t> y 6 de </a:t>
            </a:r>
            <a:r>
              <a:rPr lang="en-US" sz="800" b="0" i="1" dirty="0" err="1"/>
              <a:t>interviniente</a:t>
            </a:r>
            <a:r>
              <a:rPr lang="en-US" sz="800" b="0" i="1" dirty="0"/>
              <a:t>. </a:t>
            </a:r>
          </a:p>
          <a:p>
            <a:r>
              <a:rPr lang="en-US" sz="800" b="0" i="1" dirty="0"/>
              <a:t>No </a:t>
            </a:r>
            <a:r>
              <a:rPr lang="en-US" sz="800" b="0" i="1" dirty="0" err="1"/>
              <a:t>está</a:t>
            </a:r>
            <a:r>
              <a:rPr lang="en-US" sz="800" b="0" i="1" dirty="0"/>
              <a:t> </a:t>
            </a:r>
            <a:r>
              <a:rPr lang="en-US" sz="800" b="0" i="1" dirty="0" err="1"/>
              <a:t>hablado</a:t>
            </a:r>
            <a:r>
              <a:rPr lang="en-US" sz="800" b="0" i="1" dirty="0"/>
              <a:t> con DO </a:t>
            </a:r>
            <a:r>
              <a:rPr lang="en-US" sz="800" b="0" i="1" dirty="0" err="1"/>
              <a:t>ni</a:t>
            </a:r>
            <a:r>
              <a:rPr lang="en-US" sz="800" b="0" i="1" dirty="0"/>
              <a:t> </a:t>
            </a:r>
            <a:r>
              <a:rPr lang="en-US" sz="800" b="0" i="1" dirty="0" err="1"/>
              <a:t>arquitectura</a:t>
            </a:r>
            <a:r>
              <a:rPr lang="en-US" sz="800" b="0" i="1" dirty="0"/>
              <a:t>. La Golden Source </a:t>
            </a:r>
            <a:r>
              <a:rPr lang="en-US" sz="800" b="0" i="1" dirty="0" err="1"/>
              <a:t>sería</a:t>
            </a:r>
            <a:r>
              <a:rPr lang="en-US" sz="800" b="0" i="1" dirty="0"/>
              <a:t> Indra </a:t>
            </a:r>
            <a:r>
              <a:rPr lang="en-US" sz="800" b="0" i="1" dirty="0" err="1"/>
              <a:t>pero</a:t>
            </a:r>
            <a:r>
              <a:rPr lang="en-US" sz="800" b="0" i="1" dirty="0"/>
              <a:t> </a:t>
            </a:r>
            <a:r>
              <a:rPr lang="en-US" sz="800" b="0" i="1" dirty="0" err="1"/>
              <a:t>también</a:t>
            </a:r>
            <a:r>
              <a:rPr lang="en-US" sz="800" b="0" i="1" dirty="0"/>
              <a:t> </a:t>
            </a:r>
            <a:r>
              <a:rPr lang="en-US" sz="800" b="0" i="1" dirty="0" err="1"/>
              <a:t>está</a:t>
            </a:r>
            <a:r>
              <a:rPr lang="en-US" sz="800" b="0" i="1" dirty="0"/>
              <a:t> </a:t>
            </a:r>
            <a:r>
              <a:rPr lang="en-US" sz="800" b="0" i="1" dirty="0" err="1"/>
              <a:t>en</a:t>
            </a:r>
            <a:r>
              <a:rPr lang="en-US" sz="800" b="0" i="1" dirty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2955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F433-68D0-47FB-B695-C73C37E35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5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DABC4EE-0BC8-4090-83A9-7CB834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0" y="0"/>
            <a:ext cx="10489175" cy="854075"/>
          </a:xfrm>
        </p:spPr>
        <p:txBody>
          <a:bodyPr/>
          <a:lstStyle/>
          <a:p>
            <a:r>
              <a:rPr lang="es-ES" dirty="0"/>
              <a:t>Digital </a:t>
            </a:r>
            <a:r>
              <a:rPr lang="es-ES" dirty="0" err="1"/>
              <a:t>Assets</a:t>
            </a:r>
            <a:r>
              <a:rPr lang="es-ES" dirty="0"/>
              <a:t> </a:t>
            </a:r>
            <a:r>
              <a:rPr lang="es-ES" dirty="0" err="1"/>
              <a:t>wrap</a:t>
            </a:r>
            <a:r>
              <a:rPr lang="es-ES" dirty="0"/>
              <a:t> up</a:t>
            </a:r>
            <a:endParaRPr lang="es-S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04BEF-C3F4-4656-BD8B-E1E7E3754A2F}"/>
              </a:ext>
            </a:extLst>
          </p:cNvPr>
          <p:cNvSpPr/>
          <p:nvPr/>
        </p:nvSpPr>
        <p:spPr>
          <a:xfrm>
            <a:off x="624441" y="877824"/>
            <a:ext cx="3888000" cy="246888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STATIC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95ED-967B-49BA-B35B-0A7C0460D511}"/>
              </a:ext>
            </a:extLst>
          </p:cNvPr>
          <p:cNvSpPr/>
          <p:nvPr/>
        </p:nvSpPr>
        <p:spPr>
          <a:xfrm>
            <a:off x="4855463" y="877824"/>
            <a:ext cx="7042495" cy="246888"/>
          </a:xfrm>
          <a:prstGeom prst="rect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DYNAMIC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904B7B-ED44-4A1D-8D38-8F269480E830}"/>
              </a:ext>
            </a:extLst>
          </p:cNvPr>
          <p:cNvGraphicFramePr>
            <a:graphicFrameLocks noGrp="1"/>
          </p:cNvGraphicFramePr>
          <p:nvPr/>
        </p:nvGraphicFramePr>
        <p:xfrm>
          <a:off x="624441" y="1284732"/>
          <a:ext cx="3887999" cy="1431415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643555745"/>
                    </a:ext>
                  </a:extLst>
                </a:gridCol>
                <a:gridCol w="647999">
                  <a:extLst>
                    <a:ext uri="{9D8B030D-6E8A-4147-A177-3AD203B41FA5}">
                      <a16:colId xmlns:a16="http://schemas.microsoft.com/office/drawing/2014/main" val="141492968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87892843"/>
                    </a:ext>
                  </a:extLst>
                </a:gridCol>
              </a:tblGrid>
              <a:tr h="311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Fichero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04626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FOS.ADDRESS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  <a:endParaRPr lang="es-SP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986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469861"/>
                  </a:ext>
                </a:extLst>
              </a:tr>
              <a:tr h="158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FOS.PERSON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  <a:endParaRPr lang="es-SP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CUSTOMER</a:t>
                      </a:r>
                    </a:p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719397"/>
                  </a:ext>
                </a:extLst>
              </a:tr>
              <a:tr h="1529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FOS.PHONE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s-SP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CUSTOMER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522087"/>
                  </a:ext>
                </a:extLst>
              </a:tr>
              <a:tr h="300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253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209AA7-00C9-463E-B4FA-79166F25CB6D}"/>
              </a:ext>
            </a:extLst>
          </p:cNvPr>
          <p:cNvGraphicFramePr>
            <a:graphicFrameLocks noGrp="1"/>
          </p:cNvGraphicFramePr>
          <p:nvPr/>
        </p:nvGraphicFramePr>
        <p:xfrm>
          <a:off x="4855464" y="1284732"/>
          <a:ext cx="7042494" cy="4933956"/>
        </p:xfrm>
        <a:graphic>
          <a:graphicData uri="http://schemas.openxmlformats.org/drawingml/2006/table">
            <a:tbl>
              <a:tblPr/>
              <a:tblGrid>
                <a:gridCol w="1758944">
                  <a:extLst>
                    <a:ext uri="{9D8B030D-6E8A-4147-A177-3AD203B41FA5}">
                      <a16:colId xmlns:a16="http://schemas.microsoft.com/office/drawing/2014/main" val="3208959822"/>
                    </a:ext>
                  </a:extLst>
                </a:gridCol>
                <a:gridCol w="3234312">
                  <a:extLst>
                    <a:ext uri="{9D8B030D-6E8A-4147-A177-3AD203B41FA5}">
                      <a16:colId xmlns:a16="http://schemas.microsoft.com/office/drawing/2014/main" val="4117787051"/>
                    </a:ext>
                  </a:extLst>
                </a:gridCol>
                <a:gridCol w="1024619">
                  <a:extLst>
                    <a:ext uri="{9D8B030D-6E8A-4147-A177-3AD203B41FA5}">
                      <a16:colId xmlns:a16="http://schemas.microsoft.com/office/drawing/2014/main" val="3937228490"/>
                    </a:ext>
                  </a:extLst>
                </a:gridCol>
                <a:gridCol w="1024619">
                  <a:extLst>
                    <a:ext uri="{9D8B030D-6E8A-4147-A177-3AD203B41FA5}">
                      <a16:colId xmlns:a16="http://schemas.microsoft.com/office/drawing/2014/main" val="4282896748"/>
                    </a:ext>
                  </a:extLst>
                </a:gridCol>
              </a:tblGrid>
              <a:tr h="559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ÁREA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operativas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- 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detalle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MVP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Nº 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sevicios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06678"/>
                  </a:ext>
                </a:extLst>
              </a:tr>
              <a:tr h="4369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Login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Login customer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15701"/>
                  </a:ext>
                </a:extLst>
              </a:tr>
              <a:tr h="278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Login consultant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85018"/>
                  </a:ext>
                </a:extLst>
              </a:tr>
              <a:tr h="225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Login customer security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72959"/>
                  </a:ext>
                </a:extLst>
              </a:tr>
              <a:tr h="259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Trusteer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16334"/>
                  </a:ext>
                </a:extLst>
              </a:tr>
              <a:tr h="299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Alta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validación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móvil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54543"/>
                  </a:ext>
                </a:extLst>
              </a:tr>
              <a:tr h="2689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Baja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validación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móvil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s-SP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9329"/>
                  </a:ext>
                </a:extLst>
              </a:tr>
              <a:tr h="461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Cambio 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datos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personales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Cambio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teléfono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4935"/>
                  </a:ext>
                </a:extLst>
              </a:tr>
              <a:tr h="419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Cambio email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40123"/>
                  </a:ext>
                </a:extLst>
              </a:tr>
              <a:tr h="336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Cambio datos personales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49479"/>
                  </a:ext>
                </a:extLst>
              </a:tr>
              <a:tr h="2151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Cambio pin tras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login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488889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Preguntas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seguridad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16934"/>
                  </a:ext>
                </a:extLst>
              </a:tr>
              <a:tr h="21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Recuperación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pin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07132"/>
                  </a:ext>
                </a:extLst>
              </a:tr>
              <a:tr h="255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Validación SMS- OTP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26771"/>
                  </a:ext>
                </a:extLst>
              </a:tr>
              <a:tr h="2382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Dispositivos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Activación dispositivo</a:t>
                      </a:r>
                    </a:p>
                    <a:p>
                      <a:pPr algn="ctr" fontAlgn="ctr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56332"/>
                  </a:ext>
                </a:extLst>
              </a:tr>
              <a:tr h="23820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Desactivación dispositivo</a:t>
                      </a:r>
                    </a:p>
                    <a:p>
                      <a:pPr algn="ctr" fontAlgn="ctr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32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F433-68D0-47FB-B695-C73C37E35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6</a:t>
            </a:fld>
            <a:endParaRPr lang="en-GB" dirty="0">
              <a:solidFill>
                <a:srgbClr val="333333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B380B6-94D2-4C93-925F-9F96D3445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65666"/>
              </p:ext>
            </p:extLst>
          </p:nvPr>
        </p:nvGraphicFramePr>
        <p:xfrm>
          <a:off x="1327150" y="640715"/>
          <a:ext cx="437049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32">
                  <a:extLst>
                    <a:ext uri="{9D8B030D-6E8A-4147-A177-3AD203B41FA5}">
                      <a16:colId xmlns:a16="http://schemas.microsoft.com/office/drawing/2014/main" val="2315491857"/>
                    </a:ext>
                  </a:extLst>
                </a:gridCol>
                <a:gridCol w="1460217">
                  <a:extLst>
                    <a:ext uri="{9D8B030D-6E8A-4147-A177-3AD203B41FA5}">
                      <a16:colId xmlns:a16="http://schemas.microsoft.com/office/drawing/2014/main" val="3783735224"/>
                    </a:ext>
                  </a:extLst>
                </a:gridCol>
                <a:gridCol w="2275948">
                  <a:extLst>
                    <a:ext uri="{9D8B030D-6E8A-4147-A177-3AD203B41FA5}">
                      <a16:colId xmlns:a16="http://schemas.microsoft.com/office/drawing/2014/main" val="974101319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r>
                        <a:rPr lang="en-US" sz="1400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CAMPOS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63803"/>
                  </a:ext>
                </a:extLst>
              </a:tr>
              <a:tr h="34492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Transferencias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Customer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Event subtype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Event timestamp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Event 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amount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account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bank country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bank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bank 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bank BIC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country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customer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</a:t>
                      </a:r>
                      <a:r>
                        <a:rPr lang="en-US" sz="1000" dirty="0" err="1"/>
                        <a:t>benef</a:t>
                      </a:r>
                      <a:r>
                        <a:rPr lang="en-US" sz="1000" dirty="0"/>
                        <a:t> 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description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owned account flag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sign status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SLI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source account balance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 dirty="0"/>
                        <a:t>TRX source account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TRX source customer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TRX success IND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TRX transfer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TRX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90326"/>
                  </a:ext>
                </a:extLst>
              </a:tr>
              <a:tr h="2956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Bizum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Receiver alias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Sender alias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Sender IBAN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Receiver phone number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 data (x2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57272"/>
                  </a:ext>
                </a:extLst>
              </a:tr>
            </a:tbl>
          </a:graphicData>
        </a:graphic>
      </p:graphicFrame>
      <p:sp>
        <p:nvSpPr>
          <p:cNvPr id="8" name="Title 2">
            <a:extLst>
              <a:ext uri="{FF2B5EF4-FFF2-40B4-BE49-F238E27FC236}">
                <a16:creationId xmlns:a16="http://schemas.microsoft.com/office/drawing/2014/main" id="{DDABC4EE-0BC8-4090-83A9-7CB834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0" y="0"/>
            <a:ext cx="10489175" cy="854075"/>
          </a:xfrm>
        </p:spPr>
        <p:txBody>
          <a:bodyPr/>
          <a:lstStyle/>
          <a:p>
            <a:r>
              <a:rPr lang="es-ES" dirty="0"/>
              <a:t>Daily </a:t>
            </a:r>
            <a:r>
              <a:rPr lang="es-ES" dirty="0" err="1"/>
              <a:t>Assets</a:t>
            </a:r>
            <a:r>
              <a:rPr lang="es-ES" dirty="0"/>
              <a:t> – Dynamic - </a:t>
            </a:r>
            <a:r>
              <a:rPr lang="es-ES" dirty="0" err="1"/>
              <a:t>detail</a:t>
            </a:r>
            <a:endParaRPr lang="es-SP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1449C17-2623-4A0A-B9B1-0441B2FD5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97745"/>
              </p:ext>
            </p:extLst>
          </p:nvPr>
        </p:nvGraphicFramePr>
        <p:xfrm>
          <a:off x="6096000" y="640715"/>
          <a:ext cx="476885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49">
                  <a:extLst>
                    <a:ext uri="{9D8B030D-6E8A-4147-A177-3AD203B41FA5}">
                      <a16:colId xmlns:a16="http://schemas.microsoft.com/office/drawing/2014/main" val="231549185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783735224"/>
                    </a:ext>
                  </a:extLst>
                </a:gridCol>
                <a:gridCol w="2609851">
                  <a:extLst>
                    <a:ext uri="{9D8B030D-6E8A-4147-A177-3AD203B41FA5}">
                      <a16:colId xmlns:a16="http://schemas.microsoft.com/office/drawing/2014/main" val="974101319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r>
                        <a:rPr lang="en-US" sz="1500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ÁREAS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CAMPOS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6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Bizum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portabilidad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asociada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Nº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16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Sucursal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Nº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cajero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/>
                        <a:t>Parking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Transferencia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Debit account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account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BIC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TPP request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effective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LOM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 status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59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/>
                        <a:t>Parking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new account holders*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Name/ID co-holder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number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9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F433-68D0-47FB-B695-C73C37E35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7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DABC4EE-0BC8-4090-83A9-7CB83413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0" y="0"/>
            <a:ext cx="10489175" cy="854075"/>
          </a:xfrm>
        </p:spPr>
        <p:txBody>
          <a:bodyPr/>
          <a:lstStyle/>
          <a:p>
            <a:r>
              <a:rPr lang="es-ES" dirty="0"/>
              <a:t>Daily </a:t>
            </a:r>
            <a:r>
              <a:rPr lang="es-ES" dirty="0" err="1"/>
              <a:t>Assets</a:t>
            </a:r>
            <a:r>
              <a:rPr lang="es-ES" dirty="0"/>
              <a:t> - </a:t>
            </a:r>
            <a:r>
              <a:rPr lang="es-ES" dirty="0" err="1"/>
              <a:t>dynamic</a:t>
            </a:r>
            <a:endParaRPr lang="es-SP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1449C17-2623-4A0A-B9B1-0441B2FD5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5900"/>
              </p:ext>
            </p:extLst>
          </p:nvPr>
        </p:nvGraphicFramePr>
        <p:xfrm>
          <a:off x="3496818" y="854075"/>
          <a:ext cx="476885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49">
                  <a:extLst>
                    <a:ext uri="{9D8B030D-6E8A-4147-A177-3AD203B41FA5}">
                      <a16:colId xmlns:a16="http://schemas.microsoft.com/office/drawing/2014/main" val="231549185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783735224"/>
                    </a:ext>
                  </a:extLst>
                </a:gridCol>
                <a:gridCol w="2609851">
                  <a:extLst>
                    <a:ext uri="{9D8B030D-6E8A-4147-A177-3AD203B41FA5}">
                      <a16:colId xmlns:a16="http://schemas.microsoft.com/office/drawing/2014/main" val="974101319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r>
                        <a:rPr lang="en-US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CAMPOS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6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Parking Lot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account opening*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 number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2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Parking Lot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Deactivation of Push Notifications*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5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Parking Lot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Bills cancelation*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Emisor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recibo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Titular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recibo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Estado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recibo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Referencia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cargo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liquidación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cargo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Nº de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contrato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4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Transferencias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tarjeta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crédito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 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tarjeta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cargo/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origen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157D-6E98-4664-82AB-4103930CC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8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2D9C59E-4AE9-49AE-A6D4-6598A2F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55" y="3001963"/>
            <a:ext cx="10489175" cy="854075"/>
          </a:xfrm>
        </p:spPr>
        <p:txBody>
          <a:bodyPr/>
          <a:lstStyle/>
          <a:p>
            <a:r>
              <a:rPr lang="es-ES" sz="5000" dirty="0">
                <a:solidFill>
                  <a:schemeClr val="bg1"/>
                </a:solidFill>
              </a:rPr>
              <a:t>ANEXO II </a:t>
            </a:r>
            <a:br>
              <a:rPr lang="es-ES" sz="5000" dirty="0">
                <a:solidFill>
                  <a:schemeClr val="bg1"/>
                </a:solidFill>
              </a:rPr>
            </a:br>
            <a:br>
              <a:rPr lang="es-ES" sz="5000" dirty="0">
                <a:solidFill>
                  <a:schemeClr val="bg1"/>
                </a:solidFill>
              </a:rPr>
            </a:b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Flow - Daily</a:t>
            </a:r>
            <a:endParaRPr lang="es-SP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A148D23-1AC6-452A-9E54-66F02664BD66}"/>
              </a:ext>
            </a:extLst>
          </p:cNvPr>
          <p:cNvSpPr/>
          <p:nvPr/>
        </p:nvSpPr>
        <p:spPr>
          <a:xfrm>
            <a:off x="4312118" y="2531444"/>
            <a:ext cx="5043638" cy="23196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600" b="1" dirty="0" err="1">
                <a:solidFill>
                  <a:schemeClr val="tx1"/>
                </a:solidFill>
              </a:rPr>
              <a:t>Daily</a:t>
            </a:r>
            <a:r>
              <a:rPr lang="es-ES" sz="1600" b="1" dirty="0">
                <a:solidFill>
                  <a:schemeClr val="tx1"/>
                </a:solidFill>
              </a:rPr>
              <a:t> Squad </a:t>
            </a:r>
            <a:r>
              <a:rPr lang="es-ES" sz="1600" b="1" dirty="0" err="1">
                <a:solidFill>
                  <a:schemeClr val="tx1"/>
                </a:solidFill>
              </a:rPr>
              <a:t>work</a:t>
            </a:r>
            <a:endParaRPr lang="es-SP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C95C8-930E-4C71-BBC4-487453AA5D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9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F0DFEDE-78D4-46BD-BAF2-A34F26190563}"/>
              </a:ext>
            </a:extLst>
          </p:cNvPr>
          <p:cNvSpPr/>
          <p:nvPr/>
        </p:nvSpPr>
        <p:spPr>
          <a:xfrm>
            <a:off x="1323960" y="2826889"/>
            <a:ext cx="868891" cy="1200329"/>
          </a:xfrm>
          <a:prstGeom prst="flowChartMagneticDisk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2640EF9-88A8-4B27-8BDF-395E05D348FA}"/>
              </a:ext>
            </a:extLst>
          </p:cNvPr>
          <p:cNvSpPr/>
          <p:nvPr/>
        </p:nvSpPr>
        <p:spPr>
          <a:xfrm>
            <a:off x="3672910" y="2869222"/>
            <a:ext cx="868891" cy="1200329"/>
          </a:xfrm>
          <a:prstGeom prst="flowChartMagneticDisk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BDP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FA84DED-EDC2-41A0-8FCA-702963E28B1D}"/>
              </a:ext>
            </a:extLst>
          </p:cNvPr>
          <p:cNvSpPr/>
          <p:nvPr/>
        </p:nvSpPr>
        <p:spPr>
          <a:xfrm>
            <a:off x="9339941" y="3034326"/>
            <a:ext cx="1950493" cy="1354793"/>
          </a:xfrm>
          <a:prstGeom prst="cloud">
            <a:avLst/>
          </a:prstGeom>
          <a:solidFill>
            <a:srgbClr val="44546A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S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54F7DC-82C4-4127-A9F9-6E2BF7C60D68}"/>
              </a:ext>
            </a:extLst>
          </p:cNvPr>
          <p:cNvSpPr/>
          <p:nvPr/>
        </p:nvSpPr>
        <p:spPr>
          <a:xfrm>
            <a:off x="7911170" y="3371452"/>
            <a:ext cx="1405467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XFB PROTOCOL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601AF4-4447-4EFA-9388-E67C0B8633C6}"/>
              </a:ext>
            </a:extLst>
          </p:cNvPr>
          <p:cNvSpPr/>
          <p:nvPr/>
        </p:nvSpPr>
        <p:spPr>
          <a:xfrm>
            <a:off x="5403794" y="3376257"/>
            <a:ext cx="1405467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 DATA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641F71-95F7-40F5-AC30-E21B8E20E446}"/>
              </a:ext>
            </a:extLst>
          </p:cNvPr>
          <p:cNvSpPr/>
          <p:nvPr/>
        </p:nvSpPr>
        <p:spPr>
          <a:xfrm>
            <a:off x="2233577" y="3316990"/>
            <a:ext cx="1405467" cy="440266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</a:t>
            </a:r>
            <a:endParaRPr kumimoji="0" lang="es-SP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D246DA57-7744-4C4F-9FDF-E84E0EC23234}"/>
              </a:ext>
            </a:extLst>
          </p:cNvPr>
          <p:cNvSpPr txBox="1">
            <a:spLocks/>
          </p:cNvSpPr>
          <p:nvPr/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j-ea"/>
                <a:cs typeface="ING Me" pitchFamily="2" charset="0"/>
              </a:rPr>
              <a:t>Static DAILY Data Flow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F63B6BF1-3BE2-416D-A4A7-EE53ADFCB4D0}"/>
              </a:ext>
            </a:extLst>
          </p:cNvPr>
          <p:cNvSpPr txBox="1"/>
          <p:nvPr/>
        </p:nvSpPr>
        <p:spPr>
          <a:xfrm>
            <a:off x="4393753" y="3369150"/>
            <a:ext cx="965646" cy="1041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227B7-B42B-4EFE-813A-A4C48F75A3A1}"/>
              </a:ext>
            </a:extLst>
          </p:cNvPr>
          <p:cNvSpPr txBox="1"/>
          <p:nvPr/>
        </p:nvSpPr>
        <p:spPr>
          <a:xfrm>
            <a:off x="4461486" y="3482478"/>
            <a:ext cx="85910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75000"/>
                  </a:schemeClr>
                </a:solidFill>
              </a:rPr>
              <a:t>Script </a:t>
            </a:r>
            <a:endParaRPr lang="es-SP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25E8AF5D-5A7F-4A2A-ADDC-75F6B782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4274" y="3840865"/>
            <a:ext cx="552450" cy="552450"/>
          </a:xfrm>
          <a:prstGeom prst="rect">
            <a:avLst/>
          </a:prstGeom>
        </p:spPr>
      </p:pic>
      <p:pic>
        <p:nvPicPr>
          <p:cNvPr id="28" name="Graphic 27" descr="Clock">
            <a:extLst>
              <a:ext uri="{FF2B5EF4-FFF2-40B4-BE49-F238E27FC236}">
                <a16:creationId xmlns:a16="http://schemas.microsoft.com/office/drawing/2014/main" id="{8038F102-2AA4-4A66-859E-527EC5BC8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5764" y="3840534"/>
            <a:ext cx="457200" cy="457200"/>
          </a:xfrm>
          <a:prstGeom prst="rect">
            <a:avLst/>
          </a:prstGeom>
        </p:spPr>
      </p:pic>
      <p:pic>
        <p:nvPicPr>
          <p:cNvPr id="30" name="Graphic 29" descr="Folder">
            <a:extLst>
              <a:ext uri="{FF2B5EF4-FFF2-40B4-BE49-F238E27FC236}">
                <a16:creationId xmlns:a16="http://schemas.microsoft.com/office/drawing/2014/main" id="{FBBFA846-0768-429D-8171-144DAD0FA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2095" y="2828922"/>
            <a:ext cx="1366722" cy="1492144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FA38B9D4-C2C2-4C7F-94F9-3B307ABAC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9010" y="3275625"/>
            <a:ext cx="516728" cy="5167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D67B2B-3BE4-4D6C-968F-0003BEE22E44}"/>
              </a:ext>
            </a:extLst>
          </p:cNvPr>
          <p:cNvSpPr txBox="1"/>
          <p:nvPr/>
        </p:nvSpPr>
        <p:spPr>
          <a:xfrm>
            <a:off x="7020201" y="3740757"/>
            <a:ext cx="85910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75000"/>
                  </a:schemeClr>
                </a:solidFill>
              </a:rPr>
              <a:t>.CSV FILE</a:t>
            </a:r>
            <a:endParaRPr lang="es-SP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5" name="Graphic 34" descr="Folder">
            <a:extLst>
              <a:ext uri="{FF2B5EF4-FFF2-40B4-BE49-F238E27FC236}">
                <a16:creationId xmlns:a16="http://schemas.microsoft.com/office/drawing/2014/main" id="{D9B92CD6-B7EF-43B3-9A43-F67B6773BA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5331" y="3301465"/>
            <a:ext cx="892582" cy="974493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883348BC-43A3-43F9-BE57-51717361E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6367" y="3630156"/>
            <a:ext cx="393204" cy="3932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77BE91D-F90D-4B50-8BFA-2B9A02FB6EC6}"/>
              </a:ext>
            </a:extLst>
          </p:cNvPr>
          <p:cNvSpPr txBox="1"/>
          <p:nvPr/>
        </p:nvSpPr>
        <p:spPr>
          <a:xfrm>
            <a:off x="9965532" y="3249867"/>
            <a:ext cx="859104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ES" sz="1100" b="1" dirty="0">
                <a:solidFill>
                  <a:schemeClr val="bg2">
                    <a:lumMod val="75000"/>
                  </a:schemeClr>
                </a:solidFill>
              </a:rPr>
              <a:t>RS POLAND </a:t>
            </a:r>
            <a:endParaRPr lang="es-SP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999C2755-3E7D-4345-A1D2-8D17C524D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3340" y="3079911"/>
            <a:ext cx="393204" cy="3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3504"/>
      </p:ext>
    </p:extLst>
  </p:cSld>
  <p:clrMapOvr>
    <a:masterClrMapping/>
  </p:clrMapOvr>
</p:sld>
</file>

<file path=ppt/theme/theme1.xml><?xml version="1.0" encoding="utf-8"?>
<a:theme xmlns:a="http://schemas.openxmlformats.org/drawingml/2006/main" name="1_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37545</TotalTime>
  <Words>1256</Words>
  <Application>Microsoft Office PowerPoint</Application>
  <PresentationFormat>Widescreen</PresentationFormat>
  <Paragraphs>562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ING Me</vt:lpstr>
      <vt:lpstr>Segoe UI</vt:lpstr>
      <vt:lpstr>Verdana</vt:lpstr>
      <vt:lpstr>Wingdings</vt:lpstr>
      <vt:lpstr>Wingdings 2</vt:lpstr>
      <vt:lpstr>1_ING_PP_Template_16x9_June2015</vt:lpstr>
      <vt:lpstr>PowerPoint Presentation</vt:lpstr>
      <vt:lpstr>Mantenimiento y evoluciones – Post GO LIVE</vt:lpstr>
      <vt:lpstr>ANEXO I    ¿qué enviamos?</vt:lpstr>
      <vt:lpstr>Daily Assets wrap up</vt:lpstr>
      <vt:lpstr>Digital Assets wrap up</vt:lpstr>
      <vt:lpstr>Daily Assets – Dynamic - detail</vt:lpstr>
      <vt:lpstr>Daily Assets - dynamic</vt:lpstr>
      <vt:lpstr>ANEXO II    Flow - Daily</vt:lpstr>
      <vt:lpstr>PowerPoint Presentation</vt:lpstr>
      <vt:lpstr>PowerPoint Presentation</vt:lpstr>
      <vt:lpstr>BACK-UP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Moreno, A. (Angela)</dc:creator>
  <cp:lastModifiedBy>Membibre Sotillo, V. (Virginia)</cp:lastModifiedBy>
  <cp:revision>121</cp:revision>
  <dcterms:created xsi:type="dcterms:W3CDTF">2020-10-08T15:57:42Z</dcterms:created>
  <dcterms:modified xsi:type="dcterms:W3CDTF">2020-11-16T14:25:24Z</dcterms:modified>
</cp:coreProperties>
</file>