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h8PJVmxj6GgXOxxdDZdvJrn5Tz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GillSans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Gill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f7067b574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1f7067b574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f6c27df7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f6c27df7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1f6c27df7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exiones digitales" id="19" name="Google Shape;19;p12"/>
          <p:cNvPicPr preferRelativeResize="0"/>
          <p:nvPr/>
        </p:nvPicPr>
        <p:blipFill rotWithShape="1">
          <a:blip r:embed="rId2">
            <a:alphaModFix/>
          </a:blip>
          <a:srcRect b="0" l="13265" r="3502" t="9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2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4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contenido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5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6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6" name="Google Shape;46;p16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8" name="Google Shape;48;p16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6" name="Google Shape;56;p17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7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9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19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7" name="Google Shape;67;p1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leyenda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4" name="Google Shape;74;p2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" name="Google Shape;15;p1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hyperlink" Target="https://github.com/NVIDIA/tacotron2?tab=readme-ov-file" TargetMode="External"/><Relationship Id="rId11" Type="http://schemas.openxmlformats.org/officeDocument/2006/relationships/hyperlink" Target="https://lightning.ai/lightning-ai/studios/llms-from-the-ground-up-workshop?section=featured" TargetMode="External"/><Relationship Id="rId10" Type="http://schemas.openxmlformats.org/officeDocument/2006/relationships/hyperlink" Target="https://nlp.seas.harvard.edu/annotated-transformer/" TargetMode="External"/><Relationship Id="rId9" Type="http://schemas.openxmlformats.org/officeDocument/2006/relationships/hyperlink" Target="https://github.com/bnsreenu/vit-image-retrieval" TargetMode="External"/><Relationship Id="rId5" Type="http://schemas.openxmlformats.org/officeDocument/2006/relationships/hyperlink" Target="https://github.com/NVIDIA/waveglow" TargetMode="External"/><Relationship Id="rId6" Type="http://schemas.openxmlformats.org/officeDocument/2006/relationships/hyperlink" Target="https://arxiv.org/abs/1811.00002" TargetMode="External"/><Relationship Id="rId7" Type="http://schemas.openxmlformats.org/officeDocument/2006/relationships/hyperlink" Target="https://github.com/Maitreyee1/Building-LLM-Ground-Up/tree/main" TargetMode="External"/><Relationship Id="rId8" Type="http://schemas.openxmlformats.org/officeDocument/2006/relationships/hyperlink" Target="https://github.com/wavetermdev/waveter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exiones digitales" id="96" name="Google Shape;96;p1"/>
          <p:cNvPicPr preferRelativeResize="0"/>
          <p:nvPr/>
        </p:nvPicPr>
        <p:blipFill rotWithShape="1">
          <a:blip r:embed="rId3">
            <a:alphaModFix/>
          </a:blip>
          <a:srcRect b="0" l="13265" r="3502" t="9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>
            <p:ph idx="4294967295" type="ctrTitle"/>
          </p:nvPr>
        </p:nvSpPr>
        <p:spPr>
          <a:xfrm>
            <a:off x="715850" y="2040731"/>
            <a:ext cx="10993549" cy="8952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Gill Sans"/>
              <a:buNone/>
            </a:pPr>
            <a:r>
              <a:rPr b="0" i="0" lang="es-ES" sz="9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TEXT-TO-SPEECH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1164771" y="5203371"/>
            <a:ext cx="9742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Álvaro Mingo Noguerales,  Alonso Moros Villalba, Álvaro Pintado Budia, Gonzalo Rivas Cortés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exiones digitales" id="226" name="Google Shape;226;p8"/>
          <p:cNvPicPr preferRelativeResize="0"/>
          <p:nvPr/>
        </p:nvPicPr>
        <p:blipFill rotWithShape="1">
          <a:blip r:embed="rId3">
            <a:alphaModFix/>
          </a:blip>
          <a:srcRect b="0" l="13265" r="3502" t="9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8"/>
          <p:cNvSpPr txBox="1"/>
          <p:nvPr/>
        </p:nvSpPr>
        <p:spPr>
          <a:xfrm>
            <a:off x="1523393" y="1011448"/>
            <a:ext cx="911134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Resultados</a:t>
            </a:r>
            <a:endParaRPr/>
          </a:p>
        </p:txBody>
      </p:sp>
      <p:sp>
        <p:nvSpPr>
          <p:cNvPr id="228" name="Google Shape;228;p8"/>
          <p:cNvSpPr/>
          <p:nvPr/>
        </p:nvSpPr>
        <p:spPr>
          <a:xfrm>
            <a:off x="500750" y="2262724"/>
            <a:ext cx="11190600" cy="40047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0A15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29" name="Google Shape;22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4125" y="2432245"/>
            <a:ext cx="2928075" cy="366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3250" y="2678175"/>
            <a:ext cx="7186200" cy="30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exiones digitales" id="235" name="Google Shape;235;p9"/>
          <p:cNvPicPr preferRelativeResize="0"/>
          <p:nvPr/>
        </p:nvPicPr>
        <p:blipFill rotWithShape="1">
          <a:blip r:embed="rId3">
            <a:alphaModFix/>
          </a:blip>
          <a:srcRect b="0" l="13265" r="3502" t="9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9"/>
          <p:cNvSpPr txBox="1"/>
          <p:nvPr/>
        </p:nvSpPr>
        <p:spPr>
          <a:xfrm>
            <a:off x="1523393" y="1011448"/>
            <a:ext cx="911134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4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7" name="Google Shape;237;p9"/>
          <p:cNvSpPr/>
          <p:nvPr/>
        </p:nvSpPr>
        <p:spPr>
          <a:xfrm>
            <a:off x="312400" y="3250650"/>
            <a:ext cx="8019900" cy="25038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0A15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</a:rPr>
              <a:t>Hemos desarrollado un modelo basado en Transformers capaz de convertir texto en espectrogramas y reconstruirlos en audio. 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</a:rPr>
              <a:t>Los resultados son aceptables con palabras individuales, aunque en frases completas la calidad es limitada debido a restricciones computacionales.</a:t>
            </a:r>
            <a:endParaRPr sz="100">
              <a:solidFill>
                <a:schemeClr val="lt1"/>
              </a:solidFill>
            </a:endParaRPr>
          </a:p>
        </p:txBody>
      </p:sp>
      <p:pic>
        <p:nvPicPr>
          <p:cNvPr id="238" name="Google Shape;23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9650" y="3206625"/>
            <a:ext cx="3527175" cy="25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exiones digitales" id="243" name="Google Shape;243;p10"/>
          <p:cNvPicPr preferRelativeResize="0"/>
          <p:nvPr/>
        </p:nvPicPr>
        <p:blipFill rotWithShape="1">
          <a:blip r:embed="rId3">
            <a:alphaModFix/>
          </a:blip>
          <a:srcRect b="0" l="13265" r="3502" t="9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0"/>
          <p:cNvSpPr txBox="1"/>
          <p:nvPr/>
        </p:nvSpPr>
        <p:spPr>
          <a:xfrm>
            <a:off x="1523393" y="1011448"/>
            <a:ext cx="911134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4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5" name="Google Shape;245;p10"/>
          <p:cNvSpPr/>
          <p:nvPr/>
        </p:nvSpPr>
        <p:spPr>
          <a:xfrm>
            <a:off x="500742" y="2242458"/>
            <a:ext cx="11190515" cy="4024956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0A15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ES" sz="2000" u="sng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https://github.com/NVIDIA/tacotron2?tab=readme-ov-file</a:t>
            </a:r>
            <a:endParaRPr b="0" i="0" sz="2000" u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ES" sz="2000" u="sng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https://github.com/NVIDIA/waveglow</a:t>
            </a:r>
            <a:endParaRPr b="0" i="0" sz="2000" u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ES" sz="2000" u="sng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https://arxiv.org/abs/1811.00002</a:t>
            </a:r>
            <a:endParaRPr b="0" i="0" sz="2000" u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ES" sz="2000" u="sng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https://github.com/Maitreyee1/Building-LLM-Ground-Up/tree/main</a:t>
            </a:r>
            <a:endParaRPr b="0" i="0" sz="2000" u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ES" sz="2000" u="sng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https://github.com/wavetermdev/waveterm</a:t>
            </a:r>
            <a:endParaRPr b="0" i="0" sz="2000" u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ES" sz="2000" u="sng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https://github.com/bnsreenu/vit-image-retrieval</a:t>
            </a:r>
            <a:endParaRPr b="0" i="0" sz="2000" u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ES" sz="2000" u="sng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https://nlp.seas.harvard.edu/annotated-transformer/</a:t>
            </a:r>
            <a:endParaRPr b="0" i="0" sz="2000" u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ES" sz="2000" u="sng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https://lightning.ai/lightning-ai/studios/llms-from-the-ground-up-workshop?section=featured</a:t>
            </a:r>
            <a:endParaRPr b="0" i="0" sz="2000" u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br>
              <a:rPr b="0" i="0" lang="es-ES" sz="1800" u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b="0" i="0" sz="1800" u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exiones digitales" id="104" name="Google Shape;104;p2"/>
          <p:cNvPicPr preferRelativeResize="0"/>
          <p:nvPr/>
        </p:nvPicPr>
        <p:blipFill rotWithShape="1">
          <a:blip r:embed="rId3">
            <a:alphaModFix/>
          </a:blip>
          <a:srcRect b="0" l="13265" r="3502" t="9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/>
        </p:nvSpPr>
        <p:spPr>
          <a:xfrm>
            <a:off x="1523393" y="1011448"/>
            <a:ext cx="911134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Índice</a:t>
            </a:r>
            <a:endParaRPr b="1" sz="4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446314" y="2068280"/>
            <a:ext cx="11190515" cy="3810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0A15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3740975" y="2315075"/>
            <a:ext cx="61527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0" lang="es-ES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Descripción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0" lang="es-ES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Estado del Arte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0" lang="es-ES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Metodología y Modelo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0" lang="es-ES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Resultados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0" lang="es-ES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0" lang="es-ES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exiones digitales"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13265" r="3502" t="9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1523393" y="1011448"/>
            <a:ext cx="911134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Descripción</a:t>
            </a:r>
            <a:endParaRPr b="1" sz="4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8597" y="2363897"/>
            <a:ext cx="4964975" cy="24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650" y="2022750"/>
            <a:ext cx="3343425" cy="33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/>
          <p:nvPr/>
        </p:nvSpPr>
        <p:spPr>
          <a:xfrm>
            <a:off x="4922700" y="3418550"/>
            <a:ext cx="1266300" cy="55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exiones digitales" id="121" name="Google Shape;121;g31f7067b574_0_11"/>
          <p:cNvPicPr preferRelativeResize="0"/>
          <p:nvPr/>
        </p:nvPicPr>
        <p:blipFill rotWithShape="1">
          <a:blip r:embed="rId3">
            <a:alphaModFix/>
          </a:blip>
          <a:srcRect b="0" l="13267" r="3495" t="9090"/>
          <a:stretch/>
        </p:blipFill>
        <p:spPr>
          <a:xfrm>
            <a:off x="20" y="10"/>
            <a:ext cx="12191982" cy="685799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31f7067b574_0_11"/>
          <p:cNvSpPr txBox="1"/>
          <p:nvPr/>
        </p:nvSpPr>
        <p:spPr>
          <a:xfrm>
            <a:off x="1523393" y="1011448"/>
            <a:ext cx="9111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Descripción</a:t>
            </a:r>
            <a:endParaRPr b="1" sz="4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3" name="Google Shape;123;g31f7067b574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388" y="2227525"/>
            <a:ext cx="7583700" cy="33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31f7067b574_0_11"/>
          <p:cNvSpPr txBox="1"/>
          <p:nvPr/>
        </p:nvSpPr>
        <p:spPr>
          <a:xfrm>
            <a:off x="8994600" y="2831550"/>
            <a:ext cx="26367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Gill Sans"/>
              <a:buChar char="-"/>
            </a:pPr>
            <a:r>
              <a:rPr b="1" lang="es-ES" sz="27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11000 sr</a:t>
            </a:r>
            <a:endParaRPr b="1" sz="27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Gill Sans"/>
              <a:buChar char="-"/>
            </a:pPr>
            <a:r>
              <a:rPr b="1" lang="es-ES" sz="27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1025 </a:t>
            </a:r>
            <a:r>
              <a:rPr b="1" lang="es-ES" sz="27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height</a:t>
            </a:r>
            <a:endParaRPr b="1" sz="27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Gill Sans"/>
              <a:buChar char="-"/>
            </a:pPr>
            <a:r>
              <a:rPr b="1" lang="es-ES" sz="27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20 length</a:t>
            </a:r>
            <a:endParaRPr b="1" sz="27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exiones digitales" id="129" name="Google Shape;129;p4"/>
          <p:cNvPicPr preferRelativeResize="0"/>
          <p:nvPr/>
        </p:nvPicPr>
        <p:blipFill rotWithShape="1">
          <a:blip r:embed="rId3">
            <a:alphaModFix/>
          </a:blip>
          <a:srcRect b="0" l="13265" r="3502" t="9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/>
        </p:nvSpPr>
        <p:spPr>
          <a:xfrm>
            <a:off x="1523393" y="1011448"/>
            <a:ext cx="911134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Estado del Arte</a:t>
            </a:r>
            <a:endParaRPr b="1" sz="4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500742" y="3611880"/>
            <a:ext cx="11190515" cy="27432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0A15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2" name="Google Shape;132;p4"/>
          <p:cNvSpPr txBox="1"/>
          <p:nvPr/>
        </p:nvSpPr>
        <p:spPr>
          <a:xfrm flipH="1" rot="10800000">
            <a:off x="1523409" y="8813533"/>
            <a:ext cx="103098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581315" y="3398772"/>
            <a:ext cx="11109942" cy="3108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 han utilizado los ejemplos y materiales proporcionados por la asignatura para comprender la estructura y el entrenamiento de un transformer.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ill Sans"/>
              <a:buChar char="•"/>
            </a:pPr>
            <a:r>
              <a:rPr lang="es-E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El desarrollo del modelo se ha basado en documentos y ejemplos de código disponibles en GitHub, estudiando cómo han sido implementados por otros.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ill Sans"/>
              <a:buChar char="•"/>
            </a:pPr>
            <a:r>
              <a:rPr lang="es-E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El dataset empleado incluye dos tipos de datos: palabras sueltas y frases, permitiendo probar dos modelos y evaluar cuál ofrece mejores resultados.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/>
          <p:nvPr/>
        </p:nvSpPr>
        <p:spPr>
          <a:xfrm>
            <a:off x="363475" y="2743200"/>
            <a:ext cx="3631579" cy="3262173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0A15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2041793" y="936434"/>
            <a:ext cx="8108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Estructura</a:t>
            </a: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4200689" y="2743200"/>
            <a:ext cx="3631579" cy="3262173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0A15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8037904" y="2743200"/>
            <a:ext cx="3631579" cy="3262173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0A15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622607" y="3156857"/>
            <a:ext cx="31133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Encoder:</a:t>
            </a:r>
            <a:endParaRPr/>
          </a:p>
        </p:txBody>
      </p:sp>
      <p:sp>
        <p:nvSpPr>
          <p:cNvPr id="143" name="Google Shape;143;p6"/>
          <p:cNvSpPr txBox="1"/>
          <p:nvPr/>
        </p:nvSpPr>
        <p:spPr>
          <a:xfrm>
            <a:off x="4539343" y="3156857"/>
            <a:ext cx="31133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Decoder:</a:t>
            </a:r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8297036" y="3156857"/>
            <a:ext cx="31133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Transformer: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622607" y="3964584"/>
            <a:ext cx="31133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Capa de enmbebido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4459821" y="3964584"/>
            <a:ext cx="329080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Capa Convolucionales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Capas Maxpooling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Capas BatchNormalization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Capas Dropout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8362350" y="3964584"/>
            <a:ext cx="330713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Capa Multi-Head Attention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Red feed-forward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Capas Layer Normalization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Capas Dropout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exiones digitales" id="152" name="Google Shape;152;p5"/>
          <p:cNvPicPr preferRelativeResize="0"/>
          <p:nvPr/>
        </p:nvPicPr>
        <p:blipFill rotWithShape="1">
          <a:blip r:embed="rId3">
            <a:alphaModFix/>
          </a:blip>
          <a:srcRect b="0" l="13265" r="3502" t="9090"/>
          <a:stretch/>
        </p:blipFill>
        <p:spPr>
          <a:xfrm>
            <a:off x="20" y="10"/>
            <a:ext cx="12191982" cy="685799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5"/>
          <p:cNvSpPr txBox="1"/>
          <p:nvPr/>
        </p:nvSpPr>
        <p:spPr>
          <a:xfrm>
            <a:off x="1523393" y="1011448"/>
            <a:ext cx="911134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Metodología</a:t>
            </a:r>
            <a:endParaRPr b="1" sz="4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500742" y="2240279"/>
            <a:ext cx="11190515" cy="4343401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0A15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5" name="Google Shape;15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5839" y="3509875"/>
            <a:ext cx="2133601" cy="114567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5"/>
          <p:cNvSpPr/>
          <p:nvPr/>
        </p:nvSpPr>
        <p:spPr>
          <a:xfrm>
            <a:off x="2148185" y="3854115"/>
            <a:ext cx="78867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222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6810109" y="3759549"/>
            <a:ext cx="1214437" cy="646331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strike="noStrike">
                <a:solidFill>
                  <a:srgbClr val="A2C777"/>
                </a:solidFill>
                <a:latin typeface="Gill Sans"/>
                <a:ea typeface="Gill Sans"/>
                <a:cs typeface="Gill Sans"/>
                <a:sym typeface="Gill Sans"/>
              </a:rPr>
              <a:t>Tiempo </a:t>
            </a:r>
            <a:r>
              <a:rPr b="0" i="0" lang="es-ES" sz="1800" u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y</a:t>
            </a:r>
            <a:endParaRPr b="0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strike="noStrike">
                <a:solidFill>
                  <a:srgbClr val="4590B8"/>
                </a:solidFill>
                <a:latin typeface="Gill Sans"/>
                <a:ea typeface="Gill Sans"/>
                <a:cs typeface="Gill Sans"/>
                <a:sym typeface="Gill Sans"/>
              </a:rPr>
              <a:t>Frecuencia</a:t>
            </a:r>
            <a:endParaRPr b="0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5796855" y="3796646"/>
            <a:ext cx="78867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222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9009887" y="3028633"/>
            <a:ext cx="43842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}</a:t>
            </a:r>
            <a:endParaRPr/>
          </a:p>
        </p:txBody>
      </p:sp>
      <p:sp>
        <p:nvSpPr>
          <p:cNvPr id="160" name="Google Shape;160;p5"/>
          <p:cNvSpPr/>
          <p:nvPr/>
        </p:nvSpPr>
        <p:spPr>
          <a:xfrm>
            <a:off x="8249130" y="3854115"/>
            <a:ext cx="78867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222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6073380" y="2438384"/>
            <a:ext cx="1642110" cy="830997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Tokenificación de los inputs</a:t>
            </a:r>
            <a:endParaRPr b="0"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748423" y="2923558"/>
            <a:ext cx="1131693" cy="17461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3" name="Google Shape;16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077" y="3465175"/>
            <a:ext cx="1073150" cy="10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"/>
          <p:cNvSpPr txBox="1"/>
          <p:nvPr/>
        </p:nvSpPr>
        <p:spPr>
          <a:xfrm>
            <a:off x="748718" y="3190855"/>
            <a:ext cx="11674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strike="noStrike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rPr>
              <a:t>Audio.wav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" name="Google Shape;165;p5"/>
          <p:cNvSpPr/>
          <p:nvPr/>
        </p:nvSpPr>
        <p:spPr>
          <a:xfrm rot="10800000">
            <a:off x="3913143" y="5149056"/>
            <a:ext cx="777240" cy="941120"/>
          </a:xfrm>
          <a:prstGeom prst="flowChartOffpageConnector">
            <a:avLst/>
          </a:prstGeom>
          <a:solidFill>
            <a:schemeClr val="lt1"/>
          </a:solidFill>
          <a:ln cap="rnd" cmpd="sng" w="22225">
            <a:solidFill>
              <a:srgbClr val="0A1528">
                <a:alpha val="95686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3913142" y="5527032"/>
            <a:ext cx="777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Perro</a:t>
            </a:r>
            <a:endParaRPr/>
          </a:p>
        </p:txBody>
      </p:sp>
      <p:sp>
        <p:nvSpPr>
          <p:cNvPr id="167" name="Google Shape;167;p5"/>
          <p:cNvSpPr/>
          <p:nvPr/>
        </p:nvSpPr>
        <p:spPr>
          <a:xfrm rot="9022032">
            <a:off x="4781349" y="5058366"/>
            <a:ext cx="1864574" cy="24890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222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5"/>
          <p:cNvSpPr txBox="1"/>
          <p:nvPr/>
        </p:nvSpPr>
        <p:spPr>
          <a:xfrm rot="-1710967">
            <a:off x="5221374" y="4791299"/>
            <a:ext cx="11887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MAPEADO</a:t>
            </a:r>
            <a:endParaRPr/>
          </a:p>
        </p:txBody>
      </p:sp>
      <p:sp>
        <p:nvSpPr>
          <p:cNvPr id="169" name="Google Shape;169;p5"/>
          <p:cNvSpPr/>
          <p:nvPr/>
        </p:nvSpPr>
        <p:spPr>
          <a:xfrm>
            <a:off x="5114361" y="5775787"/>
            <a:ext cx="1813713" cy="27831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222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5"/>
          <p:cNvSpPr txBox="1"/>
          <p:nvPr/>
        </p:nvSpPr>
        <p:spPr>
          <a:xfrm>
            <a:off x="6928074" y="5720845"/>
            <a:ext cx="21097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[0.86, 0.23, … , 0.61]</a:t>
            </a:r>
            <a:endParaRPr b="1"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2498432" y="3017583"/>
            <a:ext cx="438423" cy="637615"/>
          </a:xfrm>
          <a:prstGeom prst="diamond">
            <a:avLst/>
          </a:prstGeom>
          <a:solidFill>
            <a:schemeClr val="lt1"/>
          </a:solidFill>
          <a:ln cap="rnd" cmpd="sng" w="222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2550917" y="3151724"/>
            <a:ext cx="6290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1.</a:t>
            </a:r>
            <a:endParaRPr/>
          </a:p>
        </p:txBody>
      </p:sp>
      <p:sp>
        <p:nvSpPr>
          <p:cNvPr id="173" name="Google Shape;173;p5"/>
          <p:cNvSpPr/>
          <p:nvPr/>
        </p:nvSpPr>
        <p:spPr>
          <a:xfrm>
            <a:off x="8078793" y="2698775"/>
            <a:ext cx="438423" cy="637615"/>
          </a:xfrm>
          <a:prstGeom prst="diamond">
            <a:avLst/>
          </a:prstGeom>
          <a:solidFill>
            <a:schemeClr val="lt1"/>
          </a:solidFill>
          <a:ln cap="rnd" cmpd="sng" w="222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4" name="Google Shape;174;p5"/>
          <p:cNvSpPr txBox="1"/>
          <p:nvPr/>
        </p:nvSpPr>
        <p:spPr>
          <a:xfrm>
            <a:off x="8139416" y="2836034"/>
            <a:ext cx="6290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</a:t>
            </a:r>
            <a:endParaRPr/>
          </a:p>
        </p:txBody>
      </p:sp>
      <p:sp>
        <p:nvSpPr>
          <p:cNvPr id="175" name="Google Shape;175;p5"/>
          <p:cNvSpPr/>
          <p:nvPr/>
        </p:nvSpPr>
        <p:spPr>
          <a:xfrm>
            <a:off x="9982238" y="2836034"/>
            <a:ext cx="438423" cy="637615"/>
          </a:xfrm>
          <a:prstGeom prst="diamond">
            <a:avLst/>
          </a:prstGeom>
          <a:solidFill>
            <a:schemeClr val="lt1"/>
          </a:solidFill>
          <a:ln cap="rnd" cmpd="sng" w="222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10041953" y="2967058"/>
            <a:ext cx="6290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3.</a:t>
            </a:r>
            <a:endParaRPr/>
          </a:p>
        </p:txBody>
      </p:sp>
      <p:sp>
        <p:nvSpPr>
          <p:cNvPr id="177" name="Google Shape;177;p5"/>
          <p:cNvSpPr txBox="1"/>
          <p:nvPr/>
        </p:nvSpPr>
        <p:spPr>
          <a:xfrm>
            <a:off x="5227359" y="6052087"/>
            <a:ext cx="15827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Embedding</a:t>
            </a:r>
            <a:endParaRPr b="0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10085972" y="3759959"/>
            <a:ext cx="1376190" cy="219797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222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5"/>
          <p:cNvSpPr txBox="1"/>
          <p:nvPr/>
        </p:nvSpPr>
        <p:spPr>
          <a:xfrm rot="-2707331">
            <a:off x="9869144" y="4632597"/>
            <a:ext cx="19030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TRANSFORMER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f6c27df7d_0_0"/>
          <p:cNvSpPr/>
          <p:nvPr/>
        </p:nvSpPr>
        <p:spPr>
          <a:xfrm>
            <a:off x="500750" y="412448"/>
            <a:ext cx="11190600" cy="61713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0A15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6" name="Google Shape;186;g31f6c27df7d_0_0"/>
          <p:cNvSpPr/>
          <p:nvPr/>
        </p:nvSpPr>
        <p:spPr>
          <a:xfrm>
            <a:off x="887922" y="2399059"/>
            <a:ext cx="1376100" cy="2198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222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7" name="Google Shape;187;g31f6c27df7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913" y="664413"/>
            <a:ext cx="3171825" cy="566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31f6c27df7d_0_0"/>
          <p:cNvSpPr txBox="1"/>
          <p:nvPr/>
        </p:nvSpPr>
        <p:spPr>
          <a:xfrm rot="-2707281">
            <a:off x="671047" y="3271760"/>
            <a:ext cx="1903041" cy="369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TRANSFORMER</a:t>
            </a:r>
            <a:endParaRPr/>
          </a:p>
        </p:txBody>
      </p:sp>
      <p:sp>
        <p:nvSpPr>
          <p:cNvPr id="189" name="Google Shape;189;g31f6c27df7d_0_0"/>
          <p:cNvSpPr/>
          <p:nvPr/>
        </p:nvSpPr>
        <p:spPr>
          <a:xfrm>
            <a:off x="2315325" y="659575"/>
            <a:ext cx="746100" cy="5672100"/>
          </a:xfrm>
          <a:prstGeom prst="leftBrace">
            <a:avLst>
              <a:gd fmla="val 50000" name="adj1"/>
              <a:gd fmla="val 50062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0" name="Google Shape;190;g31f6c27df7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2075" y="1925838"/>
            <a:ext cx="5029575" cy="300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31f6c27df7d_0_0"/>
          <p:cNvSpPr/>
          <p:nvPr/>
        </p:nvSpPr>
        <p:spPr>
          <a:xfrm>
            <a:off x="6637725" y="3705425"/>
            <a:ext cx="3324000" cy="117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g31f6c27df7d_0_0"/>
          <p:cNvSpPr/>
          <p:nvPr/>
        </p:nvSpPr>
        <p:spPr>
          <a:xfrm>
            <a:off x="3575450" y="1774250"/>
            <a:ext cx="2315400" cy="333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g31f6c27df7d_0_0"/>
          <p:cNvSpPr/>
          <p:nvPr/>
        </p:nvSpPr>
        <p:spPr>
          <a:xfrm rot="2052073">
            <a:off x="5891222" y="4014105"/>
            <a:ext cx="746129" cy="148777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rnd" cmpd="sng" w="22225">
            <a:solidFill>
              <a:srgbClr val="0A15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94" name="Google Shape;194;g31f6c27df7d_0_0"/>
          <p:cNvGrpSpPr/>
          <p:nvPr/>
        </p:nvGrpSpPr>
        <p:grpSpPr>
          <a:xfrm>
            <a:off x="3834025" y="4547675"/>
            <a:ext cx="274200" cy="287700"/>
            <a:chOff x="1703450" y="4957075"/>
            <a:chExt cx="274200" cy="287700"/>
          </a:xfrm>
        </p:grpSpPr>
        <p:sp>
          <p:nvSpPr>
            <p:cNvPr id="195" name="Google Shape;195;g31f6c27df7d_0_0"/>
            <p:cNvSpPr/>
            <p:nvPr/>
          </p:nvSpPr>
          <p:spPr>
            <a:xfrm>
              <a:off x="1723550" y="4983925"/>
              <a:ext cx="234000" cy="23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6" name="Google Shape;196;g31f6c27df7d_0_0"/>
            <p:cNvSpPr txBox="1"/>
            <p:nvPr/>
          </p:nvSpPr>
          <p:spPr>
            <a:xfrm>
              <a:off x="1703450" y="4957075"/>
              <a:ext cx="2742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100">
                  <a:solidFill>
                    <a:srgbClr val="E06666"/>
                  </a:solidFill>
                  <a:latin typeface="Gill Sans"/>
                  <a:ea typeface="Gill Sans"/>
                  <a:cs typeface="Gill Sans"/>
                  <a:sym typeface="Gill Sans"/>
                </a:rPr>
                <a:t>1</a:t>
              </a:r>
              <a:endParaRPr sz="1100">
                <a:solidFill>
                  <a:srgbClr val="E06666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97" name="Google Shape;197;g31f6c27df7d_0_0"/>
          <p:cNvGrpSpPr/>
          <p:nvPr/>
        </p:nvGrpSpPr>
        <p:grpSpPr>
          <a:xfrm>
            <a:off x="3834025" y="4147475"/>
            <a:ext cx="274200" cy="287700"/>
            <a:chOff x="1703450" y="4957075"/>
            <a:chExt cx="274200" cy="287700"/>
          </a:xfrm>
        </p:grpSpPr>
        <p:sp>
          <p:nvSpPr>
            <p:cNvPr id="198" name="Google Shape;198;g31f6c27df7d_0_0"/>
            <p:cNvSpPr/>
            <p:nvPr/>
          </p:nvSpPr>
          <p:spPr>
            <a:xfrm>
              <a:off x="1723550" y="4983925"/>
              <a:ext cx="234000" cy="23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9" name="Google Shape;199;g31f6c27df7d_0_0"/>
            <p:cNvSpPr txBox="1"/>
            <p:nvPr/>
          </p:nvSpPr>
          <p:spPr>
            <a:xfrm>
              <a:off x="1703450" y="4957075"/>
              <a:ext cx="2742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100">
                  <a:solidFill>
                    <a:srgbClr val="E06666"/>
                  </a:solidFill>
                  <a:latin typeface="Gill Sans"/>
                  <a:ea typeface="Gill Sans"/>
                  <a:cs typeface="Gill Sans"/>
                  <a:sym typeface="Gill Sans"/>
                </a:rPr>
                <a:t>2</a:t>
              </a:r>
              <a:endParaRPr sz="1100">
                <a:solidFill>
                  <a:srgbClr val="E06666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00" name="Google Shape;200;g31f6c27df7d_0_0"/>
          <p:cNvGrpSpPr/>
          <p:nvPr/>
        </p:nvGrpSpPr>
        <p:grpSpPr>
          <a:xfrm>
            <a:off x="3834025" y="3705425"/>
            <a:ext cx="274200" cy="287700"/>
            <a:chOff x="1703450" y="4957075"/>
            <a:chExt cx="274200" cy="287700"/>
          </a:xfrm>
        </p:grpSpPr>
        <p:sp>
          <p:nvSpPr>
            <p:cNvPr id="201" name="Google Shape;201;g31f6c27df7d_0_0"/>
            <p:cNvSpPr/>
            <p:nvPr/>
          </p:nvSpPr>
          <p:spPr>
            <a:xfrm>
              <a:off x="1723550" y="4983925"/>
              <a:ext cx="234000" cy="23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2" name="Google Shape;202;g31f6c27df7d_0_0"/>
            <p:cNvSpPr txBox="1"/>
            <p:nvPr/>
          </p:nvSpPr>
          <p:spPr>
            <a:xfrm>
              <a:off x="1703450" y="4957075"/>
              <a:ext cx="2742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100">
                  <a:solidFill>
                    <a:srgbClr val="E06666"/>
                  </a:solidFill>
                  <a:latin typeface="Gill Sans"/>
                  <a:ea typeface="Gill Sans"/>
                  <a:cs typeface="Gill Sans"/>
                  <a:sym typeface="Gill Sans"/>
                </a:rPr>
                <a:t>3</a:t>
              </a:r>
              <a:endParaRPr sz="1100">
                <a:solidFill>
                  <a:srgbClr val="E06666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03" name="Google Shape;203;g31f6c27df7d_0_0"/>
          <p:cNvGrpSpPr/>
          <p:nvPr/>
        </p:nvGrpSpPr>
        <p:grpSpPr>
          <a:xfrm>
            <a:off x="3834025" y="3016325"/>
            <a:ext cx="274200" cy="287700"/>
            <a:chOff x="1703450" y="4957075"/>
            <a:chExt cx="274200" cy="287700"/>
          </a:xfrm>
        </p:grpSpPr>
        <p:sp>
          <p:nvSpPr>
            <p:cNvPr id="204" name="Google Shape;204;g31f6c27df7d_0_0"/>
            <p:cNvSpPr/>
            <p:nvPr/>
          </p:nvSpPr>
          <p:spPr>
            <a:xfrm>
              <a:off x="1723550" y="4983925"/>
              <a:ext cx="234000" cy="23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5" name="Google Shape;205;g31f6c27df7d_0_0"/>
            <p:cNvSpPr txBox="1"/>
            <p:nvPr/>
          </p:nvSpPr>
          <p:spPr>
            <a:xfrm>
              <a:off x="1703450" y="4957075"/>
              <a:ext cx="2742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100">
                  <a:solidFill>
                    <a:srgbClr val="E06666"/>
                  </a:solidFill>
                  <a:latin typeface="Gill Sans"/>
                  <a:ea typeface="Gill Sans"/>
                  <a:cs typeface="Gill Sans"/>
                  <a:sym typeface="Gill Sans"/>
                </a:rPr>
                <a:t>4</a:t>
              </a:r>
              <a:endParaRPr sz="1100">
                <a:solidFill>
                  <a:srgbClr val="E06666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06" name="Google Shape;206;g31f6c27df7d_0_0"/>
          <p:cNvGrpSpPr/>
          <p:nvPr/>
        </p:nvGrpSpPr>
        <p:grpSpPr>
          <a:xfrm>
            <a:off x="3834025" y="2617275"/>
            <a:ext cx="274200" cy="287700"/>
            <a:chOff x="1703450" y="4957075"/>
            <a:chExt cx="274200" cy="287700"/>
          </a:xfrm>
        </p:grpSpPr>
        <p:sp>
          <p:nvSpPr>
            <p:cNvPr id="207" name="Google Shape;207;g31f6c27df7d_0_0"/>
            <p:cNvSpPr/>
            <p:nvPr/>
          </p:nvSpPr>
          <p:spPr>
            <a:xfrm>
              <a:off x="1723550" y="4983925"/>
              <a:ext cx="234000" cy="23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8" name="Google Shape;208;g31f6c27df7d_0_0"/>
            <p:cNvSpPr txBox="1"/>
            <p:nvPr/>
          </p:nvSpPr>
          <p:spPr>
            <a:xfrm>
              <a:off x="1703450" y="4957075"/>
              <a:ext cx="2742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100">
                  <a:solidFill>
                    <a:srgbClr val="E06666"/>
                  </a:solidFill>
                  <a:latin typeface="Gill Sans"/>
                  <a:ea typeface="Gill Sans"/>
                  <a:cs typeface="Gill Sans"/>
                  <a:sym typeface="Gill Sans"/>
                </a:rPr>
                <a:t>5</a:t>
              </a:r>
              <a:endParaRPr sz="1100">
                <a:solidFill>
                  <a:srgbClr val="E06666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09" name="Google Shape;209;g31f6c27df7d_0_0"/>
          <p:cNvGrpSpPr/>
          <p:nvPr/>
        </p:nvGrpSpPr>
        <p:grpSpPr>
          <a:xfrm>
            <a:off x="3834025" y="2260000"/>
            <a:ext cx="274200" cy="287700"/>
            <a:chOff x="1703450" y="4957075"/>
            <a:chExt cx="274200" cy="287700"/>
          </a:xfrm>
        </p:grpSpPr>
        <p:sp>
          <p:nvSpPr>
            <p:cNvPr id="210" name="Google Shape;210;g31f6c27df7d_0_0"/>
            <p:cNvSpPr/>
            <p:nvPr/>
          </p:nvSpPr>
          <p:spPr>
            <a:xfrm>
              <a:off x="1723550" y="4983925"/>
              <a:ext cx="234000" cy="23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1" name="Google Shape;211;g31f6c27df7d_0_0"/>
            <p:cNvSpPr txBox="1"/>
            <p:nvPr/>
          </p:nvSpPr>
          <p:spPr>
            <a:xfrm>
              <a:off x="1703450" y="4957075"/>
              <a:ext cx="2742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100">
                  <a:solidFill>
                    <a:srgbClr val="E06666"/>
                  </a:solidFill>
                  <a:latin typeface="Gill Sans"/>
                  <a:ea typeface="Gill Sans"/>
                  <a:cs typeface="Gill Sans"/>
                  <a:sym typeface="Gill Sans"/>
                </a:rPr>
                <a:t>6</a:t>
              </a:r>
              <a:endParaRPr sz="1100">
                <a:solidFill>
                  <a:srgbClr val="E06666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12" name="Google Shape;212;g31f6c27df7d_0_0"/>
          <p:cNvSpPr txBox="1"/>
          <p:nvPr/>
        </p:nvSpPr>
        <p:spPr>
          <a:xfrm>
            <a:off x="6694875" y="3913500"/>
            <a:ext cx="2208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9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9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9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9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5</a:t>
            </a:r>
            <a:endParaRPr sz="9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sz="9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exiones digitales" id="217" name="Google Shape;217;p7"/>
          <p:cNvPicPr preferRelativeResize="0"/>
          <p:nvPr/>
        </p:nvPicPr>
        <p:blipFill rotWithShape="1">
          <a:blip r:embed="rId3">
            <a:alphaModFix/>
          </a:blip>
          <a:srcRect b="0" l="13265" r="3502" t="9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7"/>
          <p:cNvSpPr txBox="1"/>
          <p:nvPr/>
        </p:nvSpPr>
        <p:spPr>
          <a:xfrm>
            <a:off x="1523393" y="1011448"/>
            <a:ext cx="911134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Entrenamiento</a:t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>
            <a:off x="225325" y="2090900"/>
            <a:ext cx="5892300" cy="44619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0A15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2" marL="1257300" marR="0" rtl="0" algn="l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Definición de parámetros esenciales</a:t>
            </a:r>
            <a:endParaRPr/>
          </a:p>
          <a:p>
            <a:pPr indent="-342900" lvl="2" marL="1257300" marR="0" rtl="0" algn="l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Procesamiento de datos</a:t>
            </a:r>
            <a:endParaRPr/>
          </a:p>
          <a:p>
            <a:pPr indent="-342900" lvl="2" marL="1257300" marR="0" rtl="0" algn="l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Propagación hacia adelante</a:t>
            </a:r>
            <a:endParaRPr b="1" i="0" sz="20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2" marL="1257300" marR="0" rtl="0" algn="l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Propagación hacia atrás</a:t>
            </a:r>
            <a:endParaRPr/>
          </a:p>
          <a:p>
            <a:pPr indent="-342900" lvl="2" marL="1257300" marR="0" rtl="0" algn="l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Validación periódica</a:t>
            </a:r>
            <a:endParaRPr/>
          </a:p>
          <a:p>
            <a:pPr indent="-342900" lvl="2" marL="1257300" marR="0" rtl="0" algn="l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Iteración constante</a:t>
            </a:r>
            <a:endParaRPr/>
          </a:p>
          <a:p>
            <a:pPr indent="-342900" lvl="2" marL="1257300" marR="0" rtl="0" algn="l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Resultados finales</a:t>
            </a:r>
            <a:endParaRPr/>
          </a:p>
          <a:p>
            <a:pPr indent="0" lvl="0" marL="0" marR="0" rtl="0" algn="l">
              <a:spcBef>
                <a:spcPts val="2400"/>
              </a:spcBef>
              <a:spcAft>
                <a:spcPts val="0"/>
              </a:spcAft>
              <a:buNone/>
            </a:pPr>
            <a:br>
              <a:rPr lang="es-E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20" name="Google Shape;22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1550" y="2119175"/>
            <a:ext cx="5708075" cy="8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7"/>
          <p:cNvPicPr preferRelativeResize="0"/>
          <p:nvPr/>
        </p:nvPicPr>
        <p:blipFill rotWithShape="1">
          <a:blip r:embed="rId5">
            <a:alphaModFix/>
          </a:blip>
          <a:srcRect b="0" l="0" r="51978" t="0"/>
          <a:stretch/>
        </p:blipFill>
        <p:spPr>
          <a:xfrm>
            <a:off x="6700875" y="3226900"/>
            <a:ext cx="4683677" cy="28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sonalizado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2024-12-13T18:08:48Z</dcterms:created>
  <dc:creator>GONZALO RIVAS CORTES</dc:creator>
</cp:coreProperties>
</file>