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K+gND2wA9HXjRZxsXK2r8Q+rO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372DC9-3611-4C5F-B99E-FFFBBFFD94A2}">
  <a:tblStyle styleId="{E4372DC9-3611-4C5F-B99E-FFFBBFFD94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showMasterSp="0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showMasterSp="0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showMasterSp="0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0.jpg"/><Relationship Id="rId5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21.png"/><Relationship Id="rId7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23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490197"/>
            <a:ext cx="9144000" cy="1612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s-MX" sz="3200">
                <a:latin typeface="Arial"/>
                <a:ea typeface="Arial"/>
                <a:cs typeface="Arial"/>
                <a:sym typeface="Arial"/>
              </a:rPr>
              <a:t>El consumo de sucralosa disminuye la sensibilidad a la insulina y modifica la microbiota intestinal en individuos sanos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2350744"/>
            <a:ext cx="9144000" cy="589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Dra. Paloma Almeda Valdés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0" y="6268453"/>
            <a:ext cx="12192000" cy="5895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11986"/>
            <a:ext cx="12192000" cy="1059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524000" y="3336012"/>
            <a:ext cx="9144000" cy="2250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Alonso Romo-Romo, Mónica Sánchez-Tapia, Nimbe Torres, Carlos A. Aguilar-Salinas, Alexandro J. Martagón, María Guadalupe López-Carrasco, Luz E. Guillén-Pineda, Paola Gómez-Avilés, Griselda X. Brito-Córdova, Francisco J. Gómez-Pérez, Paloma Almeda-Valdes.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Instituto Nacional de Ciencias Médicas y Nutrición Salvador Zubirán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/>
          <p:nvPr/>
        </p:nvSpPr>
        <p:spPr>
          <a:xfrm>
            <a:off x="0" y="5763"/>
            <a:ext cx="12192000" cy="1059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0" y="6268453"/>
            <a:ext cx="12192000" cy="5895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A619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3" name="Google Shape;183;p10"/>
          <p:cNvGraphicFramePr/>
          <p:nvPr/>
        </p:nvGraphicFramePr>
        <p:xfrm>
          <a:off x="729916" y="122764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{E4372DC9-3611-4C5F-B99E-FFFBBFFD94A2}</a:tableStyleId>
              </a:tblPr>
              <a:tblGrid>
                <a:gridCol w="3791750"/>
                <a:gridCol w="2929825"/>
                <a:gridCol w="2922525"/>
                <a:gridCol w="1088050"/>
              </a:tblGrid>
              <a:tr h="30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Placebo (n=12)</a:t>
                      </a:r>
                      <a:endParaRPr b="1"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>
                    <a:solidFill>
                      <a:srgbClr val="A6192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Sucralosa (n=12)</a:t>
                      </a:r>
                      <a:endParaRPr b="1"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>
                    <a:solidFill>
                      <a:srgbClr val="A6192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p*</a:t>
                      </a:r>
                      <a:endParaRPr b="1"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>
                    <a:solidFill>
                      <a:srgbClr val="A6192D">
                        <a:alpha val="49803"/>
                      </a:srgbClr>
                    </a:solidFill>
                  </a:tcPr>
                </a:tc>
              </a:tr>
              <a:tr h="13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Glucosa en ayuno, mg/dl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87.8 ± 4.8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87.3 ± 6.3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0.83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</a:tr>
              <a:tr h="13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Glucosa a las 2-h postcarga con 75 g, mg/dl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89.0 ± 18.0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86.9 ± 17.2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0.77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</a:tr>
              <a:tr h="13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Insulina en ayuno, mU/l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5.8 ± 1.8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6.8 ± 2.2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0.25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</a:tr>
              <a:tr h="13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HOMA-IR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1.26 ± 0.41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1.47 ± 0.57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0.26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</a:tr>
              <a:tr h="13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Colesterol total, mg/dl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170.0 ± 32.1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171.6 ± 22.0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0.88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</a:tr>
              <a:tr h="13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Colesterol LDL, mg/dl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99.2 ± 19.6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101.2 ± 18.0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0.79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</a:tr>
              <a:tr h="13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Colesterol HDL, mg/dl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53.5 ± 15.9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52.9 ± 12.6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0.92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</a:tr>
              <a:tr h="13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Triglicéridos, mg/dl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86.4 ± 35.2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87.4 ± 31.3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</a:tr>
            </a:tbl>
          </a:graphicData>
        </a:graphic>
      </p:graphicFrame>
      <p:sp>
        <p:nvSpPr>
          <p:cNvPr id="184" name="Google Shape;184;p10"/>
          <p:cNvSpPr txBox="1"/>
          <p:nvPr/>
        </p:nvSpPr>
        <p:spPr>
          <a:xfrm>
            <a:off x="1143529" y="5053263"/>
            <a:ext cx="94909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*Diferencias evaluadas con prueba T de Student, U Mann-Whitney o chi-cuadrada de acuerdo con el tipo y distribución de las variables</a:t>
            </a:r>
            <a:endParaRPr/>
          </a:p>
        </p:txBody>
      </p:sp>
      <p:sp>
        <p:nvSpPr>
          <p:cNvPr id="185" name="Google Shape;185;p10"/>
          <p:cNvSpPr txBox="1"/>
          <p:nvPr/>
        </p:nvSpPr>
        <p:spPr>
          <a:xfrm>
            <a:off x="667459" y="244806"/>
            <a:ext cx="10515600" cy="82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lang="es-MX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Características basales de los participantes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188489" y="533074"/>
            <a:ext cx="11524540" cy="82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MX" sz="3800">
                <a:latin typeface="Arial"/>
                <a:ea typeface="Arial"/>
                <a:cs typeface="Arial"/>
                <a:sym typeface="Arial"/>
              </a:rPr>
              <a:t>Cambios en el valor M/I después del consumo de sucralosa o placebo durante 30 días en individuos sanos</a:t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0" y="5763"/>
            <a:ext cx="12192000" cy="1059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0" y="6268453"/>
            <a:ext cx="12192000" cy="5895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3" name="Google Shape;193;p11"/>
          <p:cNvGraphicFramePr/>
          <p:nvPr/>
        </p:nvGraphicFramePr>
        <p:xfrm>
          <a:off x="393030" y="175396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{E4372DC9-3611-4C5F-B99E-FFFBBFFD94A2}</a:tableStyleId>
              </a:tblPr>
              <a:tblGrid>
                <a:gridCol w="2123125"/>
                <a:gridCol w="1061550"/>
                <a:gridCol w="1178875"/>
                <a:gridCol w="1178875"/>
                <a:gridCol w="1061550"/>
                <a:gridCol w="1148375"/>
                <a:gridCol w="1167075"/>
                <a:gridCol w="673775"/>
                <a:gridCol w="609775"/>
                <a:gridCol w="601500"/>
                <a:gridCol w="601500"/>
              </a:tblGrid>
              <a:tr h="177800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Placebo (n=12)</a:t>
                      </a:r>
                      <a:endParaRPr b="1"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solidFill>
                      <a:srgbClr val="A6192D">
                        <a:alpha val="49803"/>
                      </a:srgbClr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Sucralose (n=11)</a:t>
                      </a:r>
                      <a:endParaRPr b="1"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solidFill>
                      <a:srgbClr val="A6192D">
                        <a:alpha val="49803"/>
                      </a:srgbClr>
                    </a:solidFill>
                  </a:tcPr>
                </a:tc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p*</a:t>
                      </a:r>
                      <a:endParaRPr b="1"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solidFill>
                      <a:srgbClr val="A6192D">
                        <a:alpha val="49803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p°</a:t>
                      </a:r>
                      <a:endParaRPr b="1"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solidFill>
                      <a:srgbClr val="A6192D">
                        <a:alpha val="49803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b="1" baseline="30000"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b="1"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solidFill>
                      <a:srgbClr val="A6192D">
                        <a:alpha val="49803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r>
                        <a:rPr b="1" baseline="30000"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&amp;</a:t>
                      </a:r>
                      <a:endParaRPr b="1"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solidFill>
                      <a:srgbClr val="A6192D">
                        <a:alpha val="49803"/>
                      </a:srgbClr>
                    </a:solidFill>
                  </a:tcPr>
                </a:tc>
              </a:tr>
              <a:tr h="1778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Baseline</a:t>
                      </a:r>
                      <a:endParaRPr b="1"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solidFill>
                      <a:srgbClr val="A6192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b="1"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solidFill>
                      <a:srgbClr val="A6192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%Change</a:t>
                      </a:r>
                      <a:endParaRPr b="1"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solidFill>
                      <a:srgbClr val="A6192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Baseline</a:t>
                      </a:r>
                      <a:endParaRPr b="1"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solidFill>
                      <a:srgbClr val="A6192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 b="1"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solidFill>
                      <a:srgbClr val="A6192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%Change</a:t>
                      </a:r>
                      <a:endParaRPr b="1"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solidFill>
                      <a:srgbClr val="A6192D">
                        <a:alpha val="49803"/>
                      </a:srgbClr>
                    </a:solidFill>
                  </a:tcPr>
                </a:tc>
                <a:tc vMerge="1"/>
                <a:tc vMerge="1"/>
                <a:tc vMerge="1"/>
                <a:tc vMerge="1"/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M/I by TBW,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x mg∙kg∙min∙(mU/L)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10.4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[8.1-12.1]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8.1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[3.2-12.2]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-8.3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[-28.4 to 30.9]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10.1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[7.1-12.3]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5.7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[4.6-8.6]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-41.3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[-50.9 to       -29.1]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0.93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0.38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&lt;0.01</a:t>
                      </a:r>
                      <a:endParaRPr sz="140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&lt;0.01</a:t>
                      </a:r>
                      <a:endParaRPr sz="140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M/I by FFM,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x mg∙kg∙min∙(mU/L)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14.4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[10.7-18.1]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12.1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[3.9-15.2]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-3.0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[-26.7 to 25.6]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15.4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[10.0-17.2]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7.4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[5.0-9.4]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-46.5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[-67.4 to       -31.4]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0.48</a:t>
                      </a:r>
                      <a:endParaRPr sz="1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&lt;0.01</a:t>
                      </a:r>
                      <a:endParaRPr sz="140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&lt;0.01</a:t>
                      </a:r>
                      <a:endParaRPr sz="140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94" name="Google Shape;194;p11"/>
          <p:cNvSpPr txBox="1"/>
          <p:nvPr/>
        </p:nvSpPr>
        <p:spPr>
          <a:xfrm>
            <a:off x="393030" y="4733402"/>
            <a:ext cx="1149416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*Diferencia entre valores basales de los dos grupos de acuerdo con prueba U Mann-Whittney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°Diferencia entre valores basal y final en el grupo placebo de acuerdo con prueba Wilcoxon para muestras pareadas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Diferencia entre valores basal y final en el grupo sucralosa de acuerdo con prueba Wilcoxon para muestras pareadas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Diferencias entre el cambio porcentual entre los dos grupos de acuerdo con prueba U Mann-Whitney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>
            <p:ph type="title"/>
          </p:nvPr>
        </p:nvSpPr>
        <p:spPr>
          <a:xfrm>
            <a:off x="838200" y="365126"/>
            <a:ext cx="10515600" cy="82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lang="es-MX" sz="3800">
                <a:latin typeface="Arial"/>
                <a:ea typeface="Arial"/>
                <a:cs typeface="Arial"/>
                <a:sym typeface="Arial"/>
              </a:rPr>
              <a:t>Resultados</a:t>
            </a:r>
            <a:endParaRPr/>
          </a:p>
        </p:txBody>
      </p:sp>
      <p:sp>
        <p:nvSpPr>
          <p:cNvPr id="200" name="Google Shape;200;p12"/>
          <p:cNvSpPr/>
          <p:nvPr/>
        </p:nvSpPr>
        <p:spPr>
          <a:xfrm>
            <a:off x="0" y="5763"/>
            <a:ext cx="12192000" cy="1059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2"/>
          <p:cNvSpPr/>
          <p:nvPr/>
        </p:nvSpPr>
        <p:spPr>
          <a:xfrm>
            <a:off x="0" y="6268453"/>
            <a:ext cx="12192000" cy="5895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5503" y="1352487"/>
            <a:ext cx="4492858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1711" y="1352487"/>
            <a:ext cx="4492858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2"/>
          <p:cNvSpPr/>
          <p:nvPr/>
        </p:nvSpPr>
        <p:spPr>
          <a:xfrm>
            <a:off x="1044510" y="1352487"/>
            <a:ext cx="46198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30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2"/>
          <p:cNvSpPr/>
          <p:nvPr/>
        </p:nvSpPr>
        <p:spPr>
          <a:xfrm>
            <a:off x="6541743" y="1352487"/>
            <a:ext cx="46198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sz="30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4463762" y="1444820"/>
            <a:ext cx="1208984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P&lt;0.01</a:t>
            </a:r>
            <a:endParaRPr b="1" sz="2500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9873084" y="1444820"/>
            <a:ext cx="1208984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P&lt;0.01</a:t>
            </a:r>
            <a:endParaRPr b="1" sz="2500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2"/>
          <p:cNvSpPr/>
          <p:nvPr/>
        </p:nvSpPr>
        <p:spPr>
          <a:xfrm>
            <a:off x="2319656" y="4548737"/>
            <a:ext cx="1054669" cy="28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Placebo</a:t>
            </a:r>
            <a:endParaRPr/>
          </a:p>
        </p:txBody>
      </p:sp>
      <p:sp>
        <p:nvSpPr>
          <p:cNvPr id="209" name="Google Shape;209;p12"/>
          <p:cNvSpPr/>
          <p:nvPr/>
        </p:nvSpPr>
        <p:spPr>
          <a:xfrm>
            <a:off x="4115660" y="4548737"/>
            <a:ext cx="1054669" cy="28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Sucralose</a:t>
            </a: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7726965" y="4545980"/>
            <a:ext cx="1054669" cy="28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Placebo</a:t>
            </a: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9522969" y="4545980"/>
            <a:ext cx="1054669" cy="28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Sucralose</a:t>
            </a:r>
            <a:endParaRPr/>
          </a:p>
        </p:txBody>
      </p:sp>
      <p:sp>
        <p:nvSpPr>
          <p:cNvPr id="212" name="Google Shape;212;p12"/>
          <p:cNvSpPr/>
          <p:nvPr/>
        </p:nvSpPr>
        <p:spPr>
          <a:xfrm>
            <a:off x="3180735" y="4727462"/>
            <a:ext cx="1054669" cy="28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endParaRPr/>
          </a:p>
        </p:txBody>
      </p:sp>
      <p:sp>
        <p:nvSpPr>
          <p:cNvPr id="213" name="Google Shape;213;p12"/>
          <p:cNvSpPr/>
          <p:nvPr/>
        </p:nvSpPr>
        <p:spPr>
          <a:xfrm>
            <a:off x="8596993" y="4723741"/>
            <a:ext cx="1054669" cy="28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endParaRPr/>
          </a:p>
        </p:txBody>
      </p:sp>
      <p:sp>
        <p:nvSpPr>
          <p:cNvPr id="214" name="Google Shape;214;p12"/>
          <p:cNvSpPr/>
          <p:nvPr/>
        </p:nvSpPr>
        <p:spPr>
          <a:xfrm rot="-5400000">
            <a:off x="194572" y="3008486"/>
            <a:ext cx="2335849" cy="28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 change in M/I adjusted by total body weight</a:t>
            </a:r>
            <a:endParaRPr/>
          </a:p>
        </p:txBody>
      </p:sp>
      <p:sp>
        <p:nvSpPr>
          <p:cNvPr id="215" name="Google Shape;215;p12"/>
          <p:cNvSpPr/>
          <p:nvPr/>
        </p:nvSpPr>
        <p:spPr>
          <a:xfrm rot="-5400000">
            <a:off x="5623109" y="3008485"/>
            <a:ext cx="2335849" cy="28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 change in M/I adjusted by fat-free mass</a:t>
            </a:r>
            <a:endParaRPr/>
          </a:p>
        </p:txBody>
      </p:sp>
      <p:sp>
        <p:nvSpPr>
          <p:cNvPr id="216" name="Google Shape;216;p12"/>
          <p:cNvSpPr/>
          <p:nvPr/>
        </p:nvSpPr>
        <p:spPr>
          <a:xfrm>
            <a:off x="1044510" y="5115367"/>
            <a:ext cx="10140059" cy="9885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Diferencias en el cambio porcentual entre grupos para A) valor M/U ajustado por peso total y B) valor M/I ajustado por masa libre de grasa. M/I es el valor M ajustado por la concentración sérica de insulina durante el período del estado estable durante la pinza euglucémica-hiperinsulinémica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type="title"/>
          </p:nvPr>
        </p:nvSpPr>
        <p:spPr>
          <a:xfrm>
            <a:off x="7542181" y="313047"/>
            <a:ext cx="3581400" cy="82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lang="es-MX" sz="3800">
                <a:latin typeface="Arial"/>
                <a:ea typeface="Arial"/>
                <a:cs typeface="Arial"/>
                <a:sym typeface="Arial"/>
              </a:rPr>
              <a:t>Resultados</a:t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0" y="5763"/>
            <a:ext cx="12192000" cy="1059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3"/>
          <p:cNvSpPr/>
          <p:nvPr/>
        </p:nvSpPr>
        <p:spPr>
          <a:xfrm>
            <a:off x="0" y="6268453"/>
            <a:ext cx="12285306" cy="5895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 b="0" l="0" r="7871" t="0"/>
          <a:stretch/>
        </p:blipFill>
        <p:spPr>
          <a:xfrm>
            <a:off x="6920770" y="2005315"/>
            <a:ext cx="4824223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3"/>
          <p:cNvPicPr preferRelativeResize="0"/>
          <p:nvPr/>
        </p:nvPicPr>
        <p:blipFill rotWithShape="1">
          <a:blip r:embed="rId4">
            <a:alphaModFix/>
          </a:blip>
          <a:srcRect b="3714" l="15637" r="6782" t="21395"/>
          <a:stretch/>
        </p:blipFill>
        <p:spPr>
          <a:xfrm>
            <a:off x="194340" y="3683524"/>
            <a:ext cx="6463131" cy="2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6974" y="247537"/>
            <a:ext cx="3857861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3"/>
          <p:cNvSpPr txBox="1"/>
          <p:nvPr>
            <p:ph idx="1" type="body"/>
          </p:nvPr>
        </p:nvSpPr>
        <p:spPr>
          <a:xfrm>
            <a:off x="7251418" y="1254178"/>
            <a:ext cx="4162926" cy="650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Diversidad y composición de la microbiota intestinal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/>
          <p:nvPr>
            <p:ph type="title"/>
          </p:nvPr>
        </p:nvSpPr>
        <p:spPr>
          <a:xfrm>
            <a:off x="838200" y="365126"/>
            <a:ext cx="10515600" cy="82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lang="es-MX" sz="3800">
                <a:latin typeface="Arial"/>
                <a:ea typeface="Arial"/>
                <a:cs typeface="Arial"/>
                <a:sym typeface="Arial"/>
              </a:rPr>
              <a:t>Resultados</a:t>
            </a:r>
            <a:endParaRPr/>
          </a:p>
        </p:txBody>
      </p:sp>
      <p:sp>
        <p:nvSpPr>
          <p:cNvPr id="233" name="Google Shape;233;p14"/>
          <p:cNvSpPr/>
          <p:nvPr/>
        </p:nvSpPr>
        <p:spPr>
          <a:xfrm>
            <a:off x="0" y="5763"/>
            <a:ext cx="12192000" cy="1059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0" y="6268453"/>
            <a:ext cx="12192000" cy="5895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19" y="1533221"/>
            <a:ext cx="5003752" cy="39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4"/>
          <p:cNvSpPr txBox="1"/>
          <p:nvPr>
            <p:ph idx="1" type="body"/>
          </p:nvPr>
        </p:nvSpPr>
        <p:spPr>
          <a:xfrm>
            <a:off x="3196389" y="571005"/>
            <a:ext cx="8341895" cy="650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Lipopolisacárido</a:t>
            </a:r>
            <a:endParaRPr/>
          </a:p>
        </p:txBody>
      </p:sp>
      <p:pic>
        <p:nvPicPr>
          <p:cNvPr id="237" name="Google Shape;23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180" y="1533221"/>
            <a:ext cx="6742468" cy="3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>
            <p:ph type="title"/>
          </p:nvPr>
        </p:nvSpPr>
        <p:spPr>
          <a:xfrm>
            <a:off x="838200" y="365126"/>
            <a:ext cx="10515600" cy="82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lang="es-MX" sz="3800">
                <a:latin typeface="Arial"/>
                <a:ea typeface="Arial"/>
                <a:cs typeface="Arial"/>
                <a:sym typeface="Arial"/>
              </a:rPr>
              <a:t>Limitaciones</a:t>
            </a:r>
            <a:endParaRPr/>
          </a:p>
        </p:txBody>
      </p:sp>
      <p:sp>
        <p:nvSpPr>
          <p:cNvPr id="243" name="Google Shape;243;p15"/>
          <p:cNvSpPr txBox="1"/>
          <p:nvPr>
            <p:ph idx="1" type="body"/>
          </p:nvPr>
        </p:nvSpPr>
        <p:spPr>
          <a:xfrm>
            <a:off x="838200" y="1440368"/>
            <a:ext cx="10515600" cy="4736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MX" sz="3200">
                <a:latin typeface="Arial"/>
                <a:ea typeface="Arial"/>
                <a:cs typeface="Arial"/>
                <a:sym typeface="Arial"/>
              </a:rPr>
              <a:t>Tamaño de muestra relativamente reducido, sin embargo, con poder suficiente para observar cambios significativos.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MX" sz="3200">
                <a:latin typeface="Arial"/>
                <a:ea typeface="Arial"/>
                <a:cs typeface="Arial"/>
                <a:sym typeface="Arial"/>
              </a:rPr>
              <a:t>Los resultados no se pueden extrapolar a la población general.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MX" sz="3200">
                <a:latin typeface="Arial"/>
                <a:ea typeface="Arial"/>
                <a:cs typeface="Arial"/>
                <a:sym typeface="Arial"/>
              </a:rPr>
              <a:t>Los efectos podrían ser diferentes para otros ENN.</a:t>
            </a:r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0" y="5763"/>
            <a:ext cx="12192000" cy="1059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5"/>
          <p:cNvSpPr/>
          <p:nvPr/>
        </p:nvSpPr>
        <p:spPr>
          <a:xfrm>
            <a:off x="0" y="6268453"/>
            <a:ext cx="12192000" cy="5895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 txBox="1"/>
          <p:nvPr>
            <p:ph type="title"/>
          </p:nvPr>
        </p:nvSpPr>
        <p:spPr>
          <a:xfrm>
            <a:off x="838200" y="365126"/>
            <a:ext cx="10515600" cy="82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lang="es-MX" sz="3800">
                <a:latin typeface="Arial"/>
                <a:ea typeface="Arial"/>
                <a:cs typeface="Arial"/>
                <a:sym typeface="Arial"/>
              </a:rPr>
              <a:t>Conclusiones</a:t>
            </a:r>
            <a:endParaRPr/>
          </a:p>
        </p:txBody>
      </p:sp>
      <p:sp>
        <p:nvSpPr>
          <p:cNvPr id="251" name="Google Shape;251;p16"/>
          <p:cNvSpPr txBox="1"/>
          <p:nvPr>
            <p:ph idx="1" type="body"/>
          </p:nvPr>
        </p:nvSpPr>
        <p:spPr>
          <a:xfrm>
            <a:off x="838200" y="1440368"/>
            <a:ext cx="10515600" cy="4736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MX" sz="3200">
                <a:latin typeface="Arial"/>
                <a:ea typeface="Arial"/>
                <a:cs typeface="Arial"/>
                <a:sym typeface="Arial"/>
              </a:rPr>
              <a:t>El consumo de sucralosa genera una disminución significativa de la sensibilidad a la insulina que está asociada a los cambios en la composición de la microbiota intestinal y la endotoxemia metabólica en individuos sanos.</a:t>
            </a:r>
            <a:endParaRPr/>
          </a:p>
        </p:txBody>
      </p:sp>
      <p:sp>
        <p:nvSpPr>
          <p:cNvPr id="252" name="Google Shape;252;p16"/>
          <p:cNvSpPr/>
          <p:nvPr/>
        </p:nvSpPr>
        <p:spPr>
          <a:xfrm>
            <a:off x="0" y="5763"/>
            <a:ext cx="12192000" cy="1059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0" y="6268453"/>
            <a:ext cx="12192000" cy="5895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A619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/>
          <p:nvPr>
            <p:ph type="title"/>
          </p:nvPr>
        </p:nvSpPr>
        <p:spPr>
          <a:xfrm>
            <a:off x="3158289" y="2101847"/>
            <a:ext cx="5875421" cy="82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None/>
            </a:pPr>
            <a:r>
              <a:rPr b="1" lang="es-MX" sz="5800">
                <a:latin typeface="Arial"/>
                <a:ea typeface="Arial"/>
                <a:cs typeface="Arial"/>
                <a:sym typeface="Arial"/>
              </a:rPr>
              <a:t>¡Gracias por su atención!</a:t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0" y="5763"/>
            <a:ext cx="12192000" cy="1059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0" y="6268453"/>
            <a:ext cx="12192000" cy="5895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7"/>
          <p:cNvSpPr txBox="1"/>
          <p:nvPr>
            <p:ph idx="1" type="body"/>
          </p:nvPr>
        </p:nvSpPr>
        <p:spPr>
          <a:xfrm>
            <a:off x="838200" y="4981073"/>
            <a:ext cx="10515600" cy="1195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</a:pPr>
            <a:r>
              <a:rPr lang="es-MX" sz="3800">
                <a:latin typeface="Arial"/>
                <a:ea typeface="Arial"/>
                <a:cs typeface="Arial"/>
                <a:sym typeface="Arial"/>
              </a:rPr>
              <a:t>paloma.almedav@incmnsz.mx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6"/>
            <a:ext cx="10515600" cy="82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lang="es-MX" sz="3800">
                <a:latin typeface="Arial"/>
                <a:ea typeface="Arial"/>
                <a:cs typeface="Arial"/>
                <a:sym typeface="Arial"/>
              </a:rPr>
              <a:t>Introducción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315497" y="1635389"/>
            <a:ext cx="10515600" cy="3836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MX" sz="3200">
                <a:latin typeface="Arial"/>
                <a:ea typeface="Arial"/>
                <a:cs typeface="Arial"/>
                <a:sym typeface="Arial"/>
              </a:rPr>
              <a:t>Sucralosa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 sz="2800">
                <a:latin typeface="Arial"/>
                <a:ea typeface="Arial"/>
                <a:cs typeface="Arial"/>
                <a:sym typeface="Arial"/>
              </a:rPr>
              <a:t>Edulcorante no nutritivo (ENN) aprobado en 1999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 sz="2800">
                <a:latin typeface="Arial"/>
                <a:ea typeface="Arial"/>
                <a:cs typeface="Arial"/>
                <a:sym typeface="Arial"/>
              </a:rPr>
              <a:t>Se sintetiza a partir de la cloración selectiva de la sacarosa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 sz="2800">
                <a:latin typeface="Arial"/>
                <a:ea typeface="Arial"/>
                <a:cs typeface="Arial"/>
                <a:sym typeface="Arial"/>
              </a:rPr>
              <a:t>Principalmente se elimina en las heces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 sz="2800">
                <a:latin typeface="Arial"/>
                <a:ea typeface="Arial"/>
                <a:cs typeface="Arial"/>
                <a:sym typeface="Arial"/>
              </a:rPr>
              <a:t>600 veces más dulce que el azúcar de mesa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 sz="2800">
                <a:latin typeface="Arial"/>
                <a:ea typeface="Arial"/>
                <a:cs typeface="Arial"/>
                <a:sym typeface="Arial"/>
              </a:rPr>
              <a:t>Estable a altas temperaturas y pH bajos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0" y="24423"/>
            <a:ext cx="12192000" cy="1059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0" y="6268453"/>
            <a:ext cx="10464526" cy="589547"/>
          </a:xfrm>
          <a:prstGeom prst="rect">
            <a:avLst/>
          </a:prstGeom>
          <a:solidFill>
            <a:srgbClr val="A6192D"/>
          </a:solidFill>
          <a:ln cap="flat" cmpd="sng" w="12700">
            <a:solidFill>
              <a:srgbClr val="A619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6244384"/>
            <a:ext cx="12192000" cy="64633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 Acad Nutr Diet. 2012;112(5):739-58. / Food Chem Toxicol. 2000:38 Suppl 2:S31-41.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 Invest Clin. 2017;69(3):129-138.</a:t>
            </a:r>
            <a:endParaRPr/>
          </a:p>
        </p:txBody>
      </p:sp>
      <p:pic>
        <p:nvPicPr>
          <p:cNvPr descr="Resultado de imagen para splenda png"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8563" y="560147"/>
            <a:ext cx="2167467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cralose - Wikipedia" id="103" name="Google Shape;10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6044" y="3556419"/>
            <a:ext cx="3178808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838200" y="292934"/>
            <a:ext cx="10515600" cy="82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lang="es-MX" sz="3800">
                <a:latin typeface="Arial"/>
                <a:ea typeface="Arial"/>
                <a:cs typeface="Arial"/>
                <a:sym typeface="Arial"/>
              </a:rPr>
              <a:t>Introducción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0" y="5763"/>
            <a:ext cx="12192000" cy="1059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0" y="6268453"/>
            <a:ext cx="12192000" cy="5895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0" y="6275733"/>
            <a:ext cx="1008356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Diabetes Care. 2013;36(9):2530-5. / Nutrition. 2018;55-56:125-130. / Cell Metab. 2020;31(3):493-502. 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Nutr J. 2020;19(1):32. / Am J Clin Nutr. 2018;108:485–491.</a:t>
            </a:r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51811" l="17612" r="32060" t="31334"/>
          <a:stretch/>
        </p:blipFill>
        <p:spPr>
          <a:xfrm>
            <a:off x="425177" y="1245639"/>
            <a:ext cx="5732871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4">
            <a:alphaModFix/>
          </a:blip>
          <a:srcRect b="54742" l="8388" r="17909" t="33721"/>
          <a:stretch/>
        </p:blipFill>
        <p:spPr>
          <a:xfrm>
            <a:off x="3746622" y="2408841"/>
            <a:ext cx="817770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5">
            <a:alphaModFix/>
          </a:blip>
          <a:srcRect b="44468" l="31134" r="6805" t="39453"/>
          <a:stretch/>
        </p:blipFill>
        <p:spPr>
          <a:xfrm>
            <a:off x="425177" y="3296332"/>
            <a:ext cx="7410296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52538" y="4165653"/>
            <a:ext cx="4385324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7">
            <a:alphaModFix/>
          </a:blip>
          <a:srcRect b="47905" l="7133" r="20149" t="38339"/>
          <a:stretch/>
        </p:blipFill>
        <p:spPr>
          <a:xfrm>
            <a:off x="425177" y="5355784"/>
            <a:ext cx="6766327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017" y="2424183"/>
            <a:ext cx="9561961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>
            <p:ph type="title"/>
          </p:nvPr>
        </p:nvSpPr>
        <p:spPr>
          <a:xfrm>
            <a:off x="838200" y="365126"/>
            <a:ext cx="10515600" cy="82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lang="es-MX" sz="3800">
                <a:latin typeface="Arial"/>
                <a:ea typeface="Arial"/>
                <a:cs typeface="Arial"/>
                <a:sym typeface="Arial"/>
              </a:rPr>
              <a:t>Introducción</a:t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0" y="5763"/>
            <a:ext cx="12192000" cy="1059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-1" y="6268453"/>
            <a:ext cx="12191999" cy="5895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252662" y="6280479"/>
            <a:ext cx="1009449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Front Physiol. 2017;8:487. / Cell. 2022;185(18):3307-3328. / Gut Microbes. 2020;12(1):1801301.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Front Nutr. 2022;9:848392. / Nutrients. 2019;11(4):880. / Microorganisms. 2022;10(2):434.</a:t>
            </a: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0216" y="1399952"/>
            <a:ext cx="6534196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312" y="1399952"/>
            <a:ext cx="3621053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312" y="3455765"/>
            <a:ext cx="4811999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42322" y="3455765"/>
            <a:ext cx="550209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12166" y="4843672"/>
            <a:ext cx="9367665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838200" y="365126"/>
            <a:ext cx="10515600" cy="82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lang="es-MX" sz="3800">
                <a:latin typeface="Arial"/>
                <a:ea typeface="Arial"/>
                <a:cs typeface="Arial"/>
                <a:sym typeface="Arial"/>
              </a:rPr>
              <a:t>Objetivo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838200" y="1440368"/>
            <a:ext cx="10515600" cy="4736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MX" sz="3200">
                <a:latin typeface="Arial"/>
                <a:ea typeface="Arial"/>
                <a:cs typeface="Arial"/>
                <a:sym typeface="Arial"/>
              </a:rPr>
              <a:t>Evaluar el impacto de la sucralosa en la sensibilidad a la insulina y la microbiota intestinal en individuos sanos.</a:t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0" y="5763"/>
            <a:ext cx="12192000" cy="1059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0" y="6268453"/>
            <a:ext cx="12192000" cy="5895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A619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838200" y="365126"/>
            <a:ext cx="10515600" cy="82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lang="es-MX" sz="3800">
                <a:latin typeface="Arial"/>
                <a:ea typeface="Arial"/>
                <a:cs typeface="Arial"/>
                <a:sym typeface="Arial"/>
              </a:rPr>
              <a:t>Metodología</a:t>
            </a:r>
            <a:endParaRPr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838200" y="1440368"/>
            <a:ext cx="10515600" cy="4736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Ensayo clínico aleatorizado triple ciego.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Se incluyeron individuos sanos delgados, no consumidores habituales de ENN y que no tuvieran diabetes, prediabetes o resistencia a la insulina (n=24).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Intervención: consumo de cápsulas con 270 mg/d de sucralosa pura (≈30% de la IDA acorde al JECFA) o consumo de cápsulas con placebo (almidón de maíz) por 30 días.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Los hábitos dietéticos y de actividad física no fueron modificados.</a:t>
            </a:r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0" y="5763"/>
            <a:ext cx="12192000" cy="1059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-1" y="6268453"/>
            <a:ext cx="12191999" cy="5895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838200" y="365126"/>
            <a:ext cx="10515600" cy="82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lang="es-MX" sz="3800">
                <a:latin typeface="Arial"/>
                <a:ea typeface="Arial"/>
                <a:cs typeface="Arial"/>
                <a:sym typeface="Arial"/>
              </a:rPr>
              <a:t>Metodología</a:t>
            </a:r>
            <a:endParaRPr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838200" y="1199728"/>
            <a:ext cx="10515600" cy="4736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Se realizó una pinza (</a:t>
            </a:r>
            <a:r>
              <a:rPr i="1" lang="es-MX">
                <a:latin typeface="Arial"/>
                <a:ea typeface="Arial"/>
                <a:cs typeface="Arial"/>
                <a:sym typeface="Arial"/>
              </a:rPr>
              <a:t>clamp</a:t>
            </a:r>
            <a:r>
              <a:rPr lang="es-MX">
                <a:latin typeface="Arial"/>
                <a:ea typeface="Arial"/>
                <a:cs typeface="Arial"/>
                <a:sym typeface="Arial"/>
              </a:rPr>
              <a:t>) euglucémica hiperinsulinémica con dosis alta de insulina (50 mU/m</a:t>
            </a:r>
            <a:r>
              <a:rPr baseline="30000" lang="es-MX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-MX">
                <a:latin typeface="Arial"/>
                <a:ea typeface="Arial"/>
                <a:cs typeface="Arial"/>
                <a:sym typeface="Arial"/>
              </a:rPr>
              <a:t>BSA/min) antes y después de la intervención.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Muestras de heces fueron recolectadas basalmente y en la última visita, la extracción de ADN se realizó con el QIAamp DNA stool Mini Kit.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Se hizo la secuenciación del ARN ribosomal del gen 16S.</a:t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0" y="5763"/>
            <a:ext cx="12192000" cy="1059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0" y="6268453"/>
            <a:ext cx="12192000" cy="5895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iSeq | Next Generation Sequencing Wiki | Fandom"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995" y="4399698"/>
            <a:ext cx="2400000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qiime" id="157" name="Google Shape;15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3047" y="4399698"/>
            <a:ext cx="3356753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0852" y="4399698"/>
            <a:ext cx="4464000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838200" y="365126"/>
            <a:ext cx="10515600" cy="82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lang="es-MX" sz="3800">
                <a:latin typeface="Arial"/>
                <a:ea typeface="Arial"/>
                <a:cs typeface="Arial"/>
                <a:sym typeface="Arial"/>
              </a:rPr>
              <a:t>Resultados</a:t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0" y="5763"/>
            <a:ext cx="12192000" cy="1059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0" y="6268453"/>
            <a:ext cx="12192000" cy="5895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3880" y="516383"/>
            <a:ext cx="9027214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>
            <p:ph idx="1" type="body"/>
          </p:nvPr>
        </p:nvSpPr>
        <p:spPr>
          <a:xfrm>
            <a:off x="246646" y="1265406"/>
            <a:ext cx="3950368" cy="126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 sz="2400">
                <a:latin typeface="Arial"/>
                <a:ea typeface="Arial"/>
                <a:cs typeface="Arial"/>
                <a:sym typeface="Arial"/>
              </a:rPr>
              <a:t>Flujo de participantes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>
            <a:off x="0" y="5763"/>
            <a:ext cx="12192000" cy="1059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-44726" y="6268453"/>
            <a:ext cx="12236726" cy="589547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A6192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4" name="Google Shape;174;p9"/>
          <p:cNvGraphicFramePr/>
          <p:nvPr/>
        </p:nvGraphicFramePr>
        <p:xfrm>
          <a:off x="639680" y="120967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{E4372DC9-3611-4C5F-B99E-FFFBBFFD94A2}</a:tableStyleId>
              </a:tblPr>
              <a:tblGrid>
                <a:gridCol w="3542275"/>
                <a:gridCol w="2968975"/>
                <a:gridCol w="2948225"/>
                <a:gridCol w="1453150"/>
              </a:tblGrid>
              <a:tr h="306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Placebo (n=12)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>
                    <a:solidFill>
                      <a:srgbClr val="A6192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Sucralosa (n=12)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>
                    <a:solidFill>
                      <a:srgbClr val="A6192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p*</a:t>
                      </a:r>
                      <a:endParaRPr b="1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>
                    <a:solidFill>
                      <a:srgbClr val="A6192D">
                        <a:alpha val="49803"/>
                      </a:srgbClr>
                    </a:solidFill>
                  </a:tcPr>
                </a:tc>
              </a:tr>
              <a:tr h="13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Sexo femenino, n (%)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 (50%)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 (50%)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1.00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</a:tr>
              <a:tr h="13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Edad, años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24.5 [23.0-25.7]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24.0 [22.2-25.0]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0.34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</a:tr>
              <a:tr h="13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Peso, kg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64.4 ± 11.0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59.1 ± 8.2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0.20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</a:tr>
              <a:tr h="13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Estatura, m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1.68 ± 0.10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1.66 ± 0.10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0.55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</a:tr>
              <a:tr h="13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IMC, kg/m</a:t>
                      </a:r>
                      <a:r>
                        <a:rPr baseline="30000" lang="es-MX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22.5 ± 1.7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21.4 ± 1.8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0.15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</a:tr>
              <a:tr h="13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Circunferencia de cintura, cm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75.7 ± 6.1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73.1 ± 7.4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0.36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</a:tr>
              <a:tr h="13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ICC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0.79 ± 0.05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0.77 ± 0.06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0.49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</a:tr>
              <a:tr h="13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Grasa DXA, %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27.5 ± 7.6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31.1 ± 4.8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0.18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</a:tr>
              <a:tr h="13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MLG DXA, kg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47.5 ± 11.7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41.6 ± 7.6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0.14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4275" marL="54275"/>
                </a:tc>
              </a:tr>
            </a:tbl>
          </a:graphicData>
        </a:graphic>
      </p:graphicFrame>
      <p:sp>
        <p:nvSpPr>
          <p:cNvPr id="175" name="Google Shape;175;p9"/>
          <p:cNvSpPr txBox="1"/>
          <p:nvPr/>
        </p:nvSpPr>
        <p:spPr>
          <a:xfrm>
            <a:off x="686118" y="244806"/>
            <a:ext cx="10515600" cy="82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b="1" lang="es-MX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Características basales de los participantes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1143529" y="5351839"/>
            <a:ext cx="94909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*Diferencias evaluadas con prueba T de Student, U Mann-Whitney o chi-cuadrada de acuerdo con el tipo y distribución de las variables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2024-06-09T03:47:40Z</dcterms:created>
  <dc:creator>ROMO ROMO ALONSO</dc:creator>
</cp:coreProperties>
</file>