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6" r:id="rId9"/>
    <p:sldId id="272" r:id="rId10"/>
    <p:sldId id="267" r:id="rId11"/>
    <p:sldId id="268" r:id="rId12"/>
    <p:sldId id="269" r:id="rId13"/>
    <p:sldId id="270" r:id="rId14"/>
    <p:sldId id="260" r:id="rId15"/>
    <p:sldId id="27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720"/>
  </p:normalViewPr>
  <p:slideViewPr>
    <p:cSldViewPr snapToGrid="0" snapToObjects="1">
      <p:cViewPr>
        <p:scale>
          <a:sx n="170" d="100"/>
          <a:sy n="170" d="100"/>
        </p:scale>
        <p:origin x="624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8F2B-FF6F-1642-B965-3747983C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6FB3-02B3-F943-A2E8-AF3C1EE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AA66-5602-744B-B218-6FA121D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440-CDE5-314A-9427-C5A49181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80B7-1576-C946-96B8-35F905F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6AF-BEBF-CF4A-9005-ABAFA39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304C-55DF-AD40-B40F-33C34BCB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91F9-851F-E04D-9EF9-32A6312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6678-5C24-0845-B75F-479708E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0E9-2C23-8749-9E85-498761A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91096-884D-824F-98FB-E6C904E9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4C0F4-AE99-AA44-A6A8-C49D35B8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0594-D348-6C4E-BDC7-C59ECA8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ADF9-EEB3-7940-B2F3-ABB1EDF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517-F642-7E4F-8FFD-51AAC357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B0F-8ED1-C843-ADE0-A4A3E64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CE05-417D-F042-9C22-F9CCDB1F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0E8-43C5-0645-80F6-85489F8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F204-2858-4347-A7BB-028607F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D3E7-0E96-B249-8045-7A6890C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CCA-BFEF-9948-99BF-985F5C7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BFAD-06D8-2E44-81EE-1C6C4851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8181-6C23-4747-951D-586A54B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8F21-875A-8143-9D31-8582BF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C9A-7054-1B4B-A190-596CCD2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C01-2640-0648-B820-3F6B0B1F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AE6A-5195-8049-B55B-5CD9B478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C569-CA94-2E4A-9DE0-E88A9AC2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7E3E-1F69-2A48-BE8F-7E9037F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A98B-65EC-7B4A-9990-4A149992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94DD-709B-5E49-9CBB-FD27FEF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98A-0737-8C4A-B6EE-C8AA524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86FA-7DBA-E24B-BDEC-19A9D9FC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3DFC-9646-A44E-AFBB-97322BC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B5B2-6423-994C-BA22-5DBA900E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BF60-F478-EA44-BF3D-66D02C6A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23AF-E523-AC40-AFC0-4B101C5F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DAD26-8A2B-1B48-B541-43BE2BD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BED9-BCC1-D34E-84E1-6AD5662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C485-BE22-F34A-B453-B309161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5B2C2-95BB-F24D-956F-67CD37E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1BEBB-3850-4D41-895C-D89BEBC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88731-1B99-D645-B915-E45DAC26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BAD80-8FE1-9940-8519-9E41F2D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3901F-E6A1-8D40-8A8E-48B5643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0026-C612-374C-B97E-EF45F566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EA17-26C1-7B4C-A241-B1582173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B711-E77C-2642-99F4-2E7738A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6D29-BBCA-AC4A-84CA-095EA637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449E-B4F5-114F-AB3E-E5575D5C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EEEF-7FF1-EA48-9B22-D47BA02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8AA2-C24C-A945-8A55-456CBAE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8C6D-DD8E-474B-8CB8-BC61A4C7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B4B1-7830-E24C-A180-65294803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F57AF-C402-6A4E-9301-81D19C99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89E8-40BC-CD42-8B16-CF7B86F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1293-EC20-514F-8E9A-C57CF53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1412-FF9F-084E-87FE-90AD48A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4CDE7-4FB8-4349-A512-AABB704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D814-7CA0-7449-B1A6-3B671C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F7A6-5308-BB48-ABBA-14134AA8D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083-EB0D-DF43-818C-C0D5CAB5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BC4B-E92C-FB40-AAB7-26FEA88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6E5-2169-D843-9DC5-12B51A6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CF47-56BC-1944-AAFA-9A14445F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4907756"/>
            <a:ext cx="9144000" cy="1655762"/>
          </a:xfrm>
        </p:spPr>
        <p:txBody>
          <a:bodyPr/>
          <a:lstStyle/>
          <a:p>
            <a:r>
              <a:rPr lang="en-US" dirty="0"/>
              <a:t>Alonso Vega</a:t>
            </a:r>
          </a:p>
          <a:p>
            <a:r>
              <a:rPr lang="en-US" dirty="0" err="1"/>
              <a:t>vegaa@umich.edu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840110-E716-004B-A2B7-E7E5AEA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9744" r="1867" b="884"/>
          <a:stretch/>
        </p:blipFill>
        <p:spPr>
          <a:xfrm>
            <a:off x="0" y="0"/>
            <a:ext cx="8289562" cy="471440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D86D13D-BB0B-FA4D-A864-D5391A3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81" y="3167623"/>
            <a:ext cx="1536700" cy="889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65747E9-0BAE-CF4C-92F9-E673C5F51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045" y="4936907"/>
            <a:ext cx="5676900" cy="17272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8260DB1-E5C5-0549-B055-912163C75260}"/>
              </a:ext>
            </a:extLst>
          </p:cNvPr>
          <p:cNvGrpSpPr/>
          <p:nvPr/>
        </p:nvGrpSpPr>
        <p:grpSpPr>
          <a:xfrm>
            <a:off x="5877225" y="1867368"/>
            <a:ext cx="3482435" cy="1300256"/>
            <a:chOff x="4608190" y="1204922"/>
            <a:chExt cx="3482435" cy="1302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29F7F5-218E-B24D-9821-8B861AE70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190" y="1204922"/>
              <a:ext cx="0" cy="348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D97A4D-93BA-9641-A1A6-C77CF87CF0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25" y="1527502"/>
              <a:ext cx="0" cy="9802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76B2C-2F8C-0248-8AF5-743DC628F438}"/>
              </a:ext>
            </a:extLst>
          </p:cNvPr>
          <p:cNvSpPr txBox="1"/>
          <p:nvPr/>
        </p:nvSpPr>
        <p:spPr>
          <a:xfrm>
            <a:off x="8750556" y="123104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default is missing.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E58077-287D-5045-B251-A4E4B3C7A556}"/>
              </a:ext>
            </a:extLst>
          </p:cNvPr>
          <p:cNvCxnSpPr>
            <a:cxnSpLocks/>
          </p:cNvCxnSpPr>
          <p:nvPr/>
        </p:nvCxnSpPr>
        <p:spPr>
          <a:xfrm flipV="1">
            <a:off x="5877225" y="2189299"/>
            <a:ext cx="3482435" cy="2603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B24FD4-168D-734B-A39C-2FEBE04A4528}"/>
              </a:ext>
            </a:extLst>
          </p:cNvPr>
          <p:cNvSpPr/>
          <p:nvPr/>
        </p:nvSpPr>
        <p:spPr>
          <a:xfrm>
            <a:off x="9288281" y="3202548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258A9-D01E-9A4A-84A3-6A7507DF48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624825"/>
            <a:ext cx="1815166" cy="131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9892B6-B0DF-0F4C-A002-05F127C7AFC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860800"/>
            <a:ext cx="1815165" cy="1076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5E180C3-E8B6-D447-8396-4D22CE0ADCD6}"/>
              </a:ext>
            </a:extLst>
          </p:cNvPr>
          <p:cNvSpPr/>
          <p:nvPr/>
        </p:nvSpPr>
        <p:spPr>
          <a:xfrm>
            <a:off x="4767942" y="5517397"/>
            <a:ext cx="1516621" cy="57555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2161933B-FD7B-3A49-A26D-5DAB95FE3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2" r="63516" b="16374"/>
          <a:stretch/>
        </p:blipFill>
        <p:spPr>
          <a:xfrm>
            <a:off x="7690426" y="4896808"/>
            <a:ext cx="1444984" cy="1789278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053F917-D7C4-8946-8D2D-D5E95CD16217}"/>
              </a:ext>
            </a:extLst>
          </p:cNvPr>
          <p:cNvSpPr/>
          <p:nvPr/>
        </p:nvSpPr>
        <p:spPr>
          <a:xfrm>
            <a:off x="7690420" y="4809830"/>
            <a:ext cx="1404824" cy="19211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7C05061A-3AA6-3242-BBFA-C98B136A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11051" r="2526"/>
          <a:stretch/>
        </p:blipFill>
        <p:spPr>
          <a:xfrm>
            <a:off x="0" y="0"/>
            <a:ext cx="9095244" cy="478000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7B9EBBC-4EE5-A94F-BC22-1453EDA86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6" r="37823" b="2585"/>
          <a:stretch/>
        </p:blipFill>
        <p:spPr>
          <a:xfrm>
            <a:off x="10428744" y="4324350"/>
            <a:ext cx="1693406" cy="2406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DBFC3-5939-5441-8ED2-21ECA2AA8116}"/>
              </a:ext>
            </a:extLst>
          </p:cNvPr>
          <p:cNvGrpSpPr/>
          <p:nvPr/>
        </p:nvGrpSpPr>
        <p:grpSpPr>
          <a:xfrm>
            <a:off x="4198665" y="1705952"/>
            <a:ext cx="6335639" cy="2558750"/>
            <a:chOff x="3274403" y="-572449"/>
            <a:chExt cx="6335639" cy="25639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10FCB2-2CF4-4E4A-B109-64E144808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4403" y="-572449"/>
              <a:ext cx="421182" cy="53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BEE906-F3F3-9046-8005-EF7753B12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526" y="-35504"/>
              <a:ext cx="1516" cy="20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6075D8-8EDF-E04E-9D49-112A4AF1F534}"/>
              </a:ext>
            </a:extLst>
          </p:cNvPr>
          <p:cNvSpPr txBox="1"/>
          <p:nvPr/>
        </p:nvSpPr>
        <p:spPr>
          <a:xfrm>
            <a:off x="9884028" y="128866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job is missing.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D33E71-5A8A-DA45-BE0B-46815C1DCBD5}"/>
              </a:ext>
            </a:extLst>
          </p:cNvPr>
          <p:cNvSpPr/>
          <p:nvPr/>
        </p:nvSpPr>
        <p:spPr>
          <a:xfrm>
            <a:off x="10428738" y="4264702"/>
            <a:ext cx="1693406" cy="252584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83F8D-C4A2-7142-9101-66F1FCA70641}"/>
              </a:ext>
            </a:extLst>
          </p:cNvPr>
          <p:cNvCxnSpPr>
            <a:cxnSpLocks/>
          </p:cNvCxnSpPr>
          <p:nvPr/>
        </p:nvCxnSpPr>
        <p:spPr>
          <a:xfrm>
            <a:off x="4619847" y="2241818"/>
            <a:ext cx="5912941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E8CCD-701A-CA47-89F7-EA0EDD01D400}"/>
              </a:ext>
            </a:extLst>
          </p:cNvPr>
          <p:cNvCxnSpPr>
            <a:cxnSpLocks/>
          </p:cNvCxnSpPr>
          <p:nvPr/>
        </p:nvCxnSpPr>
        <p:spPr>
          <a:xfrm flipH="1" flipV="1">
            <a:off x="9034058" y="6255704"/>
            <a:ext cx="1498730" cy="3539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10197-D710-6740-B641-662226E12D6F}"/>
              </a:ext>
            </a:extLst>
          </p:cNvPr>
          <p:cNvCxnSpPr>
            <a:cxnSpLocks/>
          </p:cNvCxnSpPr>
          <p:nvPr/>
        </p:nvCxnSpPr>
        <p:spPr>
          <a:xfrm flipH="1">
            <a:off x="9023920" y="6225879"/>
            <a:ext cx="1444984" cy="29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6EBD40-225B-0B40-985E-67450868ED9B}"/>
              </a:ext>
            </a:extLst>
          </p:cNvPr>
          <p:cNvSpPr txBox="1"/>
          <p:nvPr/>
        </p:nvSpPr>
        <p:spPr>
          <a:xfrm>
            <a:off x="9269514" y="5751142"/>
            <a:ext cx="22381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848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1672DDD-DD77-0D46-95DD-6C8BB440B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11567" r="1256" b="2693"/>
          <a:stretch/>
        </p:blipFill>
        <p:spPr>
          <a:xfrm>
            <a:off x="115057" y="72668"/>
            <a:ext cx="7375756" cy="4659636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C415FFE-90FD-774E-AC77-3F79E4A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92" y="4732304"/>
            <a:ext cx="4072139" cy="17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E6A8B03-6BAA-E441-897C-A8B8043C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 r="958" b="2164"/>
          <a:stretch/>
        </p:blipFill>
        <p:spPr>
          <a:xfrm>
            <a:off x="141088" y="0"/>
            <a:ext cx="8312570" cy="565554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BC9521-D70F-D841-87CA-C260420C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7" y="58790"/>
            <a:ext cx="2973356" cy="9882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CD19E-2FB1-D047-8902-D62C8006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8" y="5411545"/>
            <a:ext cx="657881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6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Nonessential 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46C5A97-9298-B44D-969F-2CF042F0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67" y="110788"/>
            <a:ext cx="3113473" cy="56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E81F948-B517-6E4F-9E27-66FE978A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b="2517"/>
          <a:stretch/>
        </p:blipFill>
        <p:spPr>
          <a:xfrm>
            <a:off x="4714407" y="175612"/>
            <a:ext cx="7111128" cy="655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214"/>
            <a:ext cx="10515600" cy="1325563"/>
          </a:xfrm>
        </p:spPr>
        <p:txBody>
          <a:bodyPr/>
          <a:lstStyle/>
          <a:p>
            <a:r>
              <a:rPr lang="en-US" dirty="0"/>
              <a:t>Outliers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B1054-397C-DF47-B328-C58AB20F9D8D}"/>
              </a:ext>
            </a:extLst>
          </p:cNvPr>
          <p:cNvSpPr/>
          <p:nvPr/>
        </p:nvSpPr>
        <p:spPr>
          <a:xfrm>
            <a:off x="9319522" y="2882480"/>
            <a:ext cx="2392156" cy="34976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319B18-5889-7F4A-8B18-6C5D06BBDABC}"/>
              </a:ext>
            </a:extLst>
          </p:cNvPr>
          <p:cNvCxnSpPr>
            <a:cxnSpLocks/>
          </p:cNvCxnSpPr>
          <p:nvPr/>
        </p:nvCxnSpPr>
        <p:spPr>
          <a:xfrm flipH="1">
            <a:off x="8907830" y="3232249"/>
            <a:ext cx="480443" cy="78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A4976-2731-EE46-96BB-0FCC362F002C}"/>
              </a:ext>
            </a:extLst>
          </p:cNvPr>
          <p:cNvSpPr txBox="1"/>
          <p:nvPr/>
        </p:nvSpPr>
        <p:spPr>
          <a:xfrm>
            <a:off x="8446373" y="3414992"/>
            <a:ext cx="8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CC6A-268D-BF4C-AFC3-E3F041E12338}"/>
              </a:ext>
            </a:extLst>
          </p:cNvPr>
          <p:cNvSpPr/>
          <p:nvPr/>
        </p:nvSpPr>
        <p:spPr>
          <a:xfrm>
            <a:off x="8333703" y="1754113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B279C-935D-124D-AA96-2845A579105E}"/>
              </a:ext>
            </a:extLst>
          </p:cNvPr>
          <p:cNvSpPr/>
          <p:nvPr/>
        </p:nvSpPr>
        <p:spPr>
          <a:xfrm>
            <a:off x="8345308" y="3365079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9C576-CD8A-7544-B3D4-9B954E55CC66}"/>
              </a:ext>
            </a:extLst>
          </p:cNvPr>
          <p:cNvSpPr/>
          <p:nvPr/>
        </p:nvSpPr>
        <p:spPr>
          <a:xfrm>
            <a:off x="8345308" y="4975325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0405E1-509B-114E-9E46-34CEEC0C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2133" y="1044640"/>
            <a:ext cx="11959867" cy="4280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67F20-1138-534A-BB7A-42858BA0A922}"/>
              </a:ext>
            </a:extLst>
          </p:cNvPr>
          <p:cNvSpPr txBox="1"/>
          <p:nvPr/>
        </p:nvSpPr>
        <p:spPr>
          <a:xfrm>
            <a:off x="3196787" y="2415579"/>
            <a:ext cx="4344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0.65% == 223 obs.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3DB3-EEBC-3E47-966C-D2FE49E90C41}"/>
              </a:ext>
            </a:extLst>
          </p:cNvPr>
          <p:cNvSpPr txBox="1"/>
          <p:nvPr/>
        </p:nvSpPr>
        <p:spPr>
          <a:xfrm>
            <a:off x="154816" y="593716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237960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311"/>
            <a:ext cx="10515600" cy="1325563"/>
          </a:xfrm>
        </p:spPr>
        <p:txBody>
          <a:bodyPr/>
          <a:lstStyle/>
          <a:p>
            <a:r>
              <a:rPr lang="en-US" dirty="0"/>
              <a:t>Reformatting 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9C98C02-4616-5B4B-BE1D-C25042E7E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4" t="1468" r="915" b="3055"/>
          <a:stretch/>
        </p:blipFill>
        <p:spPr>
          <a:xfrm>
            <a:off x="3609521" y="34404"/>
            <a:ext cx="5238777" cy="2684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7DCA76C3-6552-DF46-985A-9A2E67E4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" t="975" r="715" b="3564"/>
          <a:stretch/>
        </p:blipFill>
        <p:spPr>
          <a:xfrm>
            <a:off x="727880" y="2803525"/>
            <a:ext cx="11300049" cy="39655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2D133-1A13-8843-BDA4-D567D1C27330}"/>
              </a:ext>
            </a:extLst>
          </p:cNvPr>
          <p:cNvCxnSpPr>
            <a:cxnSpLocks/>
          </p:cNvCxnSpPr>
          <p:nvPr/>
        </p:nvCxnSpPr>
        <p:spPr>
          <a:xfrm flipH="1">
            <a:off x="946245" y="814316"/>
            <a:ext cx="2743200" cy="216089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4491-F8EF-3A4B-8651-4497A1D37673}"/>
              </a:ext>
            </a:extLst>
          </p:cNvPr>
          <p:cNvCxnSpPr>
            <a:cxnSpLocks/>
          </p:cNvCxnSpPr>
          <p:nvPr/>
        </p:nvCxnSpPr>
        <p:spPr>
          <a:xfrm>
            <a:off x="3907811" y="1131470"/>
            <a:ext cx="3730386" cy="171181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703A-51CC-6C49-9C5C-AD6F928E2D7D}"/>
              </a:ext>
            </a:extLst>
          </p:cNvPr>
          <p:cNvCxnSpPr>
            <a:cxnSpLocks/>
          </p:cNvCxnSpPr>
          <p:nvPr/>
        </p:nvCxnSpPr>
        <p:spPr>
          <a:xfrm flipH="1">
            <a:off x="1210101" y="2154253"/>
            <a:ext cx="3002508" cy="68903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A6D3-14AA-584B-BA0E-A5FCA5014899}"/>
              </a:ext>
            </a:extLst>
          </p:cNvPr>
          <p:cNvCxnSpPr>
            <a:cxnSpLocks/>
          </p:cNvCxnSpPr>
          <p:nvPr/>
        </p:nvCxnSpPr>
        <p:spPr>
          <a:xfrm flipH="1">
            <a:off x="1478507" y="2315570"/>
            <a:ext cx="2904550" cy="83251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047F9-3637-C048-89A2-2D1981FF0CF6}"/>
              </a:ext>
            </a:extLst>
          </p:cNvPr>
          <p:cNvCxnSpPr>
            <a:cxnSpLocks/>
          </p:cNvCxnSpPr>
          <p:nvPr/>
        </p:nvCxnSpPr>
        <p:spPr>
          <a:xfrm flipH="1">
            <a:off x="2711356" y="2498768"/>
            <a:ext cx="2796687" cy="204356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090F1-7CEB-654C-AE5D-DB6E7E7A563A}"/>
              </a:ext>
            </a:extLst>
          </p:cNvPr>
          <p:cNvCxnSpPr>
            <a:cxnSpLocks/>
          </p:cNvCxnSpPr>
          <p:nvPr/>
        </p:nvCxnSpPr>
        <p:spPr>
          <a:xfrm flipH="1">
            <a:off x="4744871" y="2315570"/>
            <a:ext cx="2793398" cy="231098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654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17" y="159179"/>
            <a:ext cx="10515600" cy="1325563"/>
          </a:xfrm>
        </p:spPr>
        <p:txBody>
          <a:bodyPr/>
          <a:lstStyle/>
          <a:p>
            <a:r>
              <a:rPr lang="en-US" dirty="0"/>
              <a:t>II. Data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FBAD8-1F3E-6344-BB58-535597F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43" y="552456"/>
            <a:ext cx="414133" cy="5559422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E88A12B-6E0D-CD46-B25A-DED0E2E4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3" y="2195995"/>
            <a:ext cx="10379676" cy="229335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00B4604-0381-8640-994D-851E6E38985C}"/>
              </a:ext>
            </a:extLst>
          </p:cNvPr>
          <p:cNvSpPr/>
          <p:nvPr/>
        </p:nvSpPr>
        <p:spPr>
          <a:xfrm>
            <a:off x="11172048" y="3064957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B21000-EFB2-5D43-97E5-BC722BDCE13D}"/>
              </a:ext>
            </a:extLst>
          </p:cNvPr>
          <p:cNvSpPr/>
          <p:nvPr/>
        </p:nvSpPr>
        <p:spPr>
          <a:xfrm>
            <a:off x="11172048" y="3282280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A78599-047D-5846-9DFE-47A24E8E5DA8}"/>
              </a:ext>
            </a:extLst>
          </p:cNvPr>
          <p:cNvSpPr/>
          <p:nvPr/>
        </p:nvSpPr>
        <p:spPr>
          <a:xfrm>
            <a:off x="11172048" y="3486129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377CB8-17D9-8248-B57A-D5B9114297A8}"/>
              </a:ext>
            </a:extLst>
          </p:cNvPr>
          <p:cNvSpPr txBox="1"/>
          <p:nvPr/>
        </p:nvSpPr>
        <p:spPr>
          <a:xfrm>
            <a:off x="9897666" y="1389914"/>
            <a:ext cx="14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mapping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6E47E-165C-CD45-9E62-EB982297D808}"/>
              </a:ext>
            </a:extLst>
          </p:cNvPr>
          <p:cNvSpPr txBox="1"/>
          <p:nvPr/>
        </p:nvSpPr>
        <p:spPr>
          <a:xfrm>
            <a:off x="9962774" y="218181"/>
            <a:ext cx="25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300" dirty="0">
                <a:latin typeface="Andale Mono" panose="020B0509000000000004" pitchFamily="49" charset="0"/>
              </a:rPr>
              <a:t>Did client invest in bank deposit?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94EE1-6C2E-7948-A2D5-5E77ED9BB6E2}"/>
              </a:ext>
            </a:extLst>
          </p:cNvPr>
          <p:cNvSpPr/>
          <p:nvPr/>
        </p:nvSpPr>
        <p:spPr>
          <a:xfrm>
            <a:off x="135924" y="2143496"/>
            <a:ext cx="2025385" cy="23390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336FB-2C0D-A84E-9EFD-286F66492267}"/>
              </a:ext>
            </a:extLst>
          </p:cNvPr>
          <p:cNvSpPr/>
          <p:nvPr/>
        </p:nvSpPr>
        <p:spPr>
          <a:xfrm>
            <a:off x="2198192" y="2143496"/>
            <a:ext cx="1328739" cy="23390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1280E-1E92-9948-B157-9F0D44CE0CC3}"/>
              </a:ext>
            </a:extLst>
          </p:cNvPr>
          <p:cNvSpPr/>
          <p:nvPr/>
        </p:nvSpPr>
        <p:spPr>
          <a:xfrm>
            <a:off x="3553341" y="2143496"/>
            <a:ext cx="402710" cy="23390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3D156-F694-E743-B97C-411CA97ED3D5}"/>
              </a:ext>
            </a:extLst>
          </p:cNvPr>
          <p:cNvSpPr/>
          <p:nvPr/>
        </p:nvSpPr>
        <p:spPr>
          <a:xfrm>
            <a:off x="3982459" y="2143496"/>
            <a:ext cx="1688589" cy="23390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4D273-91FF-3047-B82D-AEF4BCBB08AA}"/>
              </a:ext>
            </a:extLst>
          </p:cNvPr>
          <p:cNvSpPr/>
          <p:nvPr/>
        </p:nvSpPr>
        <p:spPr>
          <a:xfrm>
            <a:off x="5697456" y="2150291"/>
            <a:ext cx="1997368" cy="23390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B7214A-F3AA-3645-8945-E4515CB298EC}"/>
              </a:ext>
            </a:extLst>
          </p:cNvPr>
          <p:cNvSpPr/>
          <p:nvPr/>
        </p:nvSpPr>
        <p:spPr>
          <a:xfrm>
            <a:off x="7705366" y="2154109"/>
            <a:ext cx="2849850" cy="2339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99732-1283-0143-8D8B-BE2AD259B7C1}"/>
              </a:ext>
            </a:extLst>
          </p:cNvPr>
          <p:cNvCxnSpPr/>
          <p:nvPr/>
        </p:nvCxnSpPr>
        <p:spPr>
          <a:xfrm flipV="1">
            <a:off x="10515600" y="704850"/>
            <a:ext cx="1244600" cy="1625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CB507-D9D6-704C-B7C8-BA35BBAB8806}"/>
              </a:ext>
            </a:extLst>
          </p:cNvPr>
          <p:cNvCxnSpPr>
            <a:cxnSpLocks/>
          </p:cNvCxnSpPr>
          <p:nvPr/>
        </p:nvCxnSpPr>
        <p:spPr>
          <a:xfrm flipV="1">
            <a:off x="10515600" y="1024174"/>
            <a:ext cx="1244600" cy="14041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A60A00-D6AD-7E4F-A4FF-FE57062DC2B0}"/>
              </a:ext>
            </a:extLst>
          </p:cNvPr>
          <p:cNvCxnSpPr>
            <a:cxnSpLocks/>
          </p:cNvCxnSpPr>
          <p:nvPr/>
        </p:nvCxnSpPr>
        <p:spPr>
          <a:xfrm>
            <a:off x="10515600" y="4429694"/>
            <a:ext cx="1242842" cy="148665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DD851D-5043-E940-B193-8283D7880F7E}"/>
              </a:ext>
            </a:extLst>
          </p:cNvPr>
          <p:cNvCxnSpPr>
            <a:cxnSpLocks/>
          </p:cNvCxnSpPr>
          <p:nvPr/>
        </p:nvCxnSpPr>
        <p:spPr>
          <a:xfrm flipV="1">
            <a:off x="10478717" y="1311587"/>
            <a:ext cx="1328739" cy="1252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E23CE-B8CD-D440-A5C7-7B51E26A8718}"/>
              </a:ext>
            </a:extLst>
          </p:cNvPr>
          <p:cNvSpPr txBox="1"/>
          <p:nvPr/>
        </p:nvSpPr>
        <p:spPr>
          <a:xfrm>
            <a:off x="652513" y="15172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C00000"/>
                </a:solidFill>
                <a:latin typeface="Andale Mono" panose="020B0509000000000004" pitchFamily="49" charset="0"/>
              </a:rPr>
              <a:t>personal info.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C4491-D1F0-FF46-887F-3A2187C56965}"/>
              </a:ext>
            </a:extLst>
          </p:cNvPr>
          <p:cNvSpPr txBox="1"/>
          <p:nvPr/>
        </p:nvSpPr>
        <p:spPr>
          <a:xfrm>
            <a:off x="2172433" y="4494632"/>
            <a:ext cx="13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Andale Mono" panose="020B0509000000000004" pitchFamily="49" charset="0"/>
              </a:rPr>
              <a:t>financial life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26F284-D15A-714E-940F-F8968302047C}"/>
              </a:ext>
            </a:extLst>
          </p:cNvPr>
          <p:cNvSpPr txBox="1"/>
          <p:nvPr/>
        </p:nvSpPr>
        <p:spPr>
          <a:xfrm>
            <a:off x="3286685" y="1722930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92D050"/>
                </a:solidFill>
                <a:latin typeface="Andale Mono" panose="020B0509000000000004" pitchFamily="49" charset="0"/>
              </a:rPr>
              <a:t>comm.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D5496-D894-EC46-ADCD-105004C8C25A}"/>
              </a:ext>
            </a:extLst>
          </p:cNvPr>
          <p:cNvSpPr txBox="1"/>
          <p:nvPr/>
        </p:nvSpPr>
        <p:spPr>
          <a:xfrm>
            <a:off x="4150350" y="4510919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7030A0"/>
                </a:solidFill>
                <a:latin typeface="Andale Mono" panose="020B0509000000000004" pitchFamily="49" charset="0"/>
              </a:rPr>
              <a:t>personal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CFC648-9D22-644D-AA59-21FF42715B8E}"/>
              </a:ext>
            </a:extLst>
          </p:cNvPr>
          <p:cNvSpPr txBox="1"/>
          <p:nvPr/>
        </p:nvSpPr>
        <p:spPr>
          <a:xfrm>
            <a:off x="6027700" y="14935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2"/>
                </a:solidFill>
                <a:latin typeface="Andale Mono" panose="020B0509000000000004" pitchFamily="49" charset="0"/>
              </a:rPr>
              <a:t>previous Campaign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64A09-CF34-774F-8A28-944AEBA59069}"/>
              </a:ext>
            </a:extLst>
          </p:cNvPr>
          <p:cNvSpPr txBox="1"/>
          <p:nvPr/>
        </p:nvSpPr>
        <p:spPr>
          <a:xfrm>
            <a:off x="8397740" y="4482558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1"/>
                </a:solidFill>
                <a:latin typeface="Andale Mono" panose="020B0509000000000004" pitchFamily="49" charset="0"/>
              </a:rPr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20452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8AEDBB7-68EF-7349-8C3A-BFC623CB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2"/>
          <a:stretch/>
        </p:blipFill>
        <p:spPr>
          <a:xfrm>
            <a:off x="2681324" y="115331"/>
            <a:ext cx="9540648" cy="297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" y="-239892"/>
            <a:ext cx="10515600" cy="1325563"/>
          </a:xfrm>
        </p:spPr>
        <p:txBody>
          <a:bodyPr/>
          <a:lstStyle/>
          <a:p>
            <a:r>
              <a:rPr lang="en-US" dirty="0"/>
              <a:t>III. History 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DAD43D-4E36-E14C-989C-8BB14417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"/>
          <a:stretch/>
        </p:blipFill>
        <p:spPr>
          <a:xfrm>
            <a:off x="373813" y="3429000"/>
            <a:ext cx="8685126" cy="2681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0ABCD0-DBDE-0E47-9F8E-591581FC6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4" r="6038"/>
          <a:stretch/>
        </p:blipFill>
        <p:spPr>
          <a:xfrm>
            <a:off x="0" y="855597"/>
            <a:ext cx="2622805" cy="5138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70584D-2462-9D4E-8237-AF93EE55F284}"/>
              </a:ext>
            </a:extLst>
          </p:cNvPr>
          <p:cNvSpPr/>
          <p:nvPr/>
        </p:nvSpPr>
        <p:spPr>
          <a:xfrm>
            <a:off x="3554472" y="2498639"/>
            <a:ext cx="7679585" cy="333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9F27F-3EB1-3444-8E0B-675DE2101FEE}"/>
              </a:ext>
            </a:extLst>
          </p:cNvPr>
          <p:cNvCxnSpPr>
            <a:cxnSpLocks/>
          </p:cNvCxnSpPr>
          <p:nvPr/>
        </p:nvCxnSpPr>
        <p:spPr>
          <a:xfrm flipH="1">
            <a:off x="3368842" y="2832577"/>
            <a:ext cx="254382" cy="79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164BE-AD98-874E-8359-D0517763CD3A}"/>
              </a:ext>
            </a:extLst>
          </p:cNvPr>
          <p:cNvSpPr txBox="1"/>
          <p:nvPr/>
        </p:nvSpPr>
        <p:spPr>
          <a:xfrm>
            <a:off x="2681324" y="3032829"/>
            <a:ext cx="25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6238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4EB809-A0A8-1E44-A2F7-4102207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94" y="235946"/>
            <a:ext cx="7755935" cy="56000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824693-CAB4-3947-8CD5-5E9A0E276E33}"/>
              </a:ext>
            </a:extLst>
          </p:cNvPr>
          <p:cNvSpPr/>
          <p:nvPr/>
        </p:nvSpPr>
        <p:spPr>
          <a:xfrm>
            <a:off x="5673776" y="539646"/>
            <a:ext cx="2788171" cy="4841823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F710A-05C0-9A40-945C-BED4E4B585AE}"/>
              </a:ext>
            </a:extLst>
          </p:cNvPr>
          <p:cNvSpPr txBox="1"/>
          <p:nvPr/>
        </p:nvSpPr>
        <p:spPr>
          <a:xfrm>
            <a:off x="8461947" y="2419541"/>
            <a:ext cx="19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Andale Mono" panose="020B0509000000000004" pitchFamily="49" charset="0"/>
              </a:rPr>
              <a:t>Most Contacts </a:t>
            </a:r>
          </a:p>
        </p:txBody>
      </p:sp>
    </p:spTree>
    <p:extLst>
      <p:ext uri="{BB962C8B-B14F-4D97-AF65-F5344CB8AC3E}">
        <p14:creationId xmlns:p14="http://schemas.microsoft.com/office/powerpoint/2010/main" val="34082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6680CF-C878-4245-8011-BB43C24B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069" b="4688"/>
          <a:stretch/>
        </p:blipFill>
        <p:spPr>
          <a:xfrm>
            <a:off x="0" y="3089630"/>
            <a:ext cx="12192000" cy="247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8" y="13922"/>
            <a:ext cx="10515600" cy="1325563"/>
          </a:xfrm>
        </p:spPr>
        <p:txBody>
          <a:bodyPr/>
          <a:lstStyle/>
          <a:p>
            <a:r>
              <a:rPr lang="en-US" dirty="0"/>
              <a:t>IV. Contradiction 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1156E28-D3E1-9A4D-8EB7-FC2D19E0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" y="1167179"/>
            <a:ext cx="6108700" cy="177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89E5-B6A4-D54F-9F08-26B6352EFBB5}"/>
              </a:ext>
            </a:extLst>
          </p:cNvPr>
          <p:cNvSpPr txBox="1"/>
          <p:nvPr/>
        </p:nvSpPr>
        <p:spPr>
          <a:xfrm>
            <a:off x="3432956" y="3941597"/>
            <a:ext cx="491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10.23% == 4032 obs.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82FD4-99BF-7742-966D-9637E0C16446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35372 obs.</a:t>
            </a:r>
          </a:p>
        </p:txBody>
      </p:sp>
    </p:spTree>
    <p:extLst>
      <p:ext uri="{BB962C8B-B14F-4D97-AF65-F5344CB8AC3E}">
        <p14:creationId xmlns:p14="http://schemas.microsoft.com/office/powerpoint/2010/main" val="301629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15" y="-279453"/>
            <a:ext cx="10515600" cy="1325563"/>
          </a:xfrm>
        </p:spPr>
        <p:txBody>
          <a:bodyPr/>
          <a:lstStyle/>
          <a:p>
            <a:r>
              <a:rPr lang="en-US" dirty="0"/>
              <a:t>V. Missing Data Analysis 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807B6D-BA61-F84F-92D3-445FD4DE3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t="10378" r="2936"/>
          <a:stretch/>
        </p:blipFill>
        <p:spPr>
          <a:xfrm>
            <a:off x="-1" y="1128379"/>
            <a:ext cx="9457508" cy="572962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9C7E014-2238-B341-BB5A-A247500D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0"/>
          <a:stretch/>
        </p:blipFill>
        <p:spPr>
          <a:xfrm>
            <a:off x="7325903" y="287670"/>
            <a:ext cx="4724400" cy="829929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0C2DD49-E305-D14F-8116-7270096FD580}"/>
              </a:ext>
            </a:extLst>
          </p:cNvPr>
          <p:cNvSpPr/>
          <p:nvPr/>
        </p:nvSpPr>
        <p:spPr>
          <a:xfrm>
            <a:off x="7325903" y="298450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1E35C0-4F04-F943-B9F8-D75D975E1C12}"/>
              </a:ext>
            </a:extLst>
          </p:cNvPr>
          <p:cNvGrpSpPr/>
          <p:nvPr/>
        </p:nvGrpSpPr>
        <p:grpSpPr>
          <a:xfrm>
            <a:off x="6334310" y="763929"/>
            <a:ext cx="3123199" cy="3326808"/>
            <a:chOff x="6334310" y="763929"/>
            <a:chExt cx="3123199" cy="3333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091443-2C24-F744-9379-970425C84FB0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3030582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C550E4-3854-8D4F-BA70-8E7E5B23D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312319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B0BDB2-5415-0545-B7FB-916E5C55E967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E2AFC9-33E1-6E44-BB49-F053F8D9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0" cy="296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DD3484-AB66-4E47-9307-3D65B3DC069C}"/>
              </a:ext>
            </a:extLst>
          </p:cNvPr>
          <p:cNvSpPr txBox="1"/>
          <p:nvPr/>
        </p:nvSpPr>
        <p:spPr>
          <a:xfrm>
            <a:off x="9490313" y="258547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personalLoan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4030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A81AC-7644-3A4A-8EB8-FE0D7EF8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1" r="1219"/>
          <a:stretch/>
        </p:blipFill>
        <p:spPr>
          <a:xfrm>
            <a:off x="1" y="1333785"/>
            <a:ext cx="9926242" cy="552182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B8D75B-93E8-4243-9C24-95B83024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256" y="77364"/>
            <a:ext cx="1625600" cy="9017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EAAA14-36D0-2541-8FA7-072F5A0D37D5}"/>
              </a:ext>
            </a:extLst>
          </p:cNvPr>
          <p:cNvSpPr/>
          <p:nvPr/>
        </p:nvSpPr>
        <p:spPr>
          <a:xfrm>
            <a:off x="8962197" y="77364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641AA-7740-7346-988E-84A33DF376D8}"/>
              </a:ext>
            </a:extLst>
          </p:cNvPr>
          <p:cNvGrpSpPr/>
          <p:nvPr/>
        </p:nvGrpSpPr>
        <p:grpSpPr>
          <a:xfrm>
            <a:off x="9974744" y="542843"/>
            <a:ext cx="1119059" cy="873447"/>
            <a:chOff x="8338450" y="763929"/>
            <a:chExt cx="1119059" cy="8752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177A0-CAE1-DC41-8E4D-51B0F521A50B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86842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81E8B1-2D27-5A42-B22E-F6591A2203FF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7C6A9-03E7-8443-9A61-F97133EE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8450" y="1639134"/>
              <a:ext cx="11190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1D5A43-1367-7747-8241-6C93B39C2E96}"/>
              </a:ext>
            </a:extLst>
          </p:cNvPr>
          <p:cNvSpPr txBox="1"/>
          <p:nvPr/>
        </p:nvSpPr>
        <p:spPr>
          <a:xfrm>
            <a:off x="9974744" y="1552795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houseLoan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29240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157BA0-5970-6B45-A539-863C33F1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021" b="7969"/>
          <a:stretch/>
        </p:blipFill>
        <p:spPr>
          <a:xfrm>
            <a:off x="0" y="2143593"/>
            <a:ext cx="12192000" cy="236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F910E-9D1A-A14F-844C-1E89668832B6}"/>
              </a:ext>
            </a:extLst>
          </p:cNvPr>
          <p:cNvSpPr txBox="1"/>
          <p:nvPr/>
        </p:nvSpPr>
        <p:spPr>
          <a:xfrm>
            <a:off x="3133153" y="2726310"/>
            <a:ext cx="405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2.5% == 877 obs.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BE8EE-FC84-8D44-86AB-5A1C08D704E1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854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109</Words>
  <Application>Microsoft Macintosh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Office Theme</vt:lpstr>
      <vt:lpstr>Bank Marketing Campaign</vt:lpstr>
      <vt:lpstr>I. Introduction </vt:lpstr>
      <vt:lpstr>II. Data  </vt:lpstr>
      <vt:lpstr>III. History  </vt:lpstr>
      <vt:lpstr>PowerPoint Presentation</vt:lpstr>
      <vt:lpstr>IV. Contradiction  </vt:lpstr>
      <vt:lpstr>V. Missing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Nonessential  </vt:lpstr>
      <vt:lpstr>Outliers  </vt:lpstr>
      <vt:lpstr>PowerPoint Presentation</vt:lpstr>
      <vt:lpstr>Reformatting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Alonso Vega</dc:creator>
  <cp:lastModifiedBy>Alonso Vega</cp:lastModifiedBy>
  <cp:revision>4</cp:revision>
  <dcterms:created xsi:type="dcterms:W3CDTF">2021-01-28T04:16:00Z</dcterms:created>
  <dcterms:modified xsi:type="dcterms:W3CDTF">2021-01-28T14:01:48Z</dcterms:modified>
</cp:coreProperties>
</file>