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5" r:id="rId8"/>
    <p:sldId id="266" r:id="rId9"/>
    <p:sldId id="272" r:id="rId10"/>
    <p:sldId id="267" r:id="rId11"/>
    <p:sldId id="268" r:id="rId12"/>
    <p:sldId id="269" r:id="rId13"/>
    <p:sldId id="270" r:id="rId14"/>
    <p:sldId id="260" r:id="rId15"/>
    <p:sldId id="271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9"/>
    <p:restoredTop sz="94689"/>
  </p:normalViewPr>
  <p:slideViewPr>
    <p:cSldViewPr snapToGrid="0" snapToObjects="1">
      <p:cViewPr varScale="1">
        <p:scale>
          <a:sx n="182" d="100"/>
          <a:sy n="182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8F2B-FF6F-1642-B965-3747983C8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06FB3-02B3-F943-A2E8-AF3C1EED5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AA66-5602-744B-B218-6FA121D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7440-CDE5-314A-9427-C5A49181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80B7-1576-C946-96B8-35F905FC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6AF-BEBF-CF4A-9005-ABAFA394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304C-55DF-AD40-B40F-33C34BCB4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091F9-851F-E04D-9EF9-32A6312A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6678-5C24-0845-B75F-479708EA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50E9-2C23-8749-9E85-498761AB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91096-884D-824F-98FB-E6C904E91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4C0F4-AE99-AA44-A6A8-C49D35B8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0594-D348-6C4E-BDC7-C59ECA87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ADF9-EEB3-7940-B2F3-ABB1EDF3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7517-F642-7E4F-8FFD-51AAC357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6B0F-8ED1-C843-ADE0-A4A3E648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CE05-417D-F042-9C22-F9CCDB1F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10E8-43C5-0645-80F6-85489F8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F204-2858-4347-A7BB-028607F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D3E7-0E96-B249-8045-7A6890CF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CCA-BFEF-9948-99BF-985F5C7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BFAD-06D8-2E44-81EE-1C6C4851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8181-6C23-4747-951D-586A54B4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8F21-875A-8143-9D31-8582BF09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3C9A-7054-1B4B-A190-596CCD2B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FC01-2640-0648-B820-3F6B0B1F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AE6A-5195-8049-B55B-5CD9B478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C569-CA94-2E4A-9DE0-E88A9AC27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87E3E-1F69-2A48-BE8F-7E9037FB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A98B-65EC-7B4A-9990-4A149992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F94DD-709B-5E49-9CBB-FD27FEFD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A98A-0737-8C4A-B6EE-C8AA5240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86FA-7DBA-E24B-BDEC-19A9D9FC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B3DFC-9646-A44E-AFBB-97322BC1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EB5B2-6423-994C-BA22-5DBA900EE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3BF60-F478-EA44-BF3D-66D02C6A3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523AF-E523-AC40-AFC0-4B101C5F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DAD26-8A2B-1B48-B541-43BE2BD6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2BED9-BCC1-D34E-84E1-6AD5662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C485-BE22-F34A-B453-B3091618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5B2C2-95BB-F24D-956F-67CD37E8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1BEBB-3850-4D41-895C-D89BEBCD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88731-1B99-D645-B915-E45DAC26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BAD80-8FE1-9940-8519-9E41F2D9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3901F-E6A1-8D40-8A8E-48B56433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00026-C612-374C-B97E-EF45F566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EA17-26C1-7B4C-A241-B1582173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B711-E77C-2642-99F4-2E7738A2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B6D29-BBCA-AC4A-84CA-095EA637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449E-B4F5-114F-AB3E-E5575D5C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BEEEF-7FF1-EA48-9B22-D47BA02E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8AA2-C24C-A945-8A55-456CBAEF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8C6D-DD8E-474B-8CB8-BC61A4C7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7B4B1-7830-E24C-A180-65294803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F57AF-C402-6A4E-9301-81D19C994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089E8-40BC-CD42-8B16-CF7B86F6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1293-EC20-514F-8E9A-C57CF53F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1412-FF9F-084E-87FE-90AD48A7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4CDE7-4FB8-4349-A512-AABB7044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D814-7CA0-7449-B1A6-3B671C8E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F7A6-5308-BB48-ABBA-14134AA8D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296A-7311-A54D-8D00-0601910C329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0083-EB0D-DF43-818C-C0D5CAB58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BC4B-E92C-FB40-AAB7-26FEA888D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06E5-2169-D843-9DC5-12B51A60E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CF47-56BC-1944-AAFA-9A14445F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586" y="4907756"/>
            <a:ext cx="9144000" cy="1655762"/>
          </a:xfrm>
        </p:spPr>
        <p:txBody>
          <a:bodyPr/>
          <a:lstStyle/>
          <a:p>
            <a:r>
              <a:rPr lang="en-US" dirty="0"/>
              <a:t>Alonso Vega</a:t>
            </a:r>
          </a:p>
          <a:p>
            <a:r>
              <a:rPr lang="en-US" dirty="0" err="1"/>
              <a:t>vegaa@umich.edu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8840110-E716-004B-A2B7-E7E5AEA2E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t="9744" r="1867" b="884"/>
          <a:stretch/>
        </p:blipFill>
        <p:spPr>
          <a:xfrm>
            <a:off x="0" y="0"/>
            <a:ext cx="8289562" cy="4714407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D86D13D-BB0B-FA4D-A864-D5391A34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281" y="3167623"/>
            <a:ext cx="1536700" cy="889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8260DB1-E5C5-0549-B055-912163C75260}"/>
              </a:ext>
            </a:extLst>
          </p:cNvPr>
          <p:cNvGrpSpPr/>
          <p:nvPr/>
        </p:nvGrpSpPr>
        <p:grpSpPr>
          <a:xfrm>
            <a:off x="5877225" y="1867368"/>
            <a:ext cx="3482435" cy="1300256"/>
            <a:chOff x="4608190" y="1204922"/>
            <a:chExt cx="3482435" cy="13028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29F7F5-218E-B24D-9821-8B861AE70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8190" y="1204922"/>
              <a:ext cx="0" cy="3486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D97A4D-93BA-9641-A1A6-C77CF87CF0EC}"/>
                </a:ext>
              </a:extLst>
            </p:cNvPr>
            <p:cNvCxnSpPr>
              <a:cxnSpLocks/>
            </p:cNvCxnSpPr>
            <p:nvPr/>
          </p:nvCxnSpPr>
          <p:spPr>
            <a:xfrm>
              <a:off x="8090625" y="1527502"/>
              <a:ext cx="0" cy="9802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8F76B2C-2F8C-0248-8AF5-743DC628F438}"/>
              </a:ext>
            </a:extLst>
          </p:cNvPr>
          <p:cNvSpPr txBox="1"/>
          <p:nvPr/>
        </p:nvSpPr>
        <p:spPr>
          <a:xfrm>
            <a:off x="8750556" y="123104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default is missing.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E58077-287D-5045-B251-A4E4B3C7A556}"/>
              </a:ext>
            </a:extLst>
          </p:cNvPr>
          <p:cNvCxnSpPr>
            <a:cxnSpLocks/>
          </p:cNvCxnSpPr>
          <p:nvPr/>
        </p:nvCxnSpPr>
        <p:spPr>
          <a:xfrm flipV="1">
            <a:off x="5877225" y="2189299"/>
            <a:ext cx="3482435" cy="2603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0B24FD4-168D-734B-A39C-2FEBE04A4528}"/>
              </a:ext>
            </a:extLst>
          </p:cNvPr>
          <p:cNvSpPr/>
          <p:nvPr/>
        </p:nvSpPr>
        <p:spPr>
          <a:xfrm>
            <a:off x="9288281" y="3202548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077193-F8D8-4245-9690-188012BFFC23}"/>
              </a:ext>
            </a:extLst>
          </p:cNvPr>
          <p:cNvGrpSpPr/>
          <p:nvPr/>
        </p:nvGrpSpPr>
        <p:grpSpPr>
          <a:xfrm>
            <a:off x="4706045" y="3624825"/>
            <a:ext cx="5676900" cy="3039282"/>
            <a:chOff x="4706045" y="3624825"/>
            <a:chExt cx="5676900" cy="3039282"/>
          </a:xfrm>
        </p:grpSpPr>
        <p:pic>
          <p:nvPicPr>
            <p:cNvPr id="9" name="Picture 8" descr="Text&#10;&#10;Description automatically generated">
              <a:extLst>
                <a:ext uri="{FF2B5EF4-FFF2-40B4-BE49-F238E27FC236}">
                  <a16:creationId xmlns:a16="http://schemas.microsoft.com/office/drawing/2014/main" id="{265747E9-0BAE-CF4C-92F9-E673C5F5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06045" y="4936907"/>
              <a:ext cx="5676900" cy="1727200"/>
            </a:xfrm>
            <a:prstGeom prst="rect">
              <a:avLst/>
            </a:prstGeom>
            <a:ln w="19050">
              <a:solidFill>
                <a:srgbClr val="00B0F0"/>
              </a:solidFill>
            </a:ln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0258A9-D01E-9A4A-84A3-6A7507DF489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544495" y="3624825"/>
              <a:ext cx="1815166" cy="13120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29892B6-B0DF-0F4C-A002-05F127C7AFC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544495" y="3860800"/>
              <a:ext cx="1815165" cy="1076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5E180C3-E8B6-D447-8396-4D22CE0ADCD6}"/>
                </a:ext>
              </a:extLst>
            </p:cNvPr>
            <p:cNvSpPr/>
            <p:nvPr/>
          </p:nvSpPr>
          <p:spPr>
            <a:xfrm>
              <a:off x="4767942" y="5517397"/>
              <a:ext cx="1516621" cy="575552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2161933B-FD7B-3A49-A26D-5DAB95FE3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2" r="63516" b="16374"/>
          <a:stretch/>
        </p:blipFill>
        <p:spPr>
          <a:xfrm>
            <a:off x="7690426" y="4896808"/>
            <a:ext cx="1444984" cy="1789278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053F917-D7C4-8946-8D2D-D5E95CD16217}"/>
              </a:ext>
            </a:extLst>
          </p:cNvPr>
          <p:cNvSpPr/>
          <p:nvPr/>
        </p:nvSpPr>
        <p:spPr>
          <a:xfrm>
            <a:off x="7690420" y="4809830"/>
            <a:ext cx="1404824" cy="19211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7C05061A-3AA6-3242-BBFA-C98B136A7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" t="11051" r="2526"/>
          <a:stretch/>
        </p:blipFill>
        <p:spPr>
          <a:xfrm>
            <a:off x="0" y="0"/>
            <a:ext cx="9095244" cy="478000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7B9EBBC-4EE5-A94F-BC22-1453EDA866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46" r="37823" b="2585"/>
          <a:stretch/>
        </p:blipFill>
        <p:spPr>
          <a:xfrm>
            <a:off x="10428744" y="4324350"/>
            <a:ext cx="1693406" cy="24066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72DBFC3-5939-5441-8ED2-21ECA2AA8116}"/>
              </a:ext>
            </a:extLst>
          </p:cNvPr>
          <p:cNvGrpSpPr/>
          <p:nvPr/>
        </p:nvGrpSpPr>
        <p:grpSpPr>
          <a:xfrm>
            <a:off x="4198665" y="1705952"/>
            <a:ext cx="6335639" cy="2558750"/>
            <a:chOff x="3274403" y="-572449"/>
            <a:chExt cx="6335639" cy="25639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10FCB2-2CF4-4E4A-B109-64E1448084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4403" y="-572449"/>
              <a:ext cx="421182" cy="5369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6BEE906-F3F3-9046-8005-EF7753B12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526" y="-35504"/>
              <a:ext cx="1516" cy="20269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6075D8-8EDF-E04E-9D49-112A4AF1F534}"/>
              </a:ext>
            </a:extLst>
          </p:cNvPr>
          <p:cNvSpPr txBox="1"/>
          <p:nvPr/>
        </p:nvSpPr>
        <p:spPr>
          <a:xfrm>
            <a:off x="9884028" y="128866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job is missing.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D33E71-5A8A-DA45-BE0B-46815C1DCBD5}"/>
              </a:ext>
            </a:extLst>
          </p:cNvPr>
          <p:cNvSpPr/>
          <p:nvPr/>
        </p:nvSpPr>
        <p:spPr>
          <a:xfrm>
            <a:off x="10428738" y="4264702"/>
            <a:ext cx="1693406" cy="252584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C83F8D-C4A2-7142-9101-66F1FCA70641}"/>
              </a:ext>
            </a:extLst>
          </p:cNvPr>
          <p:cNvCxnSpPr>
            <a:cxnSpLocks/>
          </p:cNvCxnSpPr>
          <p:nvPr/>
        </p:nvCxnSpPr>
        <p:spPr>
          <a:xfrm>
            <a:off x="4619847" y="2241818"/>
            <a:ext cx="5912941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E8CCD-701A-CA47-89F7-EA0EDD01D400}"/>
              </a:ext>
            </a:extLst>
          </p:cNvPr>
          <p:cNvCxnSpPr>
            <a:cxnSpLocks/>
          </p:cNvCxnSpPr>
          <p:nvPr/>
        </p:nvCxnSpPr>
        <p:spPr>
          <a:xfrm flipH="1" flipV="1">
            <a:off x="9034058" y="6255704"/>
            <a:ext cx="1498730" cy="35394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710197-D710-6740-B641-662226E12D6F}"/>
              </a:ext>
            </a:extLst>
          </p:cNvPr>
          <p:cNvCxnSpPr>
            <a:cxnSpLocks/>
          </p:cNvCxnSpPr>
          <p:nvPr/>
        </p:nvCxnSpPr>
        <p:spPr>
          <a:xfrm flipH="1">
            <a:off x="9023920" y="6225879"/>
            <a:ext cx="1444984" cy="29826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6EBD40-225B-0B40-985E-67450868ED9B}"/>
              </a:ext>
            </a:extLst>
          </p:cNvPr>
          <p:cNvSpPr txBox="1"/>
          <p:nvPr/>
        </p:nvSpPr>
        <p:spPr>
          <a:xfrm>
            <a:off x="9269514" y="5751142"/>
            <a:ext cx="22381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9848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1672DDD-DD77-0D46-95DD-6C8BB440B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" t="11567" r="1256" b="2693"/>
          <a:stretch/>
        </p:blipFill>
        <p:spPr>
          <a:xfrm>
            <a:off x="115057" y="72668"/>
            <a:ext cx="7375756" cy="4659636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C415FFE-90FD-774E-AC77-3F79E4A9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1" y="4823047"/>
            <a:ext cx="4072139" cy="17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6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E6A8B03-6BAA-E441-897C-A8B8043C1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4" r="958" b="2164"/>
          <a:stretch/>
        </p:blipFill>
        <p:spPr>
          <a:xfrm>
            <a:off x="141088" y="0"/>
            <a:ext cx="8312570" cy="565554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2BC9521-D70F-D841-87CA-C260420C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97" y="58790"/>
            <a:ext cx="2973356" cy="988229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84CD19E-2FB1-D047-8902-D62C8006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8" y="5411545"/>
            <a:ext cx="6578811" cy="1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6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7AF8D256-2904-A34F-9605-60C429C2D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" r="5680" b="1986"/>
          <a:stretch/>
        </p:blipFill>
        <p:spPr>
          <a:xfrm>
            <a:off x="382248" y="725482"/>
            <a:ext cx="7345181" cy="6074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913"/>
            <a:ext cx="10515600" cy="1325563"/>
          </a:xfrm>
        </p:spPr>
        <p:txBody>
          <a:bodyPr/>
          <a:lstStyle/>
          <a:p>
            <a:r>
              <a:rPr lang="en-US" dirty="0"/>
              <a:t>VI. Nonessential 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46C5A97-9298-B44D-969F-2CF042F0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408" y="145689"/>
            <a:ext cx="3113473" cy="56305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96A26A-9756-6146-9C6D-4DD882B7808B}"/>
              </a:ext>
            </a:extLst>
          </p:cNvPr>
          <p:cNvCxnSpPr/>
          <p:nvPr/>
        </p:nvCxnSpPr>
        <p:spPr>
          <a:xfrm flipH="1">
            <a:off x="2428407" y="453868"/>
            <a:ext cx="7884826" cy="5722080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27C385-2196-5C43-AE49-59592C24157C}"/>
              </a:ext>
            </a:extLst>
          </p:cNvPr>
          <p:cNvCxnSpPr>
            <a:cxnSpLocks/>
          </p:cNvCxnSpPr>
          <p:nvPr/>
        </p:nvCxnSpPr>
        <p:spPr>
          <a:xfrm flipH="1">
            <a:off x="1139253" y="453868"/>
            <a:ext cx="9173980" cy="1195050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E81F948-B517-6E4F-9E27-66FE978A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2" b="2517"/>
          <a:stretch/>
        </p:blipFill>
        <p:spPr>
          <a:xfrm>
            <a:off x="4714407" y="175612"/>
            <a:ext cx="7111128" cy="6552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214"/>
            <a:ext cx="10515600" cy="1325563"/>
          </a:xfrm>
        </p:spPr>
        <p:txBody>
          <a:bodyPr/>
          <a:lstStyle/>
          <a:p>
            <a:r>
              <a:rPr lang="en-US" dirty="0"/>
              <a:t>VII. Outliers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CC6A-268D-BF4C-AFC3-E3F041E12338}"/>
              </a:ext>
            </a:extLst>
          </p:cNvPr>
          <p:cNvSpPr/>
          <p:nvPr/>
        </p:nvSpPr>
        <p:spPr>
          <a:xfrm>
            <a:off x="8333703" y="1754113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9B279C-935D-124D-AA96-2845A579105E}"/>
              </a:ext>
            </a:extLst>
          </p:cNvPr>
          <p:cNvSpPr/>
          <p:nvPr/>
        </p:nvSpPr>
        <p:spPr>
          <a:xfrm>
            <a:off x="8345308" y="3365079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9C576-CD8A-7544-B3D4-9B954E55CC66}"/>
              </a:ext>
            </a:extLst>
          </p:cNvPr>
          <p:cNvSpPr/>
          <p:nvPr/>
        </p:nvSpPr>
        <p:spPr>
          <a:xfrm>
            <a:off x="8345308" y="4975325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519EC-1F04-B040-9727-9257A45980C2}"/>
              </a:ext>
            </a:extLst>
          </p:cNvPr>
          <p:cNvSpPr/>
          <p:nvPr/>
        </p:nvSpPr>
        <p:spPr>
          <a:xfrm>
            <a:off x="4612371" y="4964231"/>
            <a:ext cx="7315200" cy="1601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89AFAE-DD3F-6640-9DCB-78E2DD4BDF89}"/>
              </a:ext>
            </a:extLst>
          </p:cNvPr>
          <p:cNvSpPr/>
          <p:nvPr/>
        </p:nvSpPr>
        <p:spPr>
          <a:xfrm>
            <a:off x="4510335" y="3385729"/>
            <a:ext cx="7315200" cy="1601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15E8D-435E-1248-80ED-8029CACCFAC1}"/>
              </a:ext>
            </a:extLst>
          </p:cNvPr>
          <p:cNvSpPr/>
          <p:nvPr/>
        </p:nvSpPr>
        <p:spPr>
          <a:xfrm>
            <a:off x="4510335" y="1830368"/>
            <a:ext cx="7315200" cy="1479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B8E4E6-282C-F54C-9774-FF588676C4EF}"/>
              </a:ext>
            </a:extLst>
          </p:cNvPr>
          <p:cNvGrpSpPr/>
          <p:nvPr/>
        </p:nvGrpSpPr>
        <p:grpSpPr>
          <a:xfrm>
            <a:off x="8446373" y="2882480"/>
            <a:ext cx="3265305" cy="1138458"/>
            <a:chOff x="8446373" y="2882480"/>
            <a:chExt cx="3265305" cy="11384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EB1054-397C-DF47-B328-C58AB20F9D8D}"/>
                </a:ext>
              </a:extLst>
            </p:cNvPr>
            <p:cNvSpPr/>
            <p:nvPr/>
          </p:nvSpPr>
          <p:spPr>
            <a:xfrm>
              <a:off x="9319522" y="2882480"/>
              <a:ext cx="2392156" cy="349769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6319B18-5889-7F4A-8B18-6C5D06BBD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830" y="3232249"/>
              <a:ext cx="480443" cy="788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AA4976-2731-EE46-96BB-0FCC362F002C}"/>
                </a:ext>
              </a:extLst>
            </p:cNvPr>
            <p:cNvSpPr txBox="1"/>
            <p:nvPr/>
          </p:nvSpPr>
          <p:spPr>
            <a:xfrm>
              <a:off x="8446373" y="3414992"/>
              <a:ext cx="808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150" dirty="0">
                  <a:latin typeface="Andale Mono" panose="020B0509000000000004" pitchFamily="49" charset="0"/>
                </a:rPr>
                <a:t>Zoom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5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10405E1-509B-114E-9E46-34CEEC0C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32133" y="1044640"/>
            <a:ext cx="11959867" cy="4280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A67F20-1138-534A-BB7A-42858BA0A922}"/>
              </a:ext>
            </a:extLst>
          </p:cNvPr>
          <p:cNvSpPr txBox="1"/>
          <p:nvPr/>
        </p:nvSpPr>
        <p:spPr>
          <a:xfrm>
            <a:off x="3196787" y="2415579"/>
            <a:ext cx="4344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0.65% == 223 obs.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23DB3-EEBC-3E47-966C-D2FE49E90C41}"/>
              </a:ext>
            </a:extLst>
          </p:cNvPr>
          <p:cNvSpPr txBox="1"/>
          <p:nvPr/>
        </p:nvSpPr>
        <p:spPr>
          <a:xfrm>
            <a:off x="154816" y="593716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34495 obs.</a:t>
            </a:r>
          </a:p>
        </p:txBody>
      </p:sp>
    </p:spTree>
    <p:extLst>
      <p:ext uri="{BB962C8B-B14F-4D97-AF65-F5344CB8AC3E}">
        <p14:creationId xmlns:p14="http://schemas.microsoft.com/office/powerpoint/2010/main" val="237960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968A31A4-3702-6941-92B5-B1939C291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" t="1385" r="242" b="5440"/>
          <a:stretch/>
        </p:blipFill>
        <p:spPr>
          <a:xfrm>
            <a:off x="212716" y="2926879"/>
            <a:ext cx="11766568" cy="38815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5745"/>
            <a:ext cx="10515600" cy="1325563"/>
          </a:xfrm>
        </p:spPr>
        <p:txBody>
          <a:bodyPr/>
          <a:lstStyle/>
          <a:p>
            <a:r>
              <a:rPr lang="en-US" dirty="0"/>
              <a:t>VIII. Reformatting 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9C98C02-4616-5B4B-BE1D-C25042E7E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4" t="1468" r="915" b="3055"/>
          <a:stretch/>
        </p:blipFill>
        <p:spPr>
          <a:xfrm>
            <a:off x="4021751" y="17142"/>
            <a:ext cx="5355975" cy="27449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B2D133-1A13-8843-BDA4-D567D1C27330}"/>
              </a:ext>
            </a:extLst>
          </p:cNvPr>
          <p:cNvCxnSpPr>
            <a:cxnSpLocks/>
          </p:cNvCxnSpPr>
          <p:nvPr/>
        </p:nvCxnSpPr>
        <p:spPr>
          <a:xfrm flipH="1">
            <a:off x="352639" y="841250"/>
            <a:ext cx="3669112" cy="230683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094491-F8EF-3A4B-8651-4497A1D37673}"/>
              </a:ext>
            </a:extLst>
          </p:cNvPr>
          <p:cNvCxnSpPr>
            <a:cxnSpLocks/>
          </p:cNvCxnSpPr>
          <p:nvPr/>
        </p:nvCxnSpPr>
        <p:spPr>
          <a:xfrm>
            <a:off x="4421875" y="332096"/>
            <a:ext cx="3040941" cy="261198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3703A-51CC-6C49-9C5C-AD6F928E2D7D}"/>
              </a:ext>
            </a:extLst>
          </p:cNvPr>
          <p:cNvCxnSpPr>
            <a:cxnSpLocks/>
          </p:cNvCxnSpPr>
          <p:nvPr/>
        </p:nvCxnSpPr>
        <p:spPr>
          <a:xfrm flipH="1">
            <a:off x="754483" y="1541769"/>
            <a:ext cx="3846220" cy="175644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AA6D3-14AA-584B-BA0E-A5FCA5014899}"/>
              </a:ext>
            </a:extLst>
          </p:cNvPr>
          <p:cNvCxnSpPr>
            <a:cxnSpLocks/>
          </p:cNvCxnSpPr>
          <p:nvPr/>
        </p:nvCxnSpPr>
        <p:spPr>
          <a:xfrm flipH="1">
            <a:off x="1080620" y="2005119"/>
            <a:ext cx="3846220" cy="135223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F047F9-3637-C048-89A2-2D1981FF0CF6}"/>
              </a:ext>
            </a:extLst>
          </p:cNvPr>
          <p:cNvCxnSpPr>
            <a:cxnSpLocks/>
          </p:cNvCxnSpPr>
          <p:nvPr/>
        </p:nvCxnSpPr>
        <p:spPr>
          <a:xfrm flipH="1">
            <a:off x="2365959" y="2424981"/>
            <a:ext cx="3542787" cy="21082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E090F1-7CEB-654C-AE5D-DB6E7E7A563A}"/>
              </a:ext>
            </a:extLst>
          </p:cNvPr>
          <p:cNvCxnSpPr>
            <a:cxnSpLocks/>
          </p:cNvCxnSpPr>
          <p:nvPr/>
        </p:nvCxnSpPr>
        <p:spPr>
          <a:xfrm flipH="1">
            <a:off x="2734999" y="2518340"/>
            <a:ext cx="3395172" cy="192654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27B426-0477-DD4D-9B5A-4317ABE31789}"/>
              </a:ext>
            </a:extLst>
          </p:cNvPr>
          <p:cNvCxnSpPr>
            <a:cxnSpLocks/>
          </p:cNvCxnSpPr>
          <p:nvPr/>
        </p:nvCxnSpPr>
        <p:spPr>
          <a:xfrm flipH="1">
            <a:off x="2887399" y="2616086"/>
            <a:ext cx="3480597" cy="198120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A8F7DB-406B-F948-A31A-4BD467BEF9C6}"/>
              </a:ext>
            </a:extLst>
          </p:cNvPr>
          <p:cNvCxnSpPr>
            <a:cxnSpLocks/>
          </p:cNvCxnSpPr>
          <p:nvPr/>
        </p:nvCxnSpPr>
        <p:spPr>
          <a:xfrm flipH="1">
            <a:off x="3288560" y="2693995"/>
            <a:ext cx="3300862" cy="208268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65B24-2B5A-004B-97D7-FC471EE00FC6}"/>
              </a:ext>
            </a:extLst>
          </p:cNvPr>
          <p:cNvSpPr txBox="1"/>
          <p:nvPr/>
        </p:nvSpPr>
        <p:spPr>
          <a:xfrm>
            <a:off x="347718" y="3642891"/>
            <a:ext cx="39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B8CAB-8418-0540-92F6-79A7EEB1FB1B}"/>
              </a:ext>
            </a:extLst>
          </p:cNvPr>
          <p:cNvSpPr txBox="1"/>
          <p:nvPr/>
        </p:nvSpPr>
        <p:spPr>
          <a:xfrm>
            <a:off x="292300" y="2044794"/>
            <a:ext cx="39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Setting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179C5-9AFD-1749-B271-5A25C89732A6}"/>
              </a:ext>
            </a:extLst>
          </p:cNvPr>
          <p:cNvSpPr txBox="1"/>
          <p:nvPr/>
        </p:nvSpPr>
        <p:spPr>
          <a:xfrm>
            <a:off x="777210" y="2474510"/>
            <a:ext cx="39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Term deposit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09A1F-DB1A-E045-A611-6740FB077859}"/>
              </a:ext>
            </a:extLst>
          </p:cNvPr>
          <p:cNvSpPr txBox="1"/>
          <p:nvPr/>
        </p:nvSpPr>
        <p:spPr>
          <a:xfrm>
            <a:off x="777210" y="2828616"/>
            <a:ext cx="39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Campaigns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E6566-C8BE-1E46-B2E7-D4DCAC144111}"/>
              </a:ext>
            </a:extLst>
          </p:cNvPr>
          <p:cNvSpPr txBox="1"/>
          <p:nvPr/>
        </p:nvSpPr>
        <p:spPr>
          <a:xfrm>
            <a:off x="838200" y="4151993"/>
            <a:ext cx="39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5654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17" y="159179"/>
            <a:ext cx="10515600" cy="1325563"/>
          </a:xfrm>
        </p:spPr>
        <p:txBody>
          <a:bodyPr/>
          <a:lstStyle/>
          <a:p>
            <a:r>
              <a:rPr lang="en-US" dirty="0"/>
              <a:t>II. Data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DFBAD8-1F3E-6344-BB58-535597F7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943" y="552456"/>
            <a:ext cx="414133" cy="5559422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6E88A12B-6E0D-CD46-B25A-DED0E2E4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3" y="2195995"/>
            <a:ext cx="10379676" cy="229335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5C4EF90-E382-5E43-B777-6E5A4410D6CA}"/>
              </a:ext>
            </a:extLst>
          </p:cNvPr>
          <p:cNvGrpSpPr/>
          <p:nvPr/>
        </p:nvGrpSpPr>
        <p:grpSpPr>
          <a:xfrm>
            <a:off x="11172048" y="3064957"/>
            <a:ext cx="89270" cy="504828"/>
            <a:chOff x="11172048" y="3064957"/>
            <a:chExt cx="89270" cy="5048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0B4604-0381-8640-994D-851E6E38985C}"/>
                </a:ext>
              </a:extLst>
            </p:cNvPr>
            <p:cNvSpPr/>
            <p:nvPr/>
          </p:nvSpPr>
          <p:spPr>
            <a:xfrm>
              <a:off x="11172048" y="3064957"/>
              <a:ext cx="89270" cy="836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B21000-EFB2-5D43-97E5-BC722BDCE13D}"/>
                </a:ext>
              </a:extLst>
            </p:cNvPr>
            <p:cNvSpPr/>
            <p:nvPr/>
          </p:nvSpPr>
          <p:spPr>
            <a:xfrm>
              <a:off x="11172048" y="3282280"/>
              <a:ext cx="89270" cy="836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AA78599-047D-5846-9DFE-47A24E8E5DA8}"/>
                </a:ext>
              </a:extLst>
            </p:cNvPr>
            <p:cNvSpPr/>
            <p:nvPr/>
          </p:nvSpPr>
          <p:spPr>
            <a:xfrm>
              <a:off x="11172048" y="3486129"/>
              <a:ext cx="89270" cy="836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1377CB8-17D9-8248-B57A-D5B9114297A8}"/>
              </a:ext>
            </a:extLst>
          </p:cNvPr>
          <p:cNvSpPr txBox="1"/>
          <p:nvPr/>
        </p:nvSpPr>
        <p:spPr>
          <a:xfrm>
            <a:off x="9897666" y="1389914"/>
            <a:ext cx="142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mapping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6E47E-165C-CD45-9E62-EB982297D808}"/>
              </a:ext>
            </a:extLst>
          </p:cNvPr>
          <p:cNvSpPr txBox="1"/>
          <p:nvPr/>
        </p:nvSpPr>
        <p:spPr>
          <a:xfrm>
            <a:off x="9962774" y="218181"/>
            <a:ext cx="259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300" dirty="0">
                <a:latin typeface="Andale Mono" panose="020B0509000000000004" pitchFamily="49" charset="0"/>
              </a:rPr>
              <a:t>Did client invest in bank deposit?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A94EE1-6C2E-7948-A2D5-5E77ED9BB6E2}"/>
              </a:ext>
            </a:extLst>
          </p:cNvPr>
          <p:cNvSpPr/>
          <p:nvPr/>
        </p:nvSpPr>
        <p:spPr>
          <a:xfrm>
            <a:off x="135924" y="2143496"/>
            <a:ext cx="2025385" cy="23390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336FB-2C0D-A84E-9EFD-286F66492267}"/>
              </a:ext>
            </a:extLst>
          </p:cNvPr>
          <p:cNvSpPr/>
          <p:nvPr/>
        </p:nvSpPr>
        <p:spPr>
          <a:xfrm>
            <a:off x="2198192" y="2143496"/>
            <a:ext cx="1328739" cy="23390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21280E-1E92-9948-B157-9F0D44CE0CC3}"/>
              </a:ext>
            </a:extLst>
          </p:cNvPr>
          <p:cNvSpPr/>
          <p:nvPr/>
        </p:nvSpPr>
        <p:spPr>
          <a:xfrm>
            <a:off x="3553341" y="2143496"/>
            <a:ext cx="402710" cy="23390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C3D156-F694-E743-B97C-411CA97ED3D5}"/>
              </a:ext>
            </a:extLst>
          </p:cNvPr>
          <p:cNvSpPr/>
          <p:nvPr/>
        </p:nvSpPr>
        <p:spPr>
          <a:xfrm>
            <a:off x="3982459" y="2143496"/>
            <a:ext cx="1688589" cy="23390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C4D273-91FF-3047-B82D-AEF4BCBB08AA}"/>
              </a:ext>
            </a:extLst>
          </p:cNvPr>
          <p:cNvSpPr/>
          <p:nvPr/>
        </p:nvSpPr>
        <p:spPr>
          <a:xfrm>
            <a:off x="5697456" y="2150291"/>
            <a:ext cx="1997368" cy="233906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B7214A-F3AA-3645-8945-E4515CB298EC}"/>
              </a:ext>
            </a:extLst>
          </p:cNvPr>
          <p:cNvSpPr/>
          <p:nvPr/>
        </p:nvSpPr>
        <p:spPr>
          <a:xfrm>
            <a:off x="7705366" y="2154109"/>
            <a:ext cx="2849850" cy="2339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99732-1283-0143-8D8B-BE2AD259B7C1}"/>
              </a:ext>
            </a:extLst>
          </p:cNvPr>
          <p:cNvCxnSpPr/>
          <p:nvPr/>
        </p:nvCxnSpPr>
        <p:spPr>
          <a:xfrm flipV="1">
            <a:off x="10515600" y="704850"/>
            <a:ext cx="1244600" cy="1625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CB507-D9D6-704C-B7C8-BA35BBAB8806}"/>
              </a:ext>
            </a:extLst>
          </p:cNvPr>
          <p:cNvCxnSpPr>
            <a:cxnSpLocks/>
          </p:cNvCxnSpPr>
          <p:nvPr/>
        </p:nvCxnSpPr>
        <p:spPr>
          <a:xfrm flipV="1">
            <a:off x="10515600" y="1024174"/>
            <a:ext cx="1244600" cy="14041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A60A00-D6AD-7E4F-A4FF-FE57062DC2B0}"/>
              </a:ext>
            </a:extLst>
          </p:cNvPr>
          <p:cNvCxnSpPr>
            <a:cxnSpLocks/>
          </p:cNvCxnSpPr>
          <p:nvPr/>
        </p:nvCxnSpPr>
        <p:spPr>
          <a:xfrm>
            <a:off x="10515600" y="4429694"/>
            <a:ext cx="1242842" cy="148665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DD851D-5043-E940-B193-8283D7880F7E}"/>
              </a:ext>
            </a:extLst>
          </p:cNvPr>
          <p:cNvCxnSpPr>
            <a:cxnSpLocks/>
          </p:cNvCxnSpPr>
          <p:nvPr/>
        </p:nvCxnSpPr>
        <p:spPr>
          <a:xfrm flipV="1">
            <a:off x="10478717" y="1311587"/>
            <a:ext cx="1328739" cy="1252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E23CE-B8CD-D440-A5C7-7B51E26A8718}"/>
              </a:ext>
            </a:extLst>
          </p:cNvPr>
          <p:cNvSpPr txBox="1"/>
          <p:nvPr/>
        </p:nvSpPr>
        <p:spPr>
          <a:xfrm>
            <a:off x="652513" y="1517203"/>
            <a:ext cx="120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C00000"/>
                </a:solidFill>
                <a:latin typeface="Andale Mono" panose="020B0509000000000004" pitchFamily="49" charset="0"/>
              </a:rPr>
              <a:t>personal info.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BC4491-D1F0-FF46-887F-3A2187C56965}"/>
              </a:ext>
            </a:extLst>
          </p:cNvPr>
          <p:cNvSpPr txBox="1"/>
          <p:nvPr/>
        </p:nvSpPr>
        <p:spPr>
          <a:xfrm>
            <a:off x="2172433" y="4494632"/>
            <a:ext cx="135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F0"/>
                </a:solidFill>
                <a:latin typeface="Andale Mono" panose="020B0509000000000004" pitchFamily="49" charset="0"/>
              </a:rPr>
              <a:t>financial life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26F284-D15A-714E-940F-F8968302047C}"/>
              </a:ext>
            </a:extLst>
          </p:cNvPr>
          <p:cNvSpPr txBox="1"/>
          <p:nvPr/>
        </p:nvSpPr>
        <p:spPr>
          <a:xfrm>
            <a:off x="3286685" y="1722930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92D050"/>
                </a:solidFill>
                <a:latin typeface="Andale Mono" panose="020B0509000000000004" pitchFamily="49" charset="0"/>
              </a:rPr>
              <a:t>comm.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D5496-D894-EC46-ADCD-105004C8C25A}"/>
              </a:ext>
            </a:extLst>
          </p:cNvPr>
          <p:cNvSpPr txBox="1"/>
          <p:nvPr/>
        </p:nvSpPr>
        <p:spPr>
          <a:xfrm>
            <a:off x="4150350" y="4510919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7030A0"/>
                </a:solidFill>
                <a:latin typeface="Andale Mono" panose="020B0509000000000004" pitchFamily="49" charset="0"/>
              </a:rPr>
              <a:t>personal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CFC648-9D22-644D-AA59-21FF42715B8E}"/>
              </a:ext>
            </a:extLst>
          </p:cNvPr>
          <p:cNvSpPr txBox="1"/>
          <p:nvPr/>
        </p:nvSpPr>
        <p:spPr>
          <a:xfrm>
            <a:off x="6027700" y="1493503"/>
            <a:ext cx="120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chemeClr val="accent2"/>
                </a:solidFill>
                <a:latin typeface="Andale Mono" panose="020B0509000000000004" pitchFamily="49" charset="0"/>
              </a:rPr>
              <a:t>previous Campaign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764A09-CF34-774F-8A28-944AEBA59069}"/>
              </a:ext>
            </a:extLst>
          </p:cNvPr>
          <p:cNvSpPr txBox="1"/>
          <p:nvPr/>
        </p:nvSpPr>
        <p:spPr>
          <a:xfrm>
            <a:off x="8397740" y="4482558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chemeClr val="accent1"/>
                </a:solidFill>
                <a:latin typeface="Andale Mono" panose="020B0509000000000004" pitchFamily="49" charset="0"/>
              </a:rPr>
              <a:t>Economy</a:t>
            </a:r>
          </a:p>
        </p:txBody>
      </p:sp>
    </p:spTree>
    <p:extLst>
      <p:ext uri="{BB962C8B-B14F-4D97-AF65-F5344CB8AC3E}">
        <p14:creationId xmlns:p14="http://schemas.microsoft.com/office/powerpoint/2010/main" val="204523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8AEDBB7-68EF-7349-8C3A-BFC623CB6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2"/>
          <a:stretch/>
        </p:blipFill>
        <p:spPr>
          <a:xfrm>
            <a:off x="2681324" y="115331"/>
            <a:ext cx="9540648" cy="2973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" y="-239892"/>
            <a:ext cx="10515600" cy="1325563"/>
          </a:xfrm>
        </p:spPr>
        <p:txBody>
          <a:bodyPr/>
          <a:lstStyle/>
          <a:p>
            <a:r>
              <a:rPr lang="en-US" dirty="0"/>
              <a:t>III. History 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EDAD43D-4E36-E14C-989C-8BB14417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0"/>
          <a:stretch/>
        </p:blipFill>
        <p:spPr>
          <a:xfrm>
            <a:off x="373813" y="3429000"/>
            <a:ext cx="8685126" cy="26819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30ABCD0-DBDE-0E47-9F8E-591581FC6C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4" r="6038"/>
          <a:stretch/>
        </p:blipFill>
        <p:spPr>
          <a:xfrm>
            <a:off x="0" y="855597"/>
            <a:ext cx="2622805" cy="5138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3EAC0D5-6C16-D04B-9693-551EDF94923D}"/>
              </a:ext>
            </a:extLst>
          </p:cNvPr>
          <p:cNvGrpSpPr/>
          <p:nvPr/>
        </p:nvGrpSpPr>
        <p:grpSpPr>
          <a:xfrm>
            <a:off x="2681324" y="2498639"/>
            <a:ext cx="8552733" cy="1131460"/>
            <a:chOff x="2681324" y="2498639"/>
            <a:chExt cx="8552733" cy="1131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70584D-2462-9D4E-8237-AF93EE55F284}"/>
                </a:ext>
              </a:extLst>
            </p:cNvPr>
            <p:cNvSpPr/>
            <p:nvPr/>
          </p:nvSpPr>
          <p:spPr>
            <a:xfrm>
              <a:off x="3554472" y="2498639"/>
              <a:ext cx="7679585" cy="333938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99F27F-3EB1-3444-8E0B-675DE2101F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8842" y="2832577"/>
              <a:ext cx="254382" cy="7975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D164BE-AD98-874E-8359-D0517763CD3A}"/>
                </a:ext>
              </a:extLst>
            </p:cNvPr>
            <p:cNvSpPr txBox="1"/>
            <p:nvPr/>
          </p:nvSpPr>
          <p:spPr>
            <a:xfrm>
              <a:off x="2681324" y="3032829"/>
              <a:ext cx="2597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150" dirty="0">
                  <a:latin typeface="Andale Mono" panose="020B0509000000000004" pitchFamily="49" charset="0"/>
                </a:rPr>
                <a:t>Zoom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8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34EB809-A0A8-1E44-A2F7-4102207D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94" y="235946"/>
            <a:ext cx="7755935" cy="56000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824693-CAB4-3947-8CD5-5E9A0E276E33}"/>
              </a:ext>
            </a:extLst>
          </p:cNvPr>
          <p:cNvSpPr/>
          <p:nvPr/>
        </p:nvSpPr>
        <p:spPr>
          <a:xfrm>
            <a:off x="5673776" y="539646"/>
            <a:ext cx="2788171" cy="4841823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F710A-05C0-9A40-945C-BED4E4B585AE}"/>
              </a:ext>
            </a:extLst>
          </p:cNvPr>
          <p:cNvSpPr txBox="1"/>
          <p:nvPr/>
        </p:nvSpPr>
        <p:spPr>
          <a:xfrm>
            <a:off x="8461947" y="2419541"/>
            <a:ext cx="194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Andale Mono" panose="020B0509000000000004" pitchFamily="49" charset="0"/>
              </a:rPr>
              <a:t>Most Contacts </a:t>
            </a:r>
          </a:p>
        </p:txBody>
      </p:sp>
    </p:spTree>
    <p:extLst>
      <p:ext uri="{BB962C8B-B14F-4D97-AF65-F5344CB8AC3E}">
        <p14:creationId xmlns:p14="http://schemas.microsoft.com/office/powerpoint/2010/main" val="34082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F6680CF-C878-4245-8011-BB43C24B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069" b="4688"/>
          <a:stretch/>
        </p:blipFill>
        <p:spPr>
          <a:xfrm>
            <a:off x="0" y="3089630"/>
            <a:ext cx="12192000" cy="2473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8" y="13922"/>
            <a:ext cx="10515600" cy="1325563"/>
          </a:xfrm>
        </p:spPr>
        <p:txBody>
          <a:bodyPr/>
          <a:lstStyle/>
          <a:p>
            <a:r>
              <a:rPr lang="en-US" dirty="0"/>
              <a:t>IV. Contradiction 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1156E28-D3E1-9A4D-8EB7-FC2D19E0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" y="1167179"/>
            <a:ext cx="6108700" cy="177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B089E5-B6A4-D54F-9F08-26B6352EFBB5}"/>
              </a:ext>
            </a:extLst>
          </p:cNvPr>
          <p:cNvSpPr txBox="1"/>
          <p:nvPr/>
        </p:nvSpPr>
        <p:spPr>
          <a:xfrm>
            <a:off x="3432956" y="3941597"/>
            <a:ext cx="491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10.23% == 4032 obs.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82FD4-99BF-7742-966D-9637E0C16446}"/>
              </a:ext>
            </a:extLst>
          </p:cNvPr>
          <p:cNvSpPr txBox="1"/>
          <p:nvPr/>
        </p:nvSpPr>
        <p:spPr>
          <a:xfrm>
            <a:off x="112426" y="608855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35372 obs.</a:t>
            </a:r>
          </a:p>
        </p:txBody>
      </p:sp>
    </p:spTree>
    <p:extLst>
      <p:ext uri="{BB962C8B-B14F-4D97-AF65-F5344CB8AC3E}">
        <p14:creationId xmlns:p14="http://schemas.microsoft.com/office/powerpoint/2010/main" val="301629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715" y="-279453"/>
            <a:ext cx="10515600" cy="1325563"/>
          </a:xfrm>
        </p:spPr>
        <p:txBody>
          <a:bodyPr/>
          <a:lstStyle/>
          <a:p>
            <a:r>
              <a:rPr lang="en-US" dirty="0"/>
              <a:t>V. Missing Data Analysis 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807B6D-BA61-F84F-92D3-445FD4DE3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" t="10378" r="2936"/>
          <a:stretch/>
        </p:blipFill>
        <p:spPr>
          <a:xfrm>
            <a:off x="-1" y="1128379"/>
            <a:ext cx="9457508" cy="572962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0FD65-770C-8B47-9F79-DEEF631C2135}"/>
              </a:ext>
            </a:extLst>
          </p:cNvPr>
          <p:cNvGrpSpPr/>
          <p:nvPr/>
        </p:nvGrpSpPr>
        <p:grpSpPr>
          <a:xfrm>
            <a:off x="6334310" y="329056"/>
            <a:ext cx="5715993" cy="3761680"/>
            <a:chOff x="6334310" y="329056"/>
            <a:chExt cx="5715993" cy="3761680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9C7E014-2238-B341-BB5A-A247500D48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740"/>
            <a:stretch/>
          </p:blipFill>
          <p:spPr>
            <a:xfrm>
              <a:off x="7325903" y="329056"/>
              <a:ext cx="4724400" cy="788543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0C2DD49-E305-D14F-8116-7270096FD580}"/>
                </a:ext>
              </a:extLst>
            </p:cNvPr>
            <p:cNvSpPr/>
            <p:nvPr/>
          </p:nvSpPr>
          <p:spPr>
            <a:xfrm>
              <a:off x="7325903" y="339298"/>
              <a:ext cx="1449797" cy="77830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C1E35C0-4F04-F943-B9F8-D75D975E1C12}"/>
                </a:ext>
              </a:extLst>
            </p:cNvPr>
            <p:cNvGrpSpPr/>
            <p:nvPr/>
          </p:nvGrpSpPr>
          <p:grpSpPr>
            <a:xfrm>
              <a:off x="6334310" y="929827"/>
              <a:ext cx="3123199" cy="3160909"/>
              <a:chOff x="6334310" y="763929"/>
              <a:chExt cx="3123199" cy="333350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9091443-2C24-F744-9379-970425C84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7509" y="770709"/>
                <a:ext cx="0" cy="3030582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FC550E4-3854-8D4F-BA70-8E7E5B23D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310" y="3801291"/>
                <a:ext cx="3123198" cy="0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6B0BDB2-5415-0545-B7FB-916E5C55E967}"/>
                  </a:ext>
                </a:extLst>
              </p:cNvPr>
              <p:cNvCxnSpPr/>
              <p:nvPr/>
            </p:nvCxnSpPr>
            <p:spPr>
              <a:xfrm flipH="1">
                <a:off x="8825696" y="763929"/>
                <a:ext cx="6318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0E2AFC9-33E1-6E44-BB49-F053F8D96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310" y="3801291"/>
                <a:ext cx="0" cy="2961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DD3484-AB66-4E47-9307-3D65B3DC069C}"/>
                </a:ext>
              </a:extLst>
            </p:cNvPr>
            <p:cNvSpPr txBox="1"/>
            <p:nvPr/>
          </p:nvSpPr>
          <p:spPr>
            <a:xfrm>
              <a:off x="9490313" y="2585474"/>
              <a:ext cx="223811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pc="-150" dirty="0">
                  <a:solidFill>
                    <a:srgbClr val="00B050"/>
                  </a:solidFill>
                  <a:latin typeface="Andale Mono" panose="020B0509000000000004" pitchFamily="49" charset="0"/>
                </a:rPr>
                <a:t>Consider ONLY when </a:t>
              </a:r>
              <a:r>
                <a:rPr lang="en-US" spc="-150" dirty="0" err="1">
                  <a:solidFill>
                    <a:srgbClr val="00B050"/>
                  </a:solidFill>
                  <a:latin typeface="Andale Mono" panose="020B0509000000000004" pitchFamily="49" charset="0"/>
                </a:rPr>
                <a:t>personalLoan</a:t>
              </a:r>
              <a:r>
                <a:rPr lang="en-US" spc="-150" dirty="0">
                  <a:solidFill>
                    <a:srgbClr val="00B050"/>
                  </a:solidFill>
                  <a:latin typeface="Andale Mono" panose="020B0509000000000004" pitchFamily="49" charset="0"/>
                </a:rPr>
                <a:t> is missing.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2A81AC-7644-3A4A-8EB8-FE0D7EF82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1" r="1219"/>
          <a:stretch/>
        </p:blipFill>
        <p:spPr>
          <a:xfrm>
            <a:off x="1" y="1333785"/>
            <a:ext cx="9926242" cy="5521827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5B8D75B-93E8-4243-9C24-95B83024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256" y="77364"/>
            <a:ext cx="1625600" cy="9017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EAAA14-36D0-2541-8FA7-072F5A0D37D5}"/>
              </a:ext>
            </a:extLst>
          </p:cNvPr>
          <p:cNvSpPr/>
          <p:nvPr/>
        </p:nvSpPr>
        <p:spPr>
          <a:xfrm>
            <a:off x="8962197" y="77364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4641AA-7740-7346-988E-84A33DF376D8}"/>
              </a:ext>
            </a:extLst>
          </p:cNvPr>
          <p:cNvGrpSpPr/>
          <p:nvPr/>
        </p:nvGrpSpPr>
        <p:grpSpPr>
          <a:xfrm>
            <a:off x="9974744" y="542843"/>
            <a:ext cx="1119059" cy="873447"/>
            <a:chOff x="8338450" y="763929"/>
            <a:chExt cx="1119059" cy="87520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0177A0-CAE1-DC41-8E4D-51B0F521A50B}"/>
                </a:ext>
              </a:extLst>
            </p:cNvPr>
            <p:cNvCxnSpPr>
              <a:cxnSpLocks/>
            </p:cNvCxnSpPr>
            <p:nvPr/>
          </p:nvCxnSpPr>
          <p:spPr>
            <a:xfrm>
              <a:off x="9457509" y="770709"/>
              <a:ext cx="0" cy="86842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81E8B1-2D27-5A42-B22E-F6591A2203FF}"/>
                </a:ext>
              </a:extLst>
            </p:cNvPr>
            <p:cNvCxnSpPr/>
            <p:nvPr/>
          </p:nvCxnSpPr>
          <p:spPr>
            <a:xfrm flipH="1">
              <a:off x="8825696" y="763929"/>
              <a:ext cx="63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7C6A9-03E7-8443-9A61-F97133EEC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38450" y="1639134"/>
              <a:ext cx="11190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1D5A43-1367-7747-8241-6C93B39C2E96}"/>
              </a:ext>
            </a:extLst>
          </p:cNvPr>
          <p:cNvSpPr txBox="1"/>
          <p:nvPr/>
        </p:nvSpPr>
        <p:spPr>
          <a:xfrm>
            <a:off x="9974744" y="1552795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</a:t>
            </a:r>
            <a:r>
              <a:rPr lang="en-US" spc="-150" dirty="0" err="1">
                <a:solidFill>
                  <a:srgbClr val="00B050"/>
                </a:solidFill>
                <a:latin typeface="Andale Mono" panose="020B0509000000000004" pitchFamily="49" charset="0"/>
              </a:rPr>
              <a:t>houseLoan</a:t>
            </a:r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 is missing. </a:t>
            </a:r>
          </a:p>
        </p:txBody>
      </p:sp>
    </p:spTree>
    <p:extLst>
      <p:ext uri="{BB962C8B-B14F-4D97-AF65-F5344CB8AC3E}">
        <p14:creationId xmlns:p14="http://schemas.microsoft.com/office/powerpoint/2010/main" val="292407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A157BA0-5970-6B45-A539-863C33F14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021" b="7969"/>
          <a:stretch/>
        </p:blipFill>
        <p:spPr>
          <a:xfrm>
            <a:off x="0" y="2143593"/>
            <a:ext cx="12192000" cy="2360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F910E-9D1A-A14F-844C-1E89668832B6}"/>
              </a:ext>
            </a:extLst>
          </p:cNvPr>
          <p:cNvSpPr txBox="1"/>
          <p:nvPr/>
        </p:nvSpPr>
        <p:spPr>
          <a:xfrm>
            <a:off x="3133153" y="2726310"/>
            <a:ext cx="4059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2.5% == 877 obs.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BE8EE-FC84-8D44-86AB-5A1C08D704E1}"/>
              </a:ext>
            </a:extLst>
          </p:cNvPr>
          <p:cNvSpPr txBox="1"/>
          <p:nvPr/>
        </p:nvSpPr>
        <p:spPr>
          <a:xfrm>
            <a:off x="112426" y="608855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34495 obs.</a:t>
            </a:r>
          </a:p>
        </p:txBody>
      </p:sp>
    </p:spTree>
    <p:extLst>
      <p:ext uri="{BB962C8B-B14F-4D97-AF65-F5344CB8AC3E}">
        <p14:creationId xmlns:p14="http://schemas.microsoft.com/office/powerpoint/2010/main" val="854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121</Words>
  <Application>Microsoft Macintosh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Andale Mono</vt:lpstr>
      <vt:lpstr>Arial</vt:lpstr>
      <vt:lpstr>Calibri</vt:lpstr>
      <vt:lpstr>Calibri Light</vt:lpstr>
      <vt:lpstr>Office Theme</vt:lpstr>
      <vt:lpstr>Bank Marketing Campaign</vt:lpstr>
      <vt:lpstr>I. Introduction </vt:lpstr>
      <vt:lpstr>II. Data  </vt:lpstr>
      <vt:lpstr>III. History  </vt:lpstr>
      <vt:lpstr>PowerPoint Presentation</vt:lpstr>
      <vt:lpstr>IV. Contradiction  </vt:lpstr>
      <vt:lpstr>V. Missing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Nonessential  </vt:lpstr>
      <vt:lpstr>VII. Outliers  </vt:lpstr>
      <vt:lpstr>PowerPoint Presentation</vt:lpstr>
      <vt:lpstr>VIII. Reformatting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</dc:title>
  <dc:creator>Alonso Vega</dc:creator>
  <cp:lastModifiedBy>Alonso Vega</cp:lastModifiedBy>
  <cp:revision>9</cp:revision>
  <dcterms:created xsi:type="dcterms:W3CDTF">2021-01-28T04:16:00Z</dcterms:created>
  <dcterms:modified xsi:type="dcterms:W3CDTF">2021-01-29T18:34:03Z</dcterms:modified>
</cp:coreProperties>
</file>