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2" r:id="rId6"/>
    <p:sldId id="260" r:id="rId7"/>
    <p:sldId id="263" r:id="rId8"/>
    <p:sldId id="261" r:id="rId9"/>
    <p:sldId id="264" r:id="rId10"/>
  </p:sldIdLst>
  <p:sldSz cx="9144000" cy="5143500" type="screen16x9"/>
  <p:notesSz cx="6858000" cy="9144000"/>
  <p:embeddedFontLst>
    <p:embeddedFont>
      <p:font typeface="Average" panose="020B0604020202020204" charset="0"/>
      <p:regular r:id="rId12"/>
    </p:embeddedFont>
    <p:embeddedFont>
      <p:font typeface="Oswald"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716293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17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1e7b47cd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1e7b47cd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19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1e7b47cd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1e7b47cd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90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e7b47cd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e7b47cd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70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1e7b47cd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1e7b47cd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28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1e7b47cda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1e7b47cd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30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Algoritmos de corte y empaquetamiento</a:t>
            </a:r>
            <a:endParaRPr/>
          </a:p>
        </p:txBody>
      </p:sp>
      <p:sp>
        <p:nvSpPr>
          <p:cNvPr id="60" name="Google Shape;60;p13"/>
          <p:cNvSpPr txBox="1">
            <a:spLocks noGrp="1"/>
          </p:cNvSpPr>
          <p:nvPr>
            <p:ph type="subTitle" idx="1"/>
          </p:nvPr>
        </p:nvSpPr>
        <p:spPr>
          <a:xfrm>
            <a:off x="136325" y="3360725"/>
            <a:ext cx="4906200" cy="11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Andre Gabriel Gonzales Soncco</a:t>
            </a:r>
            <a:endParaRPr/>
          </a:p>
          <a:p>
            <a:pPr marL="0" lvl="0" indent="0" algn="l" rtl="0">
              <a:spcBef>
                <a:spcPts val="0"/>
              </a:spcBef>
              <a:spcAft>
                <a:spcPts val="0"/>
              </a:spcAft>
              <a:buNone/>
            </a:pPr>
            <a:r>
              <a:rPr lang="es"/>
              <a:t>Diego Alonzo Hilario Callupe</a:t>
            </a:r>
            <a:endParaRPr/>
          </a:p>
          <a:p>
            <a:pPr marL="0" lvl="0" indent="0" algn="l" rtl="0">
              <a:spcBef>
                <a:spcPts val="0"/>
              </a:spcBef>
              <a:spcAft>
                <a:spcPts val="0"/>
              </a:spcAft>
              <a:buNone/>
            </a:pPr>
            <a:r>
              <a:rPr lang="es"/>
              <a:t>Luis Alberto Ortiz Centeno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600"/>
              <a:t>Algoritmos escogidos</a:t>
            </a:r>
            <a:endParaRPr sz="3600"/>
          </a:p>
        </p:txBody>
      </p:sp>
      <p:sp>
        <p:nvSpPr>
          <p:cNvPr id="66" name="Google Shape;66;p14"/>
          <p:cNvSpPr txBox="1">
            <a:spLocks noGrp="1"/>
          </p:cNvSpPr>
          <p:nvPr>
            <p:ph type="body" idx="1"/>
          </p:nvPr>
        </p:nvSpPr>
        <p:spPr>
          <a:xfrm>
            <a:off x="311700" y="1511900"/>
            <a:ext cx="85206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FFFFFF"/>
              </a:buClr>
              <a:buSzPts val="2400"/>
              <a:buFont typeface="Times New Roman"/>
              <a:buChar char="●"/>
            </a:pPr>
            <a:r>
              <a:rPr lang="es" sz="2400" dirty="0">
                <a:solidFill>
                  <a:srgbClr val="FFFFFF"/>
                </a:solidFill>
                <a:latin typeface="Times New Roman"/>
                <a:ea typeface="Times New Roman"/>
                <a:cs typeface="Times New Roman"/>
                <a:sym typeface="Times New Roman"/>
              </a:rPr>
              <a:t>Next-Fit Decreasing Height (NFDH)</a:t>
            </a:r>
            <a:endParaRPr sz="2400" dirty="0">
              <a:solidFill>
                <a:srgbClr val="FFFFFF"/>
              </a:solidFill>
              <a:latin typeface="Times New Roman"/>
              <a:ea typeface="Times New Roman"/>
              <a:cs typeface="Times New Roman"/>
              <a:sym typeface="Times New Roman"/>
            </a:endParaRPr>
          </a:p>
          <a:p>
            <a:pPr marL="457200" lvl="0" indent="-381000" algn="l" rtl="0">
              <a:lnSpc>
                <a:spcPct val="200000"/>
              </a:lnSpc>
              <a:spcBef>
                <a:spcPts val="0"/>
              </a:spcBef>
              <a:spcAft>
                <a:spcPts val="0"/>
              </a:spcAft>
              <a:buClr>
                <a:srgbClr val="FFFFFF"/>
              </a:buClr>
              <a:buSzPts val="2400"/>
              <a:buFont typeface="Times New Roman"/>
              <a:buChar char="●"/>
            </a:pPr>
            <a:r>
              <a:rPr lang="es-PE" sz="2400" dirty="0" err="1" smtClean="0">
                <a:solidFill>
                  <a:srgbClr val="FFFFFF"/>
                </a:solidFill>
                <a:latin typeface="Times New Roman"/>
                <a:ea typeface="Times New Roman"/>
                <a:cs typeface="Times New Roman"/>
                <a:sym typeface="Times New Roman"/>
              </a:rPr>
              <a:t>Bottom</a:t>
            </a:r>
            <a:r>
              <a:rPr lang="es-PE" sz="2400" dirty="0" smtClean="0">
                <a:solidFill>
                  <a:srgbClr val="FFFFFF"/>
                </a:solidFill>
                <a:latin typeface="Times New Roman"/>
                <a:ea typeface="Times New Roman"/>
                <a:cs typeface="Times New Roman"/>
                <a:sym typeface="Times New Roman"/>
              </a:rPr>
              <a:t> </a:t>
            </a:r>
            <a:r>
              <a:rPr lang="es-PE" sz="2400" dirty="0" err="1" smtClean="0">
                <a:solidFill>
                  <a:srgbClr val="FFFFFF"/>
                </a:solidFill>
                <a:latin typeface="Times New Roman"/>
                <a:ea typeface="Times New Roman"/>
                <a:cs typeface="Times New Roman"/>
                <a:sym typeface="Times New Roman"/>
              </a:rPr>
              <a:t>Left</a:t>
            </a:r>
            <a:endParaRPr sz="2400" dirty="0">
              <a:solidFill>
                <a:srgbClr val="FFFFFF"/>
              </a:solidFill>
              <a:latin typeface="Times New Roman"/>
              <a:ea typeface="Times New Roman"/>
              <a:cs typeface="Times New Roman"/>
              <a:sym typeface="Times New Roman"/>
            </a:endParaRPr>
          </a:p>
          <a:p>
            <a:pPr marL="457200" lvl="0" indent="-381000" algn="l" rtl="0">
              <a:lnSpc>
                <a:spcPct val="200000"/>
              </a:lnSpc>
              <a:spcBef>
                <a:spcPts val="0"/>
              </a:spcBef>
              <a:spcAft>
                <a:spcPts val="0"/>
              </a:spcAft>
              <a:buClr>
                <a:srgbClr val="FFFFFF"/>
              </a:buClr>
              <a:buSzPts val="2400"/>
              <a:buFont typeface="Times New Roman"/>
              <a:buChar char="●"/>
            </a:pPr>
            <a:r>
              <a:rPr lang="es" sz="2400" dirty="0">
                <a:solidFill>
                  <a:srgbClr val="FFFFFF"/>
                </a:solidFill>
                <a:latin typeface="Times New Roman"/>
                <a:ea typeface="Times New Roman"/>
                <a:cs typeface="Times New Roman"/>
                <a:sym typeface="Times New Roman"/>
              </a:rPr>
              <a:t>xxxxxx</a:t>
            </a:r>
            <a:endParaRPr sz="2400" dirty="0">
              <a:solidFill>
                <a:srgbClr val="FFFFFF"/>
              </a:solidFill>
              <a:latin typeface="Times New Roman"/>
              <a:ea typeface="Times New Roman"/>
              <a:cs typeface="Times New Roman"/>
              <a:sym typeface="Times New Roman"/>
            </a:endParaRPr>
          </a:p>
        </p:txBody>
      </p:sp>
      <p:pic>
        <p:nvPicPr>
          <p:cNvPr id="67" name="Google Shape;67;p14"/>
          <p:cNvPicPr preferRelativeResize="0"/>
          <p:nvPr/>
        </p:nvPicPr>
        <p:blipFill rotWithShape="1">
          <a:blip r:embed="rId3">
            <a:alphaModFix/>
          </a:blip>
          <a:srcRect l="13337" t="14865" r="13219" b="15012"/>
          <a:stretch/>
        </p:blipFill>
        <p:spPr>
          <a:xfrm>
            <a:off x="5874750" y="1313750"/>
            <a:ext cx="2193725" cy="1675524"/>
          </a:xfrm>
          <a:prstGeom prst="rect">
            <a:avLst/>
          </a:prstGeom>
          <a:noFill/>
          <a:ln>
            <a:noFill/>
          </a:ln>
        </p:spPr>
      </p:pic>
      <p:pic>
        <p:nvPicPr>
          <p:cNvPr id="68" name="Google Shape;68;p14"/>
          <p:cNvPicPr preferRelativeResize="0"/>
          <p:nvPr/>
        </p:nvPicPr>
        <p:blipFill>
          <a:blip r:embed="rId4">
            <a:alphaModFix/>
          </a:blip>
          <a:stretch>
            <a:fillRect/>
          </a:stretch>
        </p:blipFill>
        <p:spPr>
          <a:xfrm>
            <a:off x="5923863" y="3285288"/>
            <a:ext cx="2095500" cy="140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Objetivo</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s">
                <a:solidFill>
                  <a:srgbClr val="FFFFFF"/>
                </a:solidFill>
                <a:latin typeface="Times New Roman"/>
                <a:ea typeface="Times New Roman"/>
                <a:cs typeface="Times New Roman"/>
                <a:sym typeface="Times New Roman"/>
              </a:rPr>
              <a:t>El objetivo del proyecto es poder plantear y analizar los algoritmos de corte y empaquetamiento obteniendo los tiempos en que resuelven el problema cada uno y la complejidad algorítmica (BigO). Esto servirá para poder seleccionar cual es el más eficiente.</a:t>
            </a:r>
            <a:endParaRPr sz="1200">
              <a:solidFill>
                <a:srgbClr val="000000"/>
              </a:solidFill>
              <a:latin typeface="Times New Roman"/>
              <a:ea typeface="Times New Roman"/>
              <a:cs typeface="Times New Roman"/>
              <a:sym typeface="Times New Roman"/>
            </a:endParaRPr>
          </a:p>
          <a:p>
            <a:pPr marL="0" lvl="0" indent="0" algn="just" rtl="0">
              <a:lnSpc>
                <a:spcPct val="200000"/>
              </a:lnSpc>
              <a:spcBef>
                <a:spcPts val="800"/>
              </a:spcBef>
              <a:spcAft>
                <a:spcPts val="80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800"/>
              </a:spcAft>
              <a:buNone/>
            </a:pPr>
            <a:r>
              <a:rPr lang="es" sz="3600">
                <a:solidFill>
                  <a:srgbClr val="FFFFFF"/>
                </a:solidFill>
                <a:latin typeface="Times New Roman"/>
                <a:ea typeface="Times New Roman"/>
                <a:cs typeface="Times New Roman"/>
                <a:sym typeface="Times New Roman"/>
              </a:rPr>
              <a:t>Next-Fit Decreasing Height (NFDH)</a:t>
            </a:r>
            <a:endParaRPr sz="3600"/>
          </a:p>
        </p:txBody>
      </p:sp>
      <p:sp>
        <p:nvSpPr>
          <p:cNvPr id="80" name="Google Shape;80;p16"/>
          <p:cNvSpPr txBox="1">
            <a:spLocks noGrp="1"/>
          </p:cNvSpPr>
          <p:nvPr>
            <p:ph type="body" idx="1"/>
          </p:nvPr>
        </p:nvSpPr>
        <p:spPr>
          <a:xfrm>
            <a:off x="311700" y="1400350"/>
            <a:ext cx="8520600" cy="34164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800"/>
              </a:spcAft>
              <a:buNone/>
            </a:pPr>
            <a:r>
              <a:rPr lang="es" dirty="0">
                <a:solidFill>
                  <a:srgbClr val="FFFFFF"/>
                </a:solidFill>
                <a:latin typeface="Times New Roman"/>
                <a:ea typeface="Times New Roman"/>
                <a:cs typeface="Times New Roman"/>
                <a:sym typeface="Times New Roman"/>
              </a:rPr>
              <a:t>Forma parte de la heurística basada en niveles de Strip Packing Problem. El algoritmo clasifica los ítems por altura de manera decreciente, donde el ítem con mayor altura define la altura de cada nivel, y los coloca uno por uno en el nivel actual y en la posición más a la izquierda. Se cambiará de nivel cuando en el nivel actual no se tiene suficiente espacio para acomodar al siguiente rectángulo</a:t>
            </a:r>
            <a:endParaRPr dirty="0">
              <a:solidFill>
                <a:srgbClr val="FFFFFF"/>
              </a:solidFill>
              <a:latin typeface="Times New Roman"/>
              <a:ea typeface="Times New Roman"/>
              <a:cs typeface="Times New Roman"/>
              <a:sym typeface="Times New Roman"/>
            </a:endParaRPr>
          </a:p>
        </p:txBody>
      </p:sp>
      <p:pic>
        <p:nvPicPr>
          <p:cNvPr id="81" name="Google Shape;81;p16"/>
          <p:cNvPicPr preferRelativeResize="0"/>
          <p:nvPr/>
        </p:nvPicPr>
        <p:blipFill rotWithShape="1">
          <a:blip r:embed="rId3">
            <a:alphaModFix/>
          </a:blip>
          <a:srcRect l="22093" t="31857" r="57142" b="25074"/>
          <a:stretch/>
        </p:blipFill>
        <p:spPr>
          <a:xfrm>
            <a:off x="6337425" y="3497100"/>
            <a:ext cx="1734425" cy="151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0EB9916-08EE-40A3-AB35-8C7EF96DCC7E}"/>
              </a:ext>
            </a:extLst>
          </p:cNvPr>
          <p:cNvSpPr>
            <a:spLocks noGrp="1"/>
          </p:cNvSpPr>
          <p:nvPr>
            <p:ph type="title"/>
          </p:nvPr>
        </p:nvSpPr>
        <p:spPr/>
        <p:txBody>
          <a:bodyPr/>
          <a:lstStyle/>
          <a:p>
            <a:r>
              <a:rPr lang="es-ES" dirty="0" err="1"/>
              <a:t>Bottom</a:t>
            </a:r>
            <a:r>
              <a:rPr lang="es-ES" dirty="0"/>
              <a:t> </a:t>
            </a:r>
            <a:r>
              <a:rPr lang="es-ES" dirty="0" err="1"/>
              <a:t>Left</a:t>
            </a:r>
            <a:endParaRPr lang="es-PE" dirty="0"/>
          </a:p>
        </p:txBody>
      </p:sp>
      <p:sp>
        <p:nvSpPr>
          <p:cNvPr id="3" name="Marcador de texto 2">
            <a:extLst>
              <a:ext uri="{FF2B5EF4-FFF2-40B4-BE49-F238E27FC236}">
                <a16:creationId xmlns:a16="http://schemas.microsoft.com/office/drawing/2014/main" xmlns="" id="{FDB4FEDF-A881-46FE-9285-F9290EDE7477}"/>
              </a:ext>
            </a:extLst>
          </p:cNvPr>
          <p:cNvSpPr>
            <a:spLocks noGrp="1"/>
          </p:cNvSpPr>
          <p:nvPr>
            <p:ph type="body" idx="1"/>
          </p:nvPr>
        </p:nvSpPr>
        <p:spPr/>
        <p:txBody>
          <a:bodyPr/>
          <a:lstStyle/>
          <a:p>
            <a:pPr marL="114300" indent="0">
              <a:buNone/>
            </a:pPr>
            <a:r>
              <a:rPr lang="es-ES" dirty="0">
                <a:latin typeface="Times New Roman" panose="02020603050405020304" pitchFamily="18" charset="0"/>
                <a:cs typeface="Times New Roman" panose="02020603050405020304" pitchFamily="18" charset="0"/>
              </a:rPr>
              <a:t>Este algoritmo de empaquetamiento también sigue la heurística de </a:t>
            </a:r>
            <a:r>
              <a:rPr lang="es-ES" dirty="0" err="1">
                <a:latin typeface="Times New Roman" panose="02020603050405020304" pitchFamily="18" charset="0"/>
                <a:cs typeface="Times New Roman" panose="02020603050405020304" pitchFamily="18" charset="0"/>
              </a:rPr>
              <a:t>Strip</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Packing</a:t>
            </a:r>
            <a:r>
              <a:rPr lang="es-ES" dirty="0">
                <a:latin typeface="Times New Roman" panose="02020603050405020304" pitchFamily="18" charset="0"/>
                <a:cs typeface="Times New Roman" panose="02020603050405020304" pitchFamily="18" charset="0"/>
              </a:rPr>
              <a:t>. Consiste en ordenar todas las piezas cortadas de manera no creciente, luego se empaqueta de forma que la siguiente pieza vaya lo más cerca posible de la parte inferior, y luego lo más cerca posible de la izquierda sin superponerse con ninguna otra pieza embalada. Hay que tener en cuenta que este algoritmo no rota las piezas a empaquetar simplemente las acomoda.</a:t>
            </a:r>
            <a:endParaRPr lang="es-PE"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22DE61B2-F5E5-4003-B5D4-AE46F5E90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529" y="2860675"/>
            <a:ext cx="2909953" cy="219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6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725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800"/>
              </a:spcAft>
              <a:buNone/>
            </a:pPr>
            <a:r>
              <a:rPr lang="es" sz="2800" dirty="0">
                <a:solidFill>
                  <a:srgbClr val="FFFFFF"/>
                </a:solidFill>
                <a:latin typeface="Times New Roman"/>
                <a:ea typeface="Times New Roman"/>
                <a:cs typeface="Times New Roman"/>
                <a:sym typeface="Times New Roman"/>
              </a:rPr>
              <a:t>Análisis de la complejidad algorítmica de Next-Fit Decreasing Height (NFDH)</a:t>
            </a:r>
            <a:endParaRPr sz="2800" dirty="0">
              <a:solidFill>
                <a:srgbClr val="FFFFFF"/>
              </a:solidFill>
              <a:latin typeface="Times New Roman"/>
              <a:ea typeface="Times New Roman"/>
              <a:cs typeface="Times New Roman"/>
              <a:sym typeface="Times New Roman"/>
            </a:endParaRPr>
          </a:p>
        </p:txBody>
      </p:sp>
      <p:sp>
        <p:nvSpPr>
          <p:cNvPr id="87" name="Google Shape;87;p17"/>
          <p:cNvSpPr txBox="1">
            <a:spLocks noGrp="1"/>
          </p:cNvSpPr>
          <p:nvPr>
            <p:ph type="body" idx="1"/>
          </p:nvPr>
        </p:nvSpPr>
        <p:spPr>
          <a:xfrm>
            <a:off x="311700" y="1732225"/>
            <a:ext cx="8520600" cy="2799600"/>
          </a:xfrm>
          <a:prstGeom prst="rect">
            <a:avLst/>
          </a:prstGeom>
        </p:spPr>
        <p:txBody>
          <a:bodyPr spcFirstLastPara="1" wrap="square" lIns="91425" tIns="91425" rIns="91425" bIns="91425" anchor="t" anchorCtr="0">
            <a:noAutofit/>
          </a:bodyPr>
          <a:lstStyle/>
          <a:p>
            <a:pPr marL="457200" lvl="0" indent="0" algn="just" rtl="0">
              <a:lnSpc>
                <a:spcPct val="200000"/>
              </a:lnSpc>
              <a:spcBef>
                <a:spcPts val="0"/>
              </a:spcBef>
              <a:spcAft>
                <a:spcPts val="0"/>
              </a:spcAft>
              <a:buNone/>
            </a:pPr>
            <a:r>
              <a:rPr lang="es" dirty="0">
                <a:solidFill>
                  <a:srgbClr val="FFFFFF"/>
                </a:solidFill>
                <a:latin typeface="Times New Roman"/>
                <a:ea typeface="Times New Roman"/>
                <a:cs typeface="Times New Roman"/>
                <a:sym typeface="Times New Roman"/>
              </a:rPr>
              <a:t>Tiempo del algoritmo de ordenamiento: O(nlogn)</a:t>
            </a:r>
            <a:endParaRPr dirty="0">
              <a:solidFill>
                <a:srgbClr val="FFFFFF"/>
              </a:solidFill>
              <a:latin typeface="Times New Roman"/>
              <a:ea typeface="Times New Roman"/>
              <a:cs typeface="Times New Roman"/>
              <a:sym typeface="Times New Roman"/>
            </a:endParaRPr>
          </a:p>
          <a:p>
            <a:pPr marL="457200" lvl="0" indent="0" algn="just" rtl="0">
              <a:lnSpc>
                <a:spcPct val="200000"/>
              </a:lnSpc>
              <a:spcBef>
                <a:spcPts val="800"/>
              </a:spcBef>
              <a:spcAft>
                <a:spcPts val="0"/>
              </a:spcAft>
              <a:buNone/>
            </a:pPr>
            <a:r>
              <a:rPr lang="es" dirty="0">
                <a:solidFill>
                  <a:srgbClr val="FFFFFF"/>
                </a:solidFill>
                <a:latin typeface="Times New Roman"/>
                <a:ea typeface="Times New Roman"/>
                <a:cs typeface="Times New Roman"/>
                <a:sym typeface="Times New Roman"/>
              </a:rPr>
              <a:t>Tiempo del algoritmo NFDH: O(n)</a:t>
            </a:r>
            <a:endParaRPr dirty="0">
              <a:solidFill>
                <a:srgbClr val="FFFFFF"/>
              </a:solidFill>
              <a:latin typeface="Times New Roman"/>
              <a:ea typeface="Times New Roman"/>
              <a:cs typeface="Times New Roman"/>
              <a:sym typeface="Times New Roman"/>
            </a:endParaRPr>
          </a:p>
          <a:p>
            <a:pPr marL="457200" lvl="0" indent="0" algn="just" rtl="0">
              <a:lnSpc>
                <a:spcPct val="200000"/>
              </a:lnSpc>
              <a:spcBef>
                <a:spcPts val="800"/>
              </a:spcBef>
              <a:spcAft>
                <a:spcPts val="0"/>
              </a:spcAft>
              <a:buNone/>
            </a:pPr>
            <a:r>
              <a:rPr lang="es" dirty="0">
                <a:solidFill>
                  <a:srgbClr val="FFFFFF"/>
                </a:solidFill>
                <a:latin typeface="Times New Roman"/>
                <a:ea typeface="Times New Roman"/>
                <a:cs typeface="Times New Roman"/>
                <a:sym typeface="Times New Roman"/>
              </a:rPr>
              <a:t>Tiempo total del algoritmo: </a:t>
            </a:r>
            <a:r>
              <a:rPr lang="es">
                <a:solidFill>
                  <a:srgbClr val="FFFFFF"/>
                </a:solidFill>
                <a:latin typeface="Times New Roman"/>
                <a:ea typeface="Times New Roman"/>
                <a:cs typeface="Times New Roman"/>
                <a:sym typeface="Times New Roman"/>
              </a:rPr>
              <a:t>O(nlogn</a:t>
            </a:r>
            <a:r>
              <a:rPr lang="es" smtClean="0">
                <a:solidFill>
                  <a:srgbClr val="FFFFFF"/>
                </a:solidFill>
                <a:latin typeface="Times New Roman"/>
                <a:ea typeface="Times New Roman"/>
                <a:cs typeface="Times New Roman"/>
                <a:sym typeface="Times New Roman"/>
              </a:rPr>
              <a:t>)</a:t>
            </a:r>
            <a:endParaRPr dirty="0">
              <a:solidFill>
                <a:srgbClr val="FFFFFF"/>
              </a:solidFill>
              <a:latin typeface="Times New Roman"/>
              <a:ea typeface="Times New Roman"/>
              <a:cs typeface="Times New Roman"/>
              <a:sym typeface="Times New Roman"/>
            </a:endParaRPr>
          </a:p>
          <a:p>
            <a:pPr marL="457200" lvl="0" indent="0" algn="just" rtl="0">
              <a:lnSpc>
                <a:spcPct val="200000"/>
              </a:lnSpc>
              <a:spcBef>
                <a:spcPts val="800"/>
              </a:spcBef>
              <a:spcAft>
                <a:spcPts val="800"/>
              </a:spcAft>
              <a:buNone/>
            </a:pPr>
            <a:endParaRPr dirty="0">
              <a:solidFill>
                <a:srgbClr val="FFFFFF"/>
              </a:solidFill>
              <a:latin typeface="Times New Roman"/>
              <a:ea typeface="Times New Roman"/>
              <a:cs typeface="Times New Roman"/>
              <a:sym typeface="Times New Roman"/>
            </a:endParaRPr>
          </a:p>
        </p:txBody>
      </p:sp>
      <p:pic>
        <p:nvPicPr>
          <p:cNvPr id="88" name="Google Shape;88;p17"/>
          <p:cNvPicPr preferRelativeResize="0"/>
          <p:nvPr/>
        </p:nvPicPr>
        <p:blipFill rotWithShape="1">
          <a:blip r:embed="rId3">
            <a:alphaModFix/>
          </a:blip>
          <a:srcRect r="56981"/>
          <a:stretch/>
        </p:blipFill>
        <p:spPr>
          <a:xfrm>
            <a:off x="5918974" y="1081050"/>
            <a:ext cx="2913324" cy="370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21185A-7EDF-4747-9247-5C8A4CAA39C8}"/>
              </a:ext>
            </a:extLst>
          </p:cNvPr>
          <p:cNvSpPr>
            <a:spLocks noGrp="1"/>
          </p:cNvSpPr>
          <p:nvPr>
            <p:ph type="title"/>
          </p:nvPr>
        </p:nvSpPr>
        <p:spPr/>
        <p:txBody>
          <a:bodyPr/>
          <a:lstStyle/>
          <a:p>
            <a:r>
              <a:rPr lang="es" sz="3200" dirty="0">
                <a:solidFill>
                  <a:srgbClr val="FFFFFF"/>
                </a:solidFill>
                <a:latin typeface="Times New Roman"/>
                <a:ea typeface="Times New Roman"/>
                <a:cs typeface="Times New Roman"/>
                <a:sym typeface="Times New Roman"/>
              </a:rPr>
              <a:t>Análisis de la complejidad algorítmica d</a:t>
            </a:r>
            <a:r>
              <a:rPr lang="es-PE" sz="3200" dirty="0">
                <a:solidFill>
                  <a:srgbClr val="FFFFFF"/>
                </a:solidFill>
                <a:latin typeface="Times New Roman"/>
                <a:ea typeface="Times New Roman"/>
                <a:cs typeface="Times New Roman"/>
                <a:sym typeface="Times New Roman"/>
              </a:rPr>
              <a:t>e </a:t>
            </a:r>
            <a:r>
              <a:rPr lang="es-PE" sz="3200" dirty="0" err="1">
                <a:solidFill>
                  <a:srgbClr val="FFFFFF"/>
                </a:solidFill>
                <a:latin typeface="Times New Roman"/>
                <a:ea typeface="Times New Roman"/>
                <a:cs typeface="Times New Roman"/>
                <a:sym typeface="Times New Roman"/>
              </a:rPr>
              <a:t>Bottom</a:t>
            </a:r>
            <a:r>
              <a:rPr lang="es-PE" sz="3200" dirty="0">
                <a:solidFill>
                  <a:srgbClr val="FFFFFF"/>
                </a:solidFill>
                <a:latin typeface="Times New Roman"/>
                <a:ea typeface="Times New Roman"/>
                <a:cs typeface="Times New Roman"/>
                <a:sym typeface="Times New Roman"/>
              </a:rPr>
              <a:t> </a:t>
            </a:r>
            <a:r>
              <a:rPr lang="es-PE" sz="3200" dirty="0" err="1">
                <a:solidFill>
                  <a:srgbClr val="FFFFFF"/>
                </a:solidFill>
                <a:latin typeface="Times New Roman"/>
                <a:ea typeface="Times New Roman"/>
                <a:cs typeface="Times New Roman"/>
                <a:sym typeface="Times New Roman"/>
              </a:rPr>
              <a:t>Left</a:t>
            </a:r>
            <a:endParaRPr lang="es-PE" dirty="0"/>
          </a:p>
        </p:txBody>
      </p:sp>
      <p:sp>
        <p:nvSpPr>
          <p:cNvPr id="3" name="Marcador de texto 2">
            <a:extLst>
              <a:ext uri="{FF2B5EF4-FFF2-40B4-BE49-F238E27FC236}">
                <a16:creationId xmlns:a16="http://schemas.microsoft.com/office/drawing/2014/main" xmlns="" id="{42AC5EFA-5F32-46D6-83C2-F81E05431004}"/>
              </a:ext>
            </a:extLst>
          </p:cNvPr>
          <p:cNvSpPr>
            <a:spLocks noGrp="1"/>
          </p:cNvSpPr>
          <p:nvPr>
            <p:ph type="body" idx="1"/>
          </p:nvPr>
        </p:nvSpPr>
        <p:spPr>
          <a:xfrm>
            <a:off x="311700" y="1836530"/>
            <a:ext cx="6612611" cy="2686609"/>
          </a:xfrm>
        </p:spPr>
        <p:txBody>
          <a:bodyPr/>
          <a:lstStyle/>
          <a:p>
            <a:r>
              <a:rPr lang="es-ES" dirty="0"/>
              <a:t>Tiempo del algoritmo: O(n^2)</a:t>
            </a:r>
          </a:p>
          <a:p>
            <a:endParaRPr lang="es-PE" dirty="0"/>
          </a:p>
          <a:p>
            <a:r>
              <a:rPr lang="es-PE" dirty="0"/>
              <a:t>Tiempo de ordenamiento: O(n^2)</a:t>
            </a:r>
          </a:p>
        </p:txBody>
      </p:sp>
    </p:spTree>
    <p:extLst>
      <p:ext uri="{BB962C8B-B14F-4D97-AF65-F5344CB8AC3E}">
        <p14:creationId xmlns:p14="http://schemas.microsoft.com/office/powerpoint/2010/main" val="25998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209500"/>
            <a:ext cx="8520600" cy="45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800" dirty="0">
                <a:solidFill>
                  <a:srgbClr val="FFFFFF"/>
                </a:solidFill>
                <a:latin typeface="Times New Roman"/>
                <a:ea typeface="Times New Roman"/>
                <a:cs typeface="Times New Roman"/>
                <a:sym typeface="Times New Roman"/>
              </a:rPr>
              <a:t>Ventajas:</a:t>
            </a:r>
            <a:endParaRPr dirty="0"/>
          </a:p>
          <a:p>
            <a:pPr marL="457200" lvl="0" indent="-342900" algn="l" rtl="0">
              <a:lnSpc>
                <a:spcPct val="115000"/>
              </a:lnSpc>
              <a:spcBef>
                <a:spcPts val="1600"/>
              </a:spcBef>
              <a:spcAft>
                <a:spcPts val="0"/>
              </a:spcAft>
              <a:buClr>
                <a:srgbClr val="FFFFFF"/>
              </a:buClr>
              <a:buSzPts val="1800"/>
              <a:buFont typeface="Times New Roman"/>
              <a:buChar char="●"/>
            </a:pPr>
            <a:r>
              <a:rPr lang="es" dirty="0">
                <a:solidFill>
                  <a:srgbClr val="FFFFFF"/>
                </a:solidFill>
                <a:latin typeface="Times New Roman"/>
                <a:ea typeface="Times New Roman"/>
                <a:cs typeface="Times New Roman"/>
                <a:sym typeface="Times New Roman"/>
              </a:rPr>
              <a:t>Se vuelve más eficiente a medida de que la dimensión de los ítems se incrementan.</a:t>
            </a:r>
            <a:endParaRPr dirty="0">
              <a:solidFill>
                <a:srgbClr val="FFFFFF"/>
              </a:solidFill>
              <a:latin typeface="Times New Roman"/>
              <a:ea typeface="Times New Roman"/>
              <a:cs typeface="Times New Roman"/>
              <a:sym typeface="Times New Roman"/>
            </a:endParaRPr>
          </a:p>
          <a:p>
            <a:pPr marL="0" lvl="0" indent="0" algn="l" rtl="0">
              <a:spcBef>
                <a:spcPts val="800"/>
              </a:spcBef>
              <a:spcAft>
                <a:spcPts val="0"/>
              </a:spcAft>
              <a:buNone/>
            </a:pPr>
            <a:r>
              <a:rPr lang="es" sz="2800" dirty="0">
                <a:solidFill>
                  <a:srgbClr val="FFFFFF"/>
                </a:solidFill>
                <a:latin typeface="Times New Roman"/>
                <a:ea typeface="Times New Roman"/>
                <a:cs typeface="Times New Roman"/>
                <a:sym typeface="Times New Roman"/>
              </a:rPr>
              <a:t>Desventajas:</a:t>
            </a:r>
            <a:endParaRPr dirty="0"/>
          </a:p>
          <a:p>
            <a:pPr marL="457200" marR="0" lvl="0" indent="-342900" algn="l" rtl="0">
              <a:lnSpc>
                <a:spcPct val="115000"/>
              </a:lnSpc>
              <a:spcBef>
                <a:spcPts val="1600"/>
              </a:spcBef>
              <a:spcAft>
                <a:spcPts val="0"/>
              </a:spcAft>
              <a:buClr>
                <a:srgbClr val="FFFFFF"/>
              </a:buClr>
              <a:buSzPts val="1800"/>
              <a:buFont typeface="Times New Roman"/>
              <a:buChar char="●"/>
            </a:pPr>
            <a:r>
              <a:rPr lang="es" dirty="0">
                <a:solidFill>
                  <a:srgbClr val="FFFFFF"/>
                </a:solidFill>
                <a:latin typeface="Times New Roman"/>
                <a:ea typeface="Times New Roman"/>
                <a:cs typeface="Times New Roman"/>
                <a:sym typeface="Times New Roman"/>
              </a:rPr>
              <a:t>Una clara desventaja de este algoritmo es el desperdicio de espacio, ya que los espacios libres de los niveles cerrados ya no pueden ser ocupados.</a:t>
            </a:r>
            <a:endParaRPr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s" dirty="0">
                <a:solidFill>
                  <a:srgbClr val="FFFFFF"/>
                </a:solidFill>
                <a:latin typeface="Times New Roman"/>
                <a:ea typeface="Times New Roman"/>
                <a:cs typeface="Times New Roman"/>
                <a:sym typeface="Times New Roman"/>
              </a:rPr>
              <a:t>En comparación con las otras dos heurísticas de nivel, NFDH es la que genera mayor desperdicio.</a:t>
            </a:r>
            <a:endParaRPr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s" dirty="0">
                <a:solidFill>
                  <a:srgbClr val="FFFFFF"/>
                </a:solidFill>
                <a:latin typeface="Times New Roman"/>
                <a:ea typeface="Times New Roman"/>
                <a:cs typeface="Times New Roman"/>
                <a:sym typeface="Times New Roman"/>
              </a:rPr>
              <a:t>Este algoritmo no presenta características de rotación de piezas para optimizar el espacio de la plancha.</a:t>
            </a:r>
            <a:endParaRPr dirty="0">
              <a:solidFill>
                <a:srgbClr val="FFFFFF"/>
              </a:solidFill>
              <a:latin typeface="Times New Roman"/>
              <a:ea typeface="Times New Roman"/>
              <a:cs typeface="Times New Roman"/>
              <a:sym typeface="Times New Roman"/>
            </a:endParaRPr>
          </a:p>
          <a:p>
            <a:pPr marL="457200" marR="0" lvl="0" indent="-342900" algn="l" rtl="0">
              <a:lnSpc>
                <a:spcPct val="115000"/>
              </a:lnSpc>
              <a:spcBef>
                <a:spcPts val="0"/>
              </a:spcBef>
              <a:spcAft>
                <a:spcPts val="0"/>
              </a:spcAft>
              <a:buClr>
                <a:srgbClr val="FFFFFF"/>
              </a:buClr>
              <a:buSzPts val="1800"/>
              <a:buFont typeface="Times New Roman"/>
              <a:buChar char="●"/>
            </a:pPr>
            <a:r>
              <a:rPr lang="es" dirty="0">
                <a:solidFill>
                  <a:srgbClr val="FFFFFF"/>
                </a:solidFill>
                <a:latin typeface="Times New Roman"/>
                <a:ea typeface="Times New Roman"/>
                <a:cs typeface="Times New Roman"/>
                <a:sym typeface="Times New Roman"/>
              </a:rPr>
              <a:t>El tiempo de respuesta de ejecución es mayor en comparación con los otros algoritmos.</a:t>
            </a:r>
            <a:endParaRPr dirty="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Conclusión:</a:t>
            </a:r>
            <a:endParaRPr lang="es-PE" dirty="0"/>
          </a:p>
        </p:txBody>
      </p:sp>
      <p:sp>
        <p:nvSpPr>
          <p:cNvPr id="3" name="Marcador de texto 2"/>
          <p:cNvSpPr>
            <a:spLocks noGrp="1"/>
          </p:cNvSpPr>
          <p:nvPr>
            <p:ph type="body" idx="1"/>
          </p:nvPr>
        </p:nvSpPr>
        <p:spPr/>
        <p:txBody>
          <a:bodyPr/>
          <a:lstStyle/>
          <a:p>
            <a:r>
              <a:rPr lang="es-PE" dirty="0">
                <a:solidFill>
                  <a:srgbClr val="FFFFFF"/>
                </a:solidFill>
                <a:latin typeface="Times New Roman"/>
                <a:ea typeface="Times New Roman"/>
                <a:cs typeface="Times New Roman"/>
              </a:rPr>
              <a:t>Los resultados que se muestran en función al tiempo asintótico (</a:t>
            </a:r>
            <a:r>
              <a:rPr lang="es-PE" dirty="0" err="1">
                <a:solidFill>
                  <a:srgbClr val="FFFFFF"/>
                </a:solidFill>
                <a:latin typeface="Times New Roman"/>
                <a:ea typeface="Times New Roman"/>
                <a:cs typeface="Times New Roman"/>
              </a:rPr>
              <a:t>BigO</a:t>
            </a:r>
            <a:r>
              <a:rPr lang="es-PE" dirty="0">
                <a:solidFill>
                  <a:srgbClr val="FFFFFF"/>
                </a:solidFill>
                <a:latin typeface="Times New Roman"/>
                <a:ea typeface="Times New Roman"/>
                <a:cs typeface="Times New Roman"/>
              </a:rPr>
              <a:t>), evidencian que el algoritmo más optimo es </a:t>
            </a:r>
            <a:r>
              <a:rPr lang="es-PE" dirty="0" err="1">
                <a:solidFill>
                  <a:srgbClr val="FFFFFF"/>
                </a:solidFill>
                <a:latin typeface="Times New Roman"/>
                <a:ea typeface="Times New Roman"/>
                <a:cs typeface="Times New Roman"/>
              </a:rPr>
              <a:t>Bottom</a:t>
            </a:r>
            <a:r>
              <a:rPr lang="es-PE" dirty="0">
                <a:solidFill>
                  <a:srgbClr val="FFFFFF"/>
                </a:solidFill>
                <a:latin typeface="Times New Roman"/>
                <a:ea typeface="Times New Roman"/>
                <a:cs typeface="Times New Roman"/>
              </a:rPr>
              <a:t> </a:t>
            </a:r>
            <a:r>
              <a:rPr lang="es-PE" dirty="0" err="1">
                <a:solidFill>
                  <a:srgbClr val="FFFFFF"/>
                </a:solidFill>
                <a:latin typeface="Times New Roman"/>
                <a:ea typeface="Times New Roman"/>
                <a:cs typeface="Times New Roman"/>
              </a:rPr>
              <a:t>Left</a:t>
            </a:r>
            <a:r>
              <a:rPr lang="es-PE" dirty="0">
                <a:solidFill>
                  <a:srgbClr val="FFFFFF"/>
                </a:solidFill>
                <a:latin typeface="Times New Roman"/>
                <a:ea typeface="Times New Roman"/>
                <a:cs typeface="Times New Roman"/>
              </a:rPr>
              <a:t>, ya que tiene un tiempo de O(n^2) y NFDH tiene O(</a:t>
            </a:r>
            <a:r>
              <a:rPr lang="es-PE" dirty="0" err="1">
                <a:solidFill>
                  <a:srgbClr val="FFFFFF"/>
                </a:solidFill>
                <a:latin typeface="Times New Roman"/>
                <a:ea typeface="Times New Roman"/>
                <a:cs typeface="Times New Roman"/>
              </a:rPr>
              <a:t>nlogn</a:t>
            </a:r>
            <a:r>
              <a:rPr lang="es-PE" dirty="0">
                <a:solidFill>
                  <a:srgbClr val="FFFFFF"/>
                </a:solidFill>
                <a:latin typeface="Times New Roman"/>
                <a:ea typeface="Times New Roman"/>
                <a:cs typeface="Times New Roman"/>
              </a:rPr>
              <a:t>).</a:t>
            </a:r>
            <a:endParaRPr lang="es-PE" dirty="0">
              <a:solidFill>
                <a:srgbClr val="FFFFFF"/>
              </a:solidFill>
              <a:latin typeface="Times New Roman"/>
              <a:ea typeface="Times New Roman"/>
              <a:cs typeface="Times New Roman"/>
            </a:endParaRPr>
          </a:p>
        </p:txBody>
      </p:sp>
    </p:spTree>
    <p:extLst>
      <p:ext uri="{BB962C8B-B14F-4D97-AF65-F5344CB8AC3E}">
        <p14:creationId xmlns:p14="http://schemas.microsoft.com/office/powerpoint/2010/main" val="177292029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423</Words>
  <Application>Microsoft Office PowerPoint</Application>
  <PresentationFormat>Presentación en pantalla (16:9)</PresentationFormat>
  <Paragraphs>31</Paragraphs>
  <Slides>9</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Average</vt:lpstr>
      <vt:lpstr>Oswald</vt:lpstr>
      <vt:lpstr>Times New Roman</vt:lpstr>
      <vt:lpstr>Arial</vt:lpstr>
      <vt:lpstr>Slate</vt:lpstr>
      <vt:lpstr>Algoritmos de corte y empaquetamiento</vt:lpstr>
      <vt:lpstr>Algoritmos escogidos</vt:lpstr>
      <vt:lpstr>Objetivo</vt:lpstr>
      <vt:lpstr>Next-Fit Decreasing Height (NFDH)</vt:lpstr>
      <vt:lpstr>Bottom Left</vt:lpstr>
      <vt:lpstr>Análisis de la complejidad algorítmica de Next-Fit Decreasing Height (NFDH)</vt:lpstr>
      <vt:lpstr>Análisis de la complejidad algorítmica de Bottom Left</vt:lpstr>
      <vt:lpstr>Presentación de PowerPoint</vt:lpstr>
      <vt:lpstr>Conclusión: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de corte y empaquetamiento</dc:title>
  <cp:lastModifiedBy>Diego Hilario Callupe</cp:lastModifiedBy>
  <cp:revision>3</cp:revision>
  <dcterms:modified xsi:type="dcterms:W3CDTF">2019-09-27T20:12:25Z</dcterms:modified>
</cp:coreProperties>
</file>