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Caveat"/>
      <p:regular r:id="rId28"/>
      <p:bold r:id="rId29"/>
    </p:embeddedFon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ave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ve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Thank you for the opportunity to present group 11’s  final presentation, a collaboration by Alonzo Dority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59956cb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59956cb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59956cb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59956cb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95D46"/>
              </a:buClr>
              <a:buSzPts val="1800"/>
              <a:buFont typeface="Open Sans"/>
              <a:buChar char="●"/>
            </a:pPr>
            <a:r>
              <a:rPr lang="en" sz="1800">
                <a:solidFill>
                  <a:srgbClr val="695D46"/>
                </a:solidFill>
                <a:latin typeface="Open Sans"/>
                <a:ea typeface="Open Sans"/>
                <a:cs typeface="Open Sans"/>
                <a:sym typeface="Open Sans"/>
              </a:rPr>
              <a:t>Extract - transform - load</a:t>
            </a:r>
            <a:endParaRPr sz="1800">
              <a:solidFill>
                <a:srgbClr val="695D46"/>
              </a:solidFill>
              <a:latin typeface="Open Sans"/>
              <a:ea typeface="Open Sans"/>
              <a:cs typeface="Open Sans"/>
              <a:sym typeface="Open Sans"/>
            </a:endParaRPr>
          </a:p>
          <a:p>
            <a:pPr indent="-342900" lvl="0" marL="457200" rtl="0" algn="l">
              <a:lnSpc>
                <a:spcPct val="115000"/>
              </a:lnSpc>
              <a:spcBef>
                <a:spcPts val="0"/>
              </a:spcBef>
              <a:spcAft>
                <a:spcPts val="0"/>
              </a:spcAft>
              <a:buClr>
                <a:srgbClr val="695D46"/>
              </a:buClr>
              <a:buSzPts val="1800"/>
              <a:buFont typeface="Open Sans"/>
              <a:buChar char="●"/>
            </a:pPr>
            <a:r>
              <a:rPr lang="en" sz="1800">
                <a:solidFill>
                  <a:srgbClr val="695D46"/>
                </a:solidFill>
                <a:latin typeface="Open Sans"/>
                <a:ea typeface="Open Sans"/>
                <a:cs typeface="Open Sans"/>
                <a:sym typeface="Open Sans"/>
              </a:rPr>
              <a:t>Data cleaning: </a:t>
            </a:r>
            <a:endParaRPr sz="1800">
              <a:solidFill>
                <a:srgbClr val="695D46"/>
              </a:solidFill>
              <a:latin typeface="Open Sans"/>
              <a:ea typeface="Open Sans"/>
              <a:cs typeface="Open Sans"/>
              <a:sym typeface="Open Sans"/>
            </a:endParaRPr>
          </a:p>
          <a:p>
            <a:pPr indent="-330200" lvl="1" marL="914400" rtl="0" algn="l">
              <a:lnSpc>
                <a:spcPct val="115000"/>
              </a:lnSpc>
              <a:spcBef>
                <a:spcPts val="0"/>
              </a:spcBef>
              <a:spcAft>
                <a:spcPts val="0"/>
              </a:spcAft>
              <a:buClr>
                <a:srgbClr val="695D46"/>
              </a:buClr>
              <a:buSzPts val="1600"/>
              <a:buFont typeface="Open Sans"/>
              <a:buChar char="○"/>
            </a:pPr>
            <a:r>
              <a:rPr lang="en" sz="1600">
                <a:solidFill>
                  <a:srgbClr val="695D46"/>
                </a:solidFill>
                <a:latin typeface="Open Sans"/>
                <a:ea typeface="Open Sans"/>
                <a:cs typeface="Open Sans"/>
                <a:sym typeface="Open Sans"/>
              </a:rPr>
              <a:t>Made sure all data sources are consistent in data types and columns</a:t>
            </a:r>
            <a:endParaRPr sz="1600">
              <a:solidFill>
                <a:srgbClr val="695D46"/>
              </a:solidFill>
              <a:latin typeface="Open Sans"/>
              <a:ea typeface="Open Sans"/>
              <a:cs typeface="Open Sans"/>
              <a:sym typeface="Open Sans"/>
            </a:endParaRPr>
          </a:p>
          <a:p>
            <a:pPr indent="-330200" lvl="1" marL="914400" rtl="0" algn="l">
              <a:lnSpc>
                <a:spcPct val="115000"/>
              </a:lnSpc>
              <a:spcBef>
                <a:spcPts val="0"/>
              </a:spcBef>
              <a:spcAft>
                <a:spcPts val="0"/>
              </a:spcAft>
              <a:buClr>
                <a:srgbClr val="695D46"/>
              </a:buClr>
              <a:buSzPts val="1600"/>
              <a:buFont typeface="Open Sans"/>
              <a:buChar char="○"/>
            </a:pPr>
            <a:r>
              <a:rPr lang="en" sz="1600">
                <a:solidFill>
                  <a:srgbClr val="695D46"/>
                </a:solidFill>
                <a:latin typeface="Open Sans"/>
                <a:ea typeface="Open Sans"/>
                <a:cs typeface="Open Sans"/>
                <a:sym typeface="Open Sans"/>
              </a:rPr>
              <a:t>Ensured no missing values</a:t>
            </a:r>
            <a:endParaRPr sz="1600">
              <a:solidFill>
                <a:srgbClr val="695D46"/>
              </a:solidFill>
              <a:latin typeface="Open Sans"/>
              <a:ea typeface="Open Sans"/>
              <a:cs typeface="Open Sans"/>
              <a:sym typeface="Open Sans"/>
            </a:endParaRPr>
          </a:p>
          <a:p>
            <a:pPr indent="-330200" lvl="1" marL="914400" rtl="0" algn="l">
              <a:lnSpc>
                <a:spcPct val="115000"/>
              </a:lnSpc>
              <a:spcBef>
                <a:spcPts val="0"/>
              </a:spcBef>
              <a:spcAft>
                <a:spcPts val="0"/>
              </a:spcAft>
              <a:buClr>
                <a:srgbClr val="695D46"/>
              </a:buClr>
              <a:buSzPts val="1600"/>
              <a:buFont typeface="Open Sans"/>
              <a:buChar char="○"/>
            </a:pPr>
            <a:r>
              <a:rPr lang="en" sz="1600">
                <a:solidFill>
                  <a:srgbClr val="695D46"/>
                </a:solidFill>
                <a:latin typeface="Open Sans"/>
                <a:ea typeface="Open Sans"/>
                <a:cs typeface="Open Sans"/>
                <a:sym typeface="Open Sans"/>
              </a:rPr>
              <a:t>Removed irrelevant features and columns</a:t>
            </a:r>
            <a:endParaRPr sz="1600">
              <a:solidFill>
                <a:srgbClr val="695D46"/>
              </a:solidFill>
              <a:latin typeface="Open Sans"/>
              <a:ea typeface="Open Sans"/>
              <a:cs typeface="Open Sans"/>
              <a:sym typeface="Open Sans"/>
            </a:endParaRPr>
          </a:p>
          <a:p>
            <a:pPr indent="-330200" lvl="1" marL="914400" rtl="0" algn="l">
              <a:lnSpc>
                <a:spcPct val="115000"/>
              </a:lnSpc>
              <a:spcBef>
                <a:spcPts val="0"/>
              </a:spcBef>
              <a:spcAft>
                <a:spcPts val="0"/>
              </a:spcAft>
              <a:buClr>
                <a:srgbClr val="695D46"/>
              </a:buClr>
              <a:buSzPts val="1600"/>
              <a:buFont typeface="Open Sans"/>
              <a:buChar char="○"/>
            </a:pPr>
            <a:r>
              <a:rPr lang="en" sz="1600">
                <a:solidFill>
                  <a:srgbClr val="695D46"/>
                </a:solidFill>
                <a:latin typeface="Open Sans"/>
                <a:ea typeface="Open Sans"/>
                <a:cs typeface="Open Sans"/>
                <a:sym typeface="Open Sans"/>
              </a:rPr>
              <a:t>Created new column “trading range” to account for high and low pricing</a:t>
            </a:r>
            <a:endParaRPr sz="1600">
              <a:solidFill>
                <a:srgbClr val="695D46"/>
              </a:solidFill>
              <a:latin typeface="Open Sans"/>
              <a:ea typeface="Open Sans"/>
              <a:cs typeface="Open Sans"/>
              <a:sym typeface="Open Sans"/>
            </a:endParaRPr>
          </a:p>
          <a:p>
            <a:pPr indent="-330200" lvl="0" marL="457200" rtl="0" algn="l">
              <a:lnSpc>
                <a:spcPct val="115000"/>
              </a:lnSpc>
              <a:spcBef>
                <a:spcPts val="0"/>
              </a:spcBef>
              <a:spcAft>
                <a:spcPts val="0"/>
              </a:spcAft>
              <a:buClr>
                <a:srgbClr val="695D46"/>
              </a:buClr>
              <a:buSzPts val="1600"/>
              <a:buFont typeface="Open Sans"/>
              <a:buChar char="●"/>
            </a:pPr>
            <a:r>
              <a:rPr lang="en" sz="1600">
                <a:solidFill>
                  <a:srgbClr val="695D46"/>
                </a:solidFill>
                <a:latin typeface="Open Sans"/>
                <a:ea typeface="Open Sans"/>
                <a:cs typeface="Open Sans"/>
                <a:sym typeface="Open Sans"/>
              </a:rPr>
              <a:t>Finding patterns in data, making sure it all lines up</a:t>
            </a:r>
            <a:endParaRPr sz="1600">
              <a:solidFill>
                <a:srgbClr val="695D46"/>
              </a:solidFill>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8e47b43d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8e47b43d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59956cb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59956cb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Financial data was used for the analysis and thirty-three (33) total features were created. Data was encoded, then divided using train test split. It was then scaled and fed to our artificial neural network for evaluation.</a:t>
            </a:r>
            <a:endParaRPr sz="1000">
              <a:solidFill>
                <a:schemeClr val="dk1"/>
              </a:solidFill>
            </a:endParaRPr>
          </a:p>
          <a:p>
            <a:pPr indent="0" lvl="0" marL="0" rtl="0" algn="l">
              <a:lnSpc>
                <a:spcPct val="115000"/>
              </a:lnSpc>
              <a:spcBef>
                <a:spcPts val="0"/>
              </a:spcBef>
              <a:spcAft>
                <a:spcPts val="0"/>
              </a:spcAft>
              <a:buNone/>
            </a:pPr>
            <a:r>
              <a:t/>
            </a:r>
            <a:endParaRPr sz="1800">
              <a:solidFill>
                <a:srgbClr val="695D46"/>
              </a:solidFill>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9fb602553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9fb602553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artificial neural network was created with Tensorflow. We experimented with various aspects of the model and settled on a model that used three total layers. The first hidden layer consisted of 80 nodes. The second hidden layer consisted of thirty nodes while our output layer consisted of one node. Our output node makes a binary classification related to the purchasing of select commodities or holding to purchase at a later date. Our first and second hidden layers use a ReLu activation function while the output layer uses a sigmoid activation function. </a:t>
            </a:r>
            <a:endParaRPr sz="1000">
              <a:solidFill>
                <a:schemeClr val="dk1"/>
              </a:solidFill>
            </a:endParaRPr>
          </a:p>
          <a:p>
            <a:pPr indent="0" lvl="0" marL="0" rtl="0" algn="l">
              <a:lnSpc>
                <a:spcPct val="115000"/>
              </a:lnSpc>
              <a:spcBef>
                <a:spcPts val="0"/>
              </a:spcBef>
              <a:spcAft>
                <a:spcPts val="0"/>
              </a:spcAft>
              <a:buNone/>
            </a:pPr>
            <a:r>
              <a:t/>
            </a:r>
            <a:endParaRPr sz="1800">
              <a:solidFill>
                <a:srgbClr val="695D46"/>
              </a:solidFill>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8e47b43d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8e47b43d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695D46"/>
              </a:buClr>
              <a:buSzPts val="1200"/>
              <a:buFont typeface="Open Sans"/>
              <a:buChar char="●"/>
            </a:pPr>
            <a:r>
              <a:rPr lang="en" sz="1000">
                <a:solidFill>
                  <a:schemeClr val="dk1"/>
                </a:solidFill>
              </a:rPr>
              <a:t>The network is designed to make a binary classification and uses a binary cross entropy loss function. It also uses an Adam optimization algorithm and uses accuracy as the metric to gauge correct and incorrect classifications</a:t>
            </a:r>
            <a:endParaRPr sz="1200">
              <a:solidFill>
                <a:srgbClr val="695D46"/>
              </a:solidFill>
              <a:latin typeface="Open Sans"/>
              <a:ea typeface="Open Sans"/>
              <a:cs typeface="Open Sans"/>
              <a:sym typeface="Open Sans"/>
            </a:endParaRPr>
          </a:p>
          <a:p>
            <a:pPr indent="-317500" lvl="0" marL="457200" rtl="0" algn="l">
              <a:lnSpc>
                <a:spcPct val="115000"/>
              </a:lnSpc>
              <a:spcBef>
                <a:spcPts val="0"/>
              </a:spcBef>
              <a:spcAft>
                <a:spcPts val="0"/>
              </a:spcAft>
              <a:buClr>
                <a:srgbClr val="695D46"/>
              </a:buClr>
              <a:buSzPts val="1400"/>
              <a:buFont typeface="Open Sans"/>
              <a:buChar char="●"/>
            </a:pPr>
            <a:r>
              <a:rPr lang="en" sz="1400">
                <a:solidFill>
                  <a:srgbClr val="695D46"/>
                </a:solidFill>
                <a:latin typeface="Open Sans"/>
                <a:ea typeface="Open Sans"/>
                <a:cs typeface="Open Sans"/>
                <a:sym typeface="Open Sans"/>
              </a:rPr>
              <a:t>BUY = commodity meets the threshold of cost price 5% lower than 90 days prior. </a:t>
            </a:r>
            <a:endParaRPr sz="1400">
              <a:solidFill>
                <a:srgbClr val="695D46"/>
              </a:solidFill>
              <a:latin typeface="Open Sans"/>
              <a:ea typeface="Open Sans"/>
              <a:cs typeface="Open Sans"/>
              <a:sym typeface="Open Sans"/>
            </a:endParaRPr>
          </a:p>
          <a:p>
            <a:pPr indent="-317500" lvl="0" marL="457200" rtl="0" algn="l">
              <a:lnSpc>
                <a:spcPct val="115000"/>
              </a:lnSpc>
              <a:spcBef>
                <a:spcPts val="0"/>
              </a:spcBef>
              <a:spcAft>
                <a:spcPts val="0"/>
              </a:spcAft>
              <a:buClr>
                <a:srgbClr val="695D46"/>
              </a:buClr>
              <a:buSzPts val="1400"/>
              <a:buFont typeface="Open Sans"/>
              <a:buChar char="●"/>
            </a:pPr>
            <a:r>
              <a:rPr lang="en" sz="1400">
                <a:solidFill>
                  <a:srgbClr val="695D46"/>
                </a:solidFill>
                <a:latin typeface="Open Sans"/>
                <a:ea typeface="Open Sans"/>
                <a:cs typeface="Open Sans"/>
                <a:sym typeface="Open Sans"/>
              </a:rPr>
              <a:t>Don’t Buy = commodity does not meet the threshold of cost price 5% lower than 90 days prior. </a:t>
            </a:r>
            <a:endParaRPr sz="1200">
              <a:solidFill>
                <a:srgbClr val="695D46"/>
              </a:solidFill>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59956cb8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59956cb8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95D46"/>
                </a:solidFill>
                <a:latin typeface="Open Sans"/>
                <a:ea typeface="Open Sans"/>
                <a:cs typeface="Open Sans"/>
                <a:sym typeface="Open Sans"/>
              </a:rPr>
              <a:t>Jupyter Notebook, Pandas, Matplotlib, Sklearn, Python, Tensorflow, Yfinance , Tableau, GitHub</a:t>
            </a:r>
            <a:endParaRPr sz="18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rPr>
              <a:t>The analysis was conducted using a number of technologies used throughout the bootcamp. It was primarily performed in python using a Jupyter notebook. Data was retrieved from a mongodb and loaded into a notebook with pandas. Results were acquired using an artificial neural network with the tensor flow platform. All data was then uploaded into our GitHub repository. In addition, the analysis used other platforms, including Tableau, scikit-learn, Matplotlib, and Yahoo Finance</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1200"/>
              </a:spcAft>
              <a:buNone/>
            </a:pPr>
            <a:r>
              <a:t/>
            </a:r>
            <a:endParaRPr sz="1800">
              <a:solidFill>
                <a:srgbClr val="695D46"/>
              </a:solidFill>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9d4143f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9d4143f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9d4143ff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9d4143ff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ran our analysis 6 times, once for each commodity. Below are the respective accuracy scores. As you can see, all models achieved around 60-70% accuracy, with the strongest results being in soy benas and soy oil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9d4143f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9d4143f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Moving forward with this analysis, we have a few recommendations for anyone that would like to create a similar analysis in the future, or even build off of this one. in hindsight, there are some things we could have done differently as well</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8e47b43d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8e47b43d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9d4143ff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9d4143ff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695D46"/>
                </a:solidFill>
                <a:latin typeface="Open Sans"/>
                <a:ea typeface="Open Sans"/>
                <a:cs typeface="Open Sans"/>
                <a:sym typeface="Open Sans"/>
              </a:rPr>
              <a:t>Our first recommendation for a future analysis is to include </a:t>
            </a:r>
            <a:r>
              <a:rPr lang="en" sz="1800">
                <a:solidFill>
                  <a:srgbClr val="695D46"/>
                </a:solidFill>
                <a:latin typeface="Open Sans"/>
                <a:ea typeface="Open Sans"/>
                <a:cs typeface="Open Sans"/>
                <a:sym typeface="Open Sans"/>
              </a:rPr>
              <a:t>Japan's currency, the Yen. The Yen ranks third as the world’s most used currency, behind the U.S. dollar and Euro, which we have included in our analysis. However, we were unable to access open source historical stock data for Yen currency.</a:t>
            </a:r>
            <a:endParaRPr sz="18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800">
                <a:solidFill>
                  <a:srgbClr val="695D46"/>
                </a:solidFill>
                <a:latin typeface="Open Sans"/>
                <a:ea typeface="Open Sans"/>
                <a:cs typeface="Open Sans"/>
                <a:sym typeface="Open Sans"/>
              </a:rPr>
              <a:t>Second, the model can be adjusted to predict pricing for a commodity, rather than making a buy or hold decision. With the time constraints of this project, we did not believe this was feasible, but could be done in the future.</a:t>
            </a:r>
            <a:endParaRPr sz="18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800">
                <a:solidFill>
                  <a:srgbClr val="695D46"/>
                </a:solidFill>
                <a:latin typeface="Open Sans"/>
                <a:ea typeface="Open Sans"/>
                <a:cs typeface="Open Sans"/>
                <a:sym typeface="Open Sans"/>
              </a:rPr>
              <a:t>Lastly, we recommend including external factors such as climate or time of year. These factors could provide more insight into the changing stock prices.</a:t>
            </a:r>
            <a:endParaRPr sz="1800">
              <a:solidFill>
                <a:srgbClr val="695D46"/>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9d4143ff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9d4143ff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solidFill>
                  <a:srgbClr val="695D46"/>
                </a:solidFill>
                <a:latin typeface="Open Sans"/>
                <a:ea typeface="Open Sans"/>
                <a:cs typeface="Open Sans"/>
                <a:sym typeface="Open Sans"/>
              </a:rPr>
              <a:t>In terms of what we could have done differently, research shows a link between crude oil prices and agricultural commodities price indexes. Looking back, we should have included historical stock data for crude oil to more accurately predict commodity pricing</a:t>
            </a:r>
            <a:endParaRPr sz="1400">
              <a:solidFill>
                <a:srgbClr val="695D46"/>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400">
                <a:solidFill>
                  <a:srgbClr val="695D46"/>
                </a:solidFill>
                <a:latin typeface="Open Sans"/>
                <a:ea typeface="Open Sans"/>
                <a:cs typeface="Open Sans"/>
                <a:sym typeface="Open Sans"/>
              </a:rPr>
              <a:t>Additionally, we could have looked at more than just the past 90 days of pricing to make a buy or hold decision. Looking at the time of year and patterns that may have occurred in prior years may offer more insight into the future stock prices of the commodities</a:t>
            </a:r>
            <a:endParaRPr sz="1400">
              <a:solidFill>
                <a:srgbClr val="695D46"/>
              </a:solidFill>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a3c0b089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a3c0b089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59956cb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59956cb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highlight>
                  <a:srgbClr val="FFFFFF"/>
                </a:highlight>
              </a:rPr>
              <a:t>Agricultural commodity goods, like Sugar, Soybean Oil, Soybeans, Wheat, Cotton and Corn are raw materials that are integral to production of many manufacturers’ end product items.</a:t>
            </a:r>
            <a:endParaRPr sz="1300">
              <a:highlight>
                <a:srgbClr val="FFFFFF"/>
              </a:highlight>
            </a:endParaRPr>
          </a:p>
          <a:p>
            <a:pPr indent="0" lvl="0" marL="0" rtl="0" algn="l">
              <a:lnSpc>
                <a:spcPct val="115000"/>
              </a:lnSpc>
              <a:spcBef>
                <a:spcPts val="1200"/>
              </a:spcBef>
              <a:spcAft>
                <a:spcPts val="0"/>
              </a:spcAft>
              <a:buNone/>
            </a:pPr>
            <a:r>
              <a:rPr lang="en" sz="1300">
                <a:solidFill>
                  <a:schemeClr val="dk1"/>
                </a:solidFill>
                <a:highlight>
                  <a:srgbClr val="FFFFFF"/>
                </a:highlight>
              </a:rPr>
              <a:t>Food manufactures face a lot of pressure to keep costs stable and maintain a competitive advantage. To keep costs stable and maintain profit margins, they have to be skilled at purchasing commodities at the optimal price by having a reliable way to decide whether to buy or not. Therefore the purpose of this project is to create a predictive model for Food Manufacturers to inform when to buy, ideally by at a reduced cost, to maintain or increase their profit margin. </a:t>
            </a:r>
            <a:endParaRPr sz="1300">
              <a:solidFill>
                <a:schemeClr val="dk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9d4143f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9d4143f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highlight>
                  <a:srgbClr val="FFFFFF"/>
                </a:highlight>
              </a:rPr>
              <a:t>Within the Food and Beverage Manufacturing industry,</a:t>
            </a:r>
            <a:r>
              <a:rPr lang="en" sz="1300">
                <a:highlight>
                  <a:srgbClr val="FFFFFF"/>
                </a:highlight>
              </a:rPr>
              <a:t> agricultural commodities / raw materials account for 55 cents of every dollar spent to manufacture the end product </a:t>
            </a:r>
            <a:r>
              <a:rPr lang="en" sz="1300">
                <a:highlight>
                  <a:srgbClr val="FFFFFF"/>
                </a:highlight>
              </a:rPr>
              <a:t>With such a high ratio, it is imperative that manufactures know the right price to buy raw materials. </a:t>
            </a:r>
            <a:endParaRPr sz="1300">
              <a:highlight>
                <a:srgbClr val="FFFFFF"/>
              </a:highlight>
            </a:endParaRPr>
          </a:p>
          <a:p>
            <a:pPr indent="0" lvl="0" marL="0" rtl="0" algn="l">
              <a:lnSpc>
                <a:spcPct val="115000"/>
              </a:lnSpc>
              <a:spcBef>
                <a:spcPts val="1200"/>
              </a:spcBef>
              <a:spcAft>
                <a:spcPts val="0"/>
              </a:spcAft>
              <a:buNone/>
            </a:pPr>
            <a:r>
              <a:rPr lang="en" sz="1300">
                <a:highlight>
                  <a:srgbClr val="FFFFFF"/>
                </a:highlight>
                <a:latin typeface="Times New Roman"/>
                <a:ea typeface="Times New Roman"/>
                <a:cs typeface="Times New Roman"/>
                <a:sym typeface="Times New Roman"/>
              </a:rPr>
              <a:t>Further, the continuing impact of COVID-19, has resulted in reduction in demand, thus resulting in a higher cost derived from increased volume of inventory and storage of unsold end products. </a:t>
            </a:r>
            <a:r>
              <a:rPr lang="en" sz="1300"/>
              <a:t>In this challenging environment, food manufactures are being forced to rethink the way they purchase and procure agricultural  raw materials. </a:t>
            </a:r>
            <a:endParaRPr sz="1300"/>
          </a:p>
          <a:p>
            <a:pPr indent="0" lvl="0" marL="0" rtl="0" algn="l">
              <a:lnSpc>
                <a:spcPct val="115000"/>
              </a:lnSpc>
              <a:spcBef>
                <a:spcPts val="1200"/>
              </a:spcBef>
              <a:spcAft>
                <a:spcPts val="0"/>
              </a:spcAft>
              <a:buClr>
                <a:schemeClr val="dk1"/>
              </a:buClr>
              <a:buSzPts val="1100"/>
              <a:buFont typeface="Arial"/>
              <a:buNone/>
            </a:pPr>
            <a:r>
              <a:rPr lang="en" sz="1300"/>
              <a:t>Creating a reliable and standardized way to purchase raw materials is more important than ever before.</a:t>
            </a:r>
            <a:endParaRPr sz="1300"/>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9fb6025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9fb6025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300">
                <a:highlight>
                  <a:srgbClr val="FFFFFF"/>
                </a:highlight>
              </a:rPr>
              <a:t>It is well documented that agricultural commodities are sensitive to market variability through exchange rates, interest rates, and the supply and demand of the global economy. Therefore, our project aims to create an Artificial Neural Network model for purchasing and procurement that will allow food manufacturers to effectively predict, negotiate, purchase and procure raw materials with a clear way of determining when to buy or not</a:t>
            </a:r>
            <a:endParaRPr sz="1300">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8e47b43d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8e47b43d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59956cb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59956cb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8e47b43d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8e47b43d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9d4143f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9d4143f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7.jpg"/><Relationship Id="rId6" Type="http://schemas.openxmlformats.org/officeDocument/2006/relationships/image" Target="../media/image16.png"/><Relationship Id="rId7" Type="http://schemas.openxmlformats.org/officeDocument/2006/relationships/image" Target="../media/image3.jpg"/><Relationship Id="rId8"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jpg"/><Relationship Id="rId4" Type="http://schemas.openxmlformats.org/officeDocument/2006/relationships/image" Target="../media/image19.jp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Project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Presentation</a:t>
            </a:r>
            <a:endParaRPr/>
          </a:p>
        </p:txBody>
      </p:sp>
      <p:sp>
        <p:nvSpPr>
          <p:cNvPr id="68" name="Google Shape;68;p13"/>
          <p:cNvSpPr txBox="1"/>
          <p:nvPr>
            <p:ph idx="1" type="subTitle"/>
          </p:nvPr>
        </p:nvSpPr>
        <p:spPr>
          <a:xfrm>
            <a:off x="1715250" y="4350875"/>
            <a:ext cx="5713500" cy="579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sz="1800"/>
              <a:t>Alonzo Dority, Chris Barton, Jaime Chusid, Shola Thompson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 Yahoo Finance</a:t>
            </a:r>
            <a:endParaRPr/>
          </a:p>
          <a:p>
            <a:pPr indent="0" lvl="0" marL="0" rtl="0" algn="l">
              <a:spcBef>
                <a:spcPts val="0"/>
              </a:spcBef>
              <a:spcAft>
                <a:spcPts val="0"/>
              </a:spcAft>
              <a:buNone/>
            </a:pPr>
            <a:r>
              <a:t/>
            </a:r>
            <a:endParaRPr/>
          </a:p>
        </p:txBody>
      </p:sp>
      <p:pic>
        <p:nvPicPr>
          <p:cNvPr id="134" name="Google Shape;134;p22"/>
          <p:cNvPicPr preferRelativeResize="0"/>
          <p:nvPr/>
        </p:nvPicPr>
        <p:blipFill>
          <a:blip r:embed="rId3">
            <a:alphaModFix/>
          </a:blip>
          <a:stretch>
            <a:fillRect/>
          </a:stretch>
        </p:blipFill>
        <p:spPr>
          <a:xfrm>
            <a:off x="666400" y="2964125"/>
            <a:ext cx="2748925" cy="1631475"/>
          </a:xfrm>
          <a:prstGeom prst="rect">
            <a:avLst/>
          </a:prstGeom>
          <a:noFill/>
          <a:ln>
            <a:noFill/>
          </a:ln>
        </p:spPr>
      </p:pic>
      <p:pic>
        <p:nvPicPr>
          <p:cNvPr id="135" name="Google Shape;135;p22"/>
          <p:cNvPicPr preferRelativeResize="0"/>
          <p:nvPr/>
        </p:nvPicPr>
        <p:blipFill>
          <a:blip r:embed="rId4">
            <a:alphaModFix/>
          </a:blip>
          <a:stretch>
            <a:fillRect/>
          </a:stretch>
        </p:blipFill>
        <p:spPr>
          <a:xfrm>
            <a:off x="666400" y="1821075"/>
            <a:ext cx="2318042" cy="269825"/>
          </a:xfrm>
          <a:prstGeom prst="rect">
            <a:avLst/>
          </a:prstGeom>
          <a:noFill/>
          <a:ln>
            <a:noFill/>
          </a:ln>
        </p:spPr>
      </p:pic>
      <p:pic>
        <p:nvPicPr>
          <p:cNvPr id="136" name="Google Shape;136;p22"/>
          <p:cNvPicPr preferRelativeResize="0"/>
          <p:nvPr/>
        </p:nvPicPr>
        <p:blipFill>
          <a:blip r:embed="rId5">
            <a:alphaModFix/>
          </a:blip>
          <a:stretch>
            <a:fillRect/>
          </a:stretch>
        </p:blipFill>
        <p:spPr>
          <a:xfrm>
            <a:off x="4027575" y="1405100"/>
            <a:ext cx="4649550" cy="2459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pic>
        <p:nvPicPr>
          <p:cNvPr id="142" name="Google Shape;142;p23"/>
          <p:cNvPicPr preferRelativeResize="0"/>
          <p:nvPr/>
        </p:nvPicPr>
        <p:blipFill>
          <a:blip r:embed="rId3">
            <a:alphaModFix/>
          </a:blip>
          <a:stretch>
            <a:fillRect/>
          </a:stretch>
        </p:blipFill>
        <p:spPr>
          <a:xfrm>
            <a:off x="801675" y="1504525"/>
            <a:ext cx="3455951" cy="1183900"/>
          </a:xfrm>
          <a:prstGeom prst="rect">
            <a:avLst/>
          </a:prstGeom>
          <a:noFill/>
          <a:ln>
            <a:noFill/>
          </a:ln>
        </p:spPr>
      </p:pic>
      <p:pic>
        <p:nvPicPr>
          <p:cNvPr id="143" name="Google Shape;143;p23"/>
          <p:cNvPicPr preferRelativeResize="0"/>
          <p:nvPr/>
        </p:nvPicPr>
        <p:blipFill>
          <a:blip r:embed="rId4">
            <a:alphaModFix/>
          </a:blip>
          <a:stretch>
            <a:fillRect/>
          </a:stretch>
        </p:blipFill>
        <p:spPr>
          <a:xfrm>
            <a:off x="5194450" y="1008750"/>
            <a:ext cx="3175175" cy="1911700"/>
          </a:xfrm>
          <a:prstGeom prst="rect">
            <a:avLst/>
          </a:prstGeom>
          <a:noFill/>
          <a:ln>
            <a:noFill/>
          </a:ln>
        </p:spPr>
      </p:pic>
      <p:pic>
        <p:nvPicPr>
          <p:cNvPr id="144" name="Google Shape;144;p23"/>
          <p:cNvPicPr preferRelativeResize="0"/>
          <p:nvPr/>
        </p:nvPicPr>
        <p:blipFill>
          <a:blip r:embed="rId5">
            <a:alphaModFix/>
          </a:blip>
          <a:stretch>
            <a:fillRect/>
          </a:stretch>
        </p:blipFill>
        <p:spPr>
          <a:xfrm>
            <a:off x="2827800" y="3326500"/>
            <a:ext cx="2756475" cy="1550525"/>
          </a:xfrm>
          <a:prstGeom prst="rect">
            <a:avLst/>
          </a:prstGeom>
          <a:noFill/>
          <a:ln>
            <a:noFill/>
          </a:ln>
        </p:spPr>
      </p:pic>
      <p:sp>
        <p:nvSpPr>
          <p:cNvPr id="145" name="Google Shape;145;p23"/>
          <p:cNvSpPr txBox="1"/>
          <p:nvPr/>
        </p:nvSpPr>
        <p:spPr>
          <a:xfrm>
            <a:off x="5991400" y="801350"/>
            <a:ext cx="23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95D46"/>
                </a:solidFill>
                <a:latin typeface="Open Sans"/>
                <a:ea typeface="Open Sans"/>
                <a:cs typeface="Open Sans"/>
                <a:sym typeface="Open Sans"/>
              </a:rPr>
              <a:t>Cleaning the Data</a:t>
            </a:r>
            <a:endParaRPr>
              <a:solidFill>
                <a:srgbClr val="695D46"/>
              </a:solidFill>
              <a:latin typeface="Open Sans"/>
              <a:ea typeface="Open Sans"/>
              <a:cs typeface="Open Sans"/>
              <a:sym typeface="Open Sans"/>
            </a:endParaRPr>
          </a:p>
        </p:txBody>
      </p:sp>
      <p:sp>
        <p:nvSpPr>
          <p:cNvPr id="146" name="Google Shape;146;p23"/>
          <p:cNvSpPr txBox="1"/>
          <p:nvPr/>
        </p:nvSpPr>
        <p:spPr>
          <a:xfrm>
            <a:off x="3339125" y="3040525"/>
            <a:ext cx="23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95D46"/>
                </a:solidFill>
                <a:latin typeface="Open Sans"/>
                <a:ea typeface="Open Sans"/>
                <a:cs typeface="Open Sans"/>
                <a:sym typeface="Open Sans"/>
              </a:rPr>
              <a:t>Finding Patterns</a:t>
            </a:r>
            <a:endParaRPr>
              <a:solidFill>
                <a:srgbClr val="695D46"/>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1" type="body"/>
          </p:nvPr>
        </p:nvSpPr>
        <p:spPr>
          <a:xfrm>
            <a:off x="360450" y="2012725"/>
            <a:ext cx="1992000" cy="1384200"/>
          </a:xfrm>
          <a:prstGeom prst="rect">
            <a:avLst/>
          </a:prstGeom>
        </p:spPr>
        <p:txBody>
          <a:bodyPr anchorCtr="0" anchor="t" bIns="91425" lIns="91425" spcFirstLastPara="1" rIns="91425" wrap="square" tIns="91425">
            <a:normAutofit fontScale="40000" lnSpcReduction="20000"/>
          </a:bodyPr>
          <a:lstStyle/>
          <a:p>
            <a:pPr indent="0" lvl="0" marL="0" rtl="0" algn="ctr">
              <a:lnSpc>
                <a:spcPct val="100000"/>
              </a:lnSpc>
              <a:spcBef>
                <a:spcPts val="0"/>
              </a:spcBef>
              <a:spcAft>
                <a:spcPts val="0"/>
              </a:spcAft>
              <a:buNone/>
            </a:pPr>
            <a:r>
              <a:rPr b="1" lang="en" sz="15400">
                <a:solidFill>
                  <a:schemeClr val="accent1"/>
                </a:solidFill>
                <a:latin typeface="PT Sans Narrow"/>
                <a:ea typeface="PT Sans Narrow"/>
                <a:cs typeface="PT Sans Narrow"/>
                <a:sym typeface="PT Sans Narrow"/>
              </a:rPr>
              <a:t>33</a:t>
            </a:r>
            <a:endParaRPr b="1" sz="15400">
              <a:solidFill>
                <a:schemeClr val="accent1"/>
              </a:solidFill>
              <a:latin typeface="PT Sans Narrow"/>
              <a:ea typeface="PT Sans Narrow"/>
              <a:cs typeface="PT Sans Narrow"/>
              <a:sym typeface="PT Sans Narrow"/>
            </a:endParaRPr>
          </a:p>
          <a:p>
            <a:pPr indent="0" lvl="0" marL="0" rtl="0" algn="ctr">
              <a:lnSpc>
                <a:spcPct val="100000"/>
              </a:lnSpc>
              <a:spcBef>
                <a:spcPts val="0"/>
              </a:spcBef>
              <a:spcAft>
                <a:spcPts val="0"/>
              </a:spcAft>
              <a:buNone/>
            </a:pPr>
            <a:r>
              <a:rPr b="1" lang="en" sz="7200">
                <a:solidFill>
                  <a:schemeClr val="accent1"/>
                </a:solidFill>
                <a:latin typeface="PT Sans Narrow"/>
                <a:ea typeface="PT Sans Narrow"/>
                <a:cs typeface="PT Sans Narrow"/>
                <a:sym typeface="PT Sans Narrow"/>
              </a:rPr>
              <a:t>features</a:t>
            </a:r>
            <a:endParaRPr b="1" sz="7200">
              <a:solidFill>
                <a:schemeClr val="accent1"/>
              </a:solidFill>
              <a:latin typeface="PT Sans Narrow"/>
              <a:ea typeface="PT Sans Narrow"/>
              <a:cs typeface="PT Sans Narrow"/>
              <a:sym typeface="PT Sans Narrow"/>
            </a:endParaRPr>
          </a:p>
        </p:txBody>
      </p:sp>
      <p:cxnSp>
        <p:nvCxnSpPr>
          <p:cNvPr id="157" name="Google Shape;157;p25"/>
          <p:cNvCxnSpPr/>
          <p:nvPr/>
        </p:nvCxnSpPr>
        <p:spPr>
          <a:xfrm flipH="1" rot="10800000">
            <a:off x="2120775" y="1733975"/>
            <a:ext cx="1801500" cy="780000"/>
          </a:xfrm>
          <a:prstGeom prst="straightConnector1">
            <a:avLst/>
          </a:prstGeom>
          <a:noFill/>
          <a:ln cap="flat" cmpd="sng" w="38100">
            <a:solidFill>
              <a:schemeClr val="dk2"/>
            </a:solidFill>
            <a:prstDash val="dash"/>
            <a:round/>
            <a:headEnd len="med" w="med" type="none"/>
            <a:tailEnd len="med" w="med" type="triangle"/>
          </a:ln>
        </p:spPr>
      </p:cxnSp>
      <p:cxnSp>
        <p:nvCxnSpPr>
          <p:cNvPr id="158" name="Google Shape;158;p25"/>
          <p:cNvCxnSpPr/>
          <p:nvPr/>
        </p:nvCxnSpPr>
        <p:spPr>
          <a:xfrm>
            <a:off x="2120775" y="2721175"/>
            <a:ext cx="1813500" cy="707100"/>
          </a:xfrm>
          <a:prstGeom prst="straightConnector1">
            <a:avLst/>
          </a:prstGeom>
          <a:noFill/>
          <a:ln cap="flat" cmpd="sng" w="38100">
            <a:solidFill>
              <a:schemeClr val="dk2"/>
            </a:solidFill>
            <a:prstDash val="dash"/>
            <a:round/>
            <a:headEnd len="med" w="med" type="none"/>
            <a:tailEnd len="med" w="med" type="triangle"/>
          </a:ln>
        </p:spPr>
      </p:cxnSp>
      <p:sp>
        <p:nvSpPr>
          <p:cNvPr id="159" name="Google Shape;159;p25"/>
          <p:cNvSpPr txBox="1"/>
          <p:nvPr/>
        </p:nvSpPr>
        <p:spPr>
          <a:xfrm>
            <a:off x="3949100" y="1295175"/>
            <a:ext cx="1092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accent1"/>
                </a:solidFill>
                <a:latin typeface="PT Sans Narrow"/>
                <a:ea typeface="PT Sans Narrow"/>
                <a:cs typeface="PT Sans Narrow"/>
                <a:sym typeface="PT Sans Narrow"/>
              </a:rPr>
              <a:t>train</a:t>
            </a:r>
            <a:endParaRPr b="1" sz="3000">
              <a:solidFill>
                <a:schemeClr val="accent1"/>
              </a:solidFill>
              <a:latin typeface="PT Sans Narrow"/>
              <a:ea typeface="PT Sans Narrow"/>
              <a:cs typeface="PT Sans Narrow"/>
              <a:sym typeface="PT Sans Narrow"/>
            </a:endParaRPr>
          </a:p>
        </p:txBody>
      </p:sp>
      <p:sp>
        <p:nvSpPr>
          <p:cNvPr id="160" name="Google Shape;160;p25"/>
          <p:cNvSpPr txBox="1"/>
          <p:nvPr/>
        </p:nvSpPr>
        <p:spPr>
          <a:xfrm>
            <a:off x="4010888" y="3160075"/>
            <a:ext cx="969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accent1"/>
                </a:solidFill>
                <a:latin typeface="PT Sans Narrow"/>
                <a:ea typeface="PT Sans Narrow"/>
                <a:cs typeface="PT Sans Narrow"/>
                <a:sym typeface="PT Sans Narrow"/>
              </a:rPr>
              <a:t>t</a:t>
            </a:r>
            <a:r>
              <a:rPr b="1" lang="en" sz="3000">
                <a:solidFill>
                  <a:schemeClr val="accent1"/>
                </a:solidFill>
                <a:latin typeface="PT Sans Narrow"/>
                <a:ea typeface="PT Sans Narrow"/>
                <a:cs typeface="PT Sans Narrow"/>
                <a:sym typeface="PT Sans Narrow"/>
              </a:rPr>
              <a:t>est</a:t>
            </a:r>
            <a:endParaRPr b="1" sz="3000">
              <a:solidFill>
                <a:schemeClr val="accent1"/>
              </a:solidFill>
              <a:latin typeface="PT Sans Narrow"/>
              <a:ea typeface="PT Sans Narrow"/>
              <a:cs typeface="PT Sans Narrow"/>
              <a:sym typeface="PT Sans Narrow"/>
            </a:endParaRPr>
          </a:p>
        </p:txBody>
      </p:sp>
      <p:cxnSp>
        <p:nvCxnSpPr>
          <p:cNvPr id="161" name="Google Shape;161;p25"/>
          <p:cNvCxnSpPr/>
          <p:nvPr/>
        </p:nvCxnSpPr>
        <p:spPr>
          <a:xfrm>
            <a:off x="5180075" y="1819225"/>
            <a:ext cx="1444800" cy="661200"/>
          </a:xfrm>
          <a:prstGeom prst="straightConnector1">
            <a:avLst/>
          </a:prstGeom>
          <a:noFill/>
          <a:ln cap="flat" cmpd="sng" w="38100">
            <a:solidFill>
              <a:schemeClr val="dk2"/>
            </a:solidFill>
            <a:prstDash val="dash"/>
            <a:round/>
            <a:headEnd len="med" w="med" type="none"/>
            <a:tailEnd len="med" w="med" type="triangle"/>
          </a:ln>
        </p:spPr>
      </p:cxnSp>
      <p:cxnSp>
        <p:nvCxnSpPr>
          <p:cNvPr id="162" name="Google Shape;162;p25"/>
          <p:cNvCxnSpPr>
            <a:stCxn id="160" idx="3"/>
          </p:cNvCxnSpPr>
          <p:nvPr/>
        </p:nvCxnSpPr>
        <p:spPr>
          <a:xfrm flipH="1" rot="10800000">
            <a:off x="4979888" y="2802625"/>
            <a:ext cx="1598100" cy="680700"/>
          </a:xfrm>
          <a:prstGeom prst="straightConnector1">
            <a:avLst/>
          </a:prstGeom>
          <a:noFill/>
          <a:ln cap="flat" cmpd="sng" w="38100">
            <a:solidFill>
              <a:schemeClr val="dk2"/>
            </a:solidFill>
            <a:prstDash val="dash"/>
            <a:round/>
            <a:headEnd len="med" w="med" type="none"/>
            <a:tailEnd len="med" w="med" type="triangle"/>
          </a:ln>
        </p:spPr>
      </p:cxnSp>
      <p:sp>
        <p:nvSpPr>
          <p:cNvPr id="163" name="Google Shape;163;p25"/>
          <p:cNvSpPr txBox="1"/>
          <p:nvPr/>
        </p:nvSpPr>
        <p:spPr>
          <a:xfrm>
            <a:off x="6493050" y="1981375"/>
            <a:ext cx="2193900" cy="144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accent1"/>
                </a:solidFill>
                <a:latin typeface="PT Sans Narrow"/>
                <a:ea typeface="PT Sans Narrow"/>
                <a:cs typeface="PT Sans Narrow"/>
                <a:sym typeface="PT Sans Narrow"/>
              </a:rPr>
              <a:t>neural </a:t>
            </a:r>
            <a:endParaRPr b="1" sz="4100">
              <a:solidFill>
                <a:schemeClr val="accent1"/>
              </a:solidFill>
              <a:latin typeface="PT Sans Narrow"/>
              <a:ea typeface="PT Sans Narrow"/>
              <a:cs typeface="PT Sans Narrow"/>
              <a:sym typeface="PT Sans Narrow"/>
            </a:endParaRPr>
          </a:p>
          <a:p>
            <a:pPr indent="0" lvl="0" marL="0" rtl="0" algn="ctr">
              <a:spcBef>
                <a:spcPts val="0"/>
              </a:spcBef>
              <a:spcAft>
                <a:spcPts val="0"/>
              </a:spcAft>
              <a:buNone/>
            </a:pPr>
            <a:r>
              <a:rPr b="1" lang="en" sz="4100">
                <a:solidFill>
                  <a:schemeClr val="accent1"/>
                </a:solidFill>
                <a:latin typeface="PT Sans Narrow"/>
                <a:ea typeface="PT Sans Narrow"/>
                <a:cs typeface="PT Sans Narrow"/>
                <a:sym typeface="PT Sans Narrow"/>
              </a:rPr>
              <a:t>network</a:t>
            </a:r>
            <a:endParaRPr b="1" sz="4100">
              <a:solidFill>
                <a:schemeClr val="accent1"/>
              </a:solidFill>
              <a:latin typeface="PT Sans Narrow"/>
              <a:ea typeface="PT Sans Narrow"/>
              <a:cs typeface="PT Sans Narrow"/>
              <a:sym typeface="PT Sans Narrow"/>
            </a:endParaRPr>
          </a:p>
        </p:txBody>
      </p:sp>
      <p:sp>
        <p:nvSpPr>
          <p:cNvPr id="164" name="Google Shape;164;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a:t>
            </a:r>
            <a:endParaRPr/>
          </a:p>
        </p:txBody>
      </p:sp>
      <p:sp>
        <p:nvSpPr>
          <p:cNvPr id="165" name="Google Shape;165;p25"/>
          <p:cNvSpPr txBox="1"/>
          <p:nvPr/>
        </p:nvSpPr>
        <p:spPr>
          <a:xfrm rot="-1273885">
            <a:off x="2143470" y="2108278"/>
            <a:ext cx="1444763" cy="43103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accent1"/>
                </a:solidFill>
                <a:latin typeface="Open Sans"/>
                <a:ea typeface="Open Sans"/>
                <a:cs typeface="Open Sans"/>
                <a:sym typeface="Open Sans"/>
              </a:rPr>
              <a:t>encoding</a:t>
            </a:r>
            <a:endParaRPr sz="1600">
              <a:solidFill>
                <a:schemeClr val="accent1"/>
              </a:solidFill>
              <a:latin typeface="Open Sans"/>
              <a:ea typeface="Open Sans"/>
              <a:cs typeface="Open Sans"/>
              <a:sym typeface="Open Sans"/>
            </a:endParaRPr>
          </a:p>
        </p:txBody>
      </p:sp>
      <p:sp>
        <p:nvSpPr>
          <p:cNvPr id="166" name="Google Shape;166;p25"/>
          <p:cNvSpPr txBox="1"/>
          <p:nvPr/>
        </p:nvSpPr>
        <p:spPr>
          <a:xfrm rot="-1338305">
            <a:off x="4909527" y="2829774"/>
            <a:ext cx="1444914" cy="43103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accent1"/>
                </a:solidFill>
                <a:latin typeface="Open Sans"/>
                <a:ea typeface="Open Sans"/>
                <a:cs typeface="Open Sans"/>
                <a:sym typeface="Open Sans"/>
              </a:rPr>
              <a:t>scaling</a:t>
            </a:r>
            <a:endParaRPr sz="1600">
              <a:solidFill>
                <a:schemeClr val="accent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Neural Network (ANN)</a:t>
            </a:r>
            <a:endParaRPr/>
          </a:p>
        </p:txBody>
      </p:sp>
      <p:sp>
        <p:nvSpPr>
          <p:cNvPr id="172" name="Google Shape;172;p26"/>
          <p:cNvSpPr txBox="1"/>
          <p:nvPr/>
        </p:nvSpPr>
        <p:spPr>
          <a:xfrm>
            <a:off x="377825" y="1370550"/>
            <a:ext cx="70449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80 nodes in the first hidden layer</a:t>
            </a:r>
            <a:endParaRPr sz="100">
              <a:solidFill>
                <a:schemeClr val="dk2"/>
              </a:solidFill>
              <a:latin typeface="Open Sans"/>
              <a:ea typeface="Open Sans"/>
              <a:cs typeface="Open Sans"/>
              <a:sym typeface="Open Sans"/>
            </a:endParaRPr>
          </a:p>
          <a:p>
            <a:pPr indent="-342900" lvl="0" marL="457200" rtl="0" algn="l">
              <a:lnSpc>
                <a:spcPct val="200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30 nodes in the second hidden layer</a:t>
            </a:r>
            <a:endParaRPr sz="1800">
              <a:solidFill>
                <a:schemeClr val="dk2"/>
              </a:solidFill>
              <a:latin typeface="Open Sans"/>
              <a:ea typeface="Open Sans"/>
              <a:cs typeface="Open Sans"/>
              <a:sym typeface="Open Sans"/>
            </a:endParaRPr>
          </a:p>
          <a:p>
            <a:pPr indent="-342900" lvl="0" marL="457200" rtl="0" algn="l">
              <a:lnSpc>
                <a:spcPct val="200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1 node in the outer layer</a:t>
            </a:r>
            <a:endParaRPr sz="1800">
              <a:solidFill>
                <a:schemeClr val="dk2"/>
              </a:solidFill>
              <a:latin typeface="Open Sans"/>
              <a:ea typeface="Open Sans"/>
              <a:cs typeface="Open Sans"/>
              <a:sym typeface="Open Sans"/>
            </a:endParaRPr>
          </a:p>
          <a:p>
            <a:pPr indent="-342900" lvl="0" marL="457200" rtl="0" algn="l">
              <a:lnSpc>
                <a:spcPct val="200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Activation functions: ReLu, ReLu, and sigmoid, respectively</a:t>
            </a:r>
            <a:endParaRPr sz="2400">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Neural Network (ANN)</a:t>
            </a:r>
            <a:endParaRPr/>
          </a:p>
        </p:txBody>
      </p:sp>
      <p:sp>
        <p:nvSpPr>
          <p:cNvPr id="178" name="Google Shape;178;p27"/>
          <p:cNvSpPr txBox="1"/>
          <p:nvPr>
            <p:ph idx="1" type="body"/>
          </p:nvPr>
        </p:nvSpPr>
        <p:spPr>
          <a:xfrm>
            <a:off x="311700" y="1266325"/>
            <a:ext cx="8520600" cy="35775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AutoNum type="arabicPeriod"/>
            </a:pPr>
            <a:r>
              <a:rPr lang="en"/>
              <a:t>C</a:t>
            </a:r>
            <a:r>
              <a:rPr lang="en"/>
              <a:t>ompiled using: </a:t>
            </a:r>
            <a:endParaRPr/>
          </a:p>
          <a:p>
            <a:pPr indent="-317500" lvl="1" marL="914400" marR="0" rtl="0" algn="l">
              <a:lnSpc>
                <a:spcPct val="115000"/>
              </a:lnSpc>
              <a:spcBef>
                <a:spcPts val="0"/>
              </a:spcBef>
              <a:spcAft>
                <a:spcPts val="0"/>
              </a:spcAft>
              <a:buSzPts val="1400"/>
              <a:buAutoNum type="alphaLcPeriod"/>
            </a:pPr>
            <a:r>
              <a:rPr lang="en"/>
              <a:t>a binary crossentropy loss function</a:t>
            </a:r>
            <a:endParaRPr/>
          </a:p>
          <a:p>
            <a:pPr indent="-317500" lvl="1" marL="914400" marR="0" rtl="0" algn="l">
              <a:lnSpc>
                <a:spcPct val="115000"/>
              </a:lnSpc>
              <a:spcBef>
                <a:spcPts val="0"/>
              </a:spcBef>
              <a:spcAft>
                <a:spcPts val="0"/>
              </a:spcAft>
              <a:buSzPts val="1400"/>
              <a:buAutoNum type="alphaLcPeriod"/>
            </a:pPr>
            <a:r>
              <a:rPr lang="en"/>
              <a:t>An Adam optimizer, with accuracy as the metric.</a:t>
            </a:r>
            <a:endParaRPr/>
          </a:p>
          <a:p>
            <a:pPr indent="0" lvl="0" marL="91440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AutoNum type="arabicPeriod"/>
            </a:pPr>
            <a:r>
              <a:rPr lang="en"/>
              <a:t> T</a:t>
            </a:r>
            <a:r>
              <a:rPr lang="en" sz="1800"/>
              <a:t>rained using </a:t>
            </a:r>
            <a:r>
              <a:rPr b="1" lang="en" sz="1800"/>
              <a:t>100 iterations</a:t>
            </a:r>
            <a:r>
              <a:rPr lang="en" sz="1800"/>
              <a:t> to achieve approximately</a:t>
            </a:r>
            <a:r>
              <a:rPr b="1" lang="en" sz="1800"/>
              <a:t> 70%</a:t>
            </a:r>
            <a:r>
              <a:rPr lang="en" sz="1800"/>
              <a:t> </a:t>
            </a:r>
            <a:r>
              <a:rPr b="1" lang="en" sz="1800"/>
              <a:t>accuracy</a:t>
            </a:r>
            <a:endParaRPr b="1" sz="1800"/>
          </a:p>
          <a:p>
            <a:pPr indent="0" lvl="0" marL="45720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AutoNum type="arabicPeriod"/>
            </a:pPr>
            <a:r>
              <a:rPr lang="en"/>
              <a:t>The model used a time series analysis to make a binary classification:</a:t>
            </a:r>
            <a:endParaRPr/>
          </a:p>
          <a:p>
            <a:pPr indent="457200" lvl="0" marL="2286000" marR="0" rtl="0" algn="l">
              <a:lnSpc>
                <a:spcPct val="115000"/>
              </a:lnSpc>
              <a:spcBef>
                <a:spcPts val="0"/>
              </a:spcBef>
              <a:spcAft>
                <a:spcPts val="0"/>
              </a:spcAft>
              <a:buNone/>
            </a:pPr>
            <a:r>
              <a:rPr b="1" lang="en"/>
              <a:t>BUY or DON’T BUY</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8"/>
          <p:cNvPicPr preferRelativeResize="0"/>
          <p:nvPr/>
        </p:nvPicPr>
        <p:blipFill>
          <a:blip r:embed="rId3">
            <a:alphaModFix/>
          </a:blip>
          <a:stretch>
            <a:fillRect/>
          </a:stretch>
        </p:blipFill>
        <p:spPr>
          <a:xfrm>
            <a:off x="4014675" y="1152425"/>
            <a:ext cx="1313442" cy="1524067"/>
          </a:xfrm>
          <a:prstGeom prst="rect">
            <a:avLst/>
          </a:prstGeom>
          <a:noFill/>
          <a:ln>
            <a:noFill/>
          </a:ln>
        </p:spPr>
      </p:pic>
      <p:pic>
        <p:nvPicPr>
          <p:cNvPr id="184" name="Google Shape;184;p28"/>
          <p:cNvPicPr preferRelativeResize="0"/>
          <p:nvPr/>
        </p:nvPicPr>
        <p:blipFill>
          <a:blip r:embed="rId4">
            <a:alphaModFix/>
          </a:blip>
          <a:stretch>
            <a:fillRect/>
          </a:stretch>
        </p:blipFill>
        <p:spPr>
          <a:xfrm>
            <a:off x="540325" y="1193933"/>
            <a:ext cx="2603224" cy="1441048"/>
          </a:xfrm>
          <a:prstGeom prst="rect">
            <a:avLst/>
          </a:prstGeom>
          <a:noFill/>
          <a:ln>
            <a:noFill/>
          </a:ln>
        </p:spPr>
      </p:pic>
      <p:pic>
        <p:nvPicPr>
          <p:cNvPr id="185" name="Google Shape;185;p28"/>
          <p:cNvPicPr preferRelativeResize="0"/>
          <p:nvPr/>
        </p:nvPicPr>
        <p:blipFill>
          <a:blip r:embed="rId5">
            <a:alphaModFix/>
          </a:blip>
          <a:stretch>
            <a:fillRect/>
          </a:stretch>
        </p:blipFill>
        <p:spPr>
          <a:xfrm>
            <a:off x="6307363" y="3835148"/>
            <a:ext cx="2336010" cy="616771"/>
          </a:xfrm>
          <a:prstGeom prst="rect">
            <a:avLst/>
          </a:prstGeom>
          <a:noFill/>
          <a:ln>
            <a:noFill/>
          </a:ln>
        </p:spPr>
      </p:pic>
      <p:pic>
        <p:nvPicPr>
          <p:cNvPr id="186" name="Google Shape;186;p28"/>
          <p:cNvPicPr preferRelativeResize="0"/>
          <p:nvPr/>
        </p:nvPicPr>
        <p:blipFill>
          <a:blip r:embed="rId6">
            <a:alphaModFix/>
          </a:blip>
          <a:stretch>
            <a:fillRect/>
          </a:stretch>
        </p:blipFill>
        <p:spPr>
          <a:xfrm>
            <a:off x="6458548" y="1193922"/>
            <a:ext cx="2033647" cy="1441048"/>
          </a:xfrm>
          <a:prstGeom prst="rect">
            <a:avLst/>
          </a:prstGeom>
          <a:noFill/>
          <a:ln>
            <a:noFill/>
          </a:ln>
        </p:spPr>
      </p:pic>
      <p:pic>
        <p:nvPicPr>
          <p:cNvPr id="187" name="Google Shape;187;p28"/>
          <p:cNvPicPr preferRelativeResize="0"/>
          <p:nvPr/>
        </p:nvPicPr>
        <p:blipFill>
          <a:blip r:embed="rId7">
            <a:alphaModFix/>
          </a:blip>
          <a:stretch>
            <a:fillRect/>
          </a:stretch>
        </p:blipFill>
        <p:spPr>
          <a:xfrm>
            <a:off x="1215263" y="3332391"/>
            <a:ext cx="1253353" cy="1396009"/>
          </a:xfrm>
          <a:prstGeom prst="rect">
            <a:avLst/>
          </a:prstGeom>
          <a:noFill/>
          <a:ln>
            <a:noFill/>
          </a:ln>
        </p:spPr>
      </p:pic>
      <p:pic>
        <p:nvPicPr>
          <p:cNvPr id="188" name="Google Shape;188;p28"/>
          <p:cNvPicPr preferRelativeResize="0"/>
          <p:nvPr/>
        </p:nvPicPr>
        <p:blipFill>
          <a:blip r:embed="rId8">
            <a:alphaModFix/>
          </a:blip>
          <a:stretch>
            <a:fillRect/>
          </a:stretch>
        </p:blipFill>
        <p:spPr>
          <a:xfrm>
            <a:off x="3431801" y="3445541"/>
            <a:ext cx="2479179" cy="1396008"/>
          </a:xfrm>
          <a:prstGeom prst="rect">
            <a:avLst/>
          </a:prstGeom>
          <a:noFill/>
          <a:ln>
            <a:noFill/>
          </a:ln>
        </p:spPr>
      </p:pic>
      <p:sp>
        <p:nvSpPr>
          <p:cNvPr id="189" name="Google Shape;189;p28"/>
          <p:cNvSpPr txBox="1"/>
          <p:nvPr>
            <p:ph type="title"/>
          </p:nvPr>
        </p:nvSpPr>
        <p:spPr>
          <a:xfrm>
            <a:off x="311700" y="290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Accuracy by Commodity</a:t>
            </a:r>
            <a:endParaRPr/>
          </a:p>
        </p:txBody>
      </p:sp>
      <p:sp>
        <p:nvSpPr>
          <p:cNvPr id="200" name="Google Shape;200;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predictability</a:t>
            </a:r>
            <a:r>
              <a:rPr lang="en"/>
              <a:t> of the models varied per </a:t>
            </a:r>
            <a:r>
              <a:rPr lang="en"/>
              <a:t>commodity</a:t>
            </a:r>
            <a:r>
              <a:rPr lang="en"/>
              <a:t> as expected, with the strongest results being in Soybeans and Soy Oil. </a:t>
            </a:r>
            <a:endParaRPr/>
          </a:p>
          <a:p>
            <a:pPr indent="0" lvl="0" marL="0" rtl="0" algn="l">
              <a:spcBef>
                <a:spcPts val="1200"/>
              </a:spcBef>
              <a:spcAft>
                <a:spcPts val="1200"/>
              </a:spcAft>
              <a:buNone/>
            </a:pPr>
            <a:r>
              <a:t/>
            </a:r>
            <a:endParaRPr/>
          </a:p>
        </p:txBody>
      </p:sp>
      <p:sp>
        <p:nvSpPr>
          <p:cNvPr id="201" name="Google Shape;201;p30"/>
          <p:cNvSpPr txBox="1"/>
          <p:nvPr>
            <p:ph idx="1" type="body"/>
          </p:nvPr>
        </p:nvSpPr>
        <p:spPr>
          <a:xfrm>
            <a:off x="373425" y="2255575"/>
            <a:ext cx="3021300" cy="23865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Cotton: 0.672</a:t>
            </a:r>
            <a:endParaRPr/>
          </a:p>
          <a:p>
            <a:pPr indent="-342900" lvl="0" marL="457200" rtl="0" algn="l">
              <a:lnSpc>
                <a:spcPct val="200000"/>
              </a:lnSpc>
              <a:spcBef>
                <a:spcPts val="0"/>
              </a:spcBef>
              <a:spcAft>
                <a:spcPts val="0"/>
              </a:spcAft>
              <a:buSzPts val="1800"/>
              <a:buChar char="●"/>
            </a:pPr>
            <a:r>
              <a:rPr lang="en"/>
              <a:t>Corn: 0.667</a:t>
            </a:r>
            <a:endParaRPr/>
          </a:p>
          <a:p>
            <a:pPr indent="-342900" lvl="0" marL="457200" rtl="0" algn="l">
              <a:lnSpc>
                <a:spcPct val="200000"/>
              </a:lnSpc>
              <a:spcBef>
                <a:spcPts val="0"/>
              </a:spcBef>
              <a:spcAft>
                <a:spcPts val="0"/>
              </a:spcAft>
              <a:buSzPts val="1800"/>
              <a:buChar char="●"/>
            </a:pPr>
            <a:r>
              <a:rPr lang="en"/>
              <a:t>Soybeans: 0.710</a:t>
            </a:r>
            <a:endParaRPr/>
          </a:p>
          <a:p>
            <a:pPr indent="0" lvl="0" marL="0" rtl="0" algn="l">
              <a:spcBef>
                <a:spcPts val="1200"/>
              </a:spcBef>
              <a:spcAft>
                <a:spcPts val="1200"/>
              </a:spcAft>
              <a:buNone/>
            </a:pPr>
            <a:r>
              <a:t/>
            </a:r>
            <a:endParaRPr/>
          </a:p>
        </p:txBody>
      </p:sp>
      <p:sp>
        <p:nvSpPr>
          <p:cNvPr id="202" name="Google Shape;202;p30"/>
          <p:cNvSpPr txBox="1"/>
          <p:nvPr>
            <p:ph idx="1" type="body"/>
          </p:nvPr>
        </p:nvSpPr>
        <p:spPr>
          <a:xfrm>
            <a:off x="4572000" y="2255575"/>
            <a:ext cx="3021300" cy="23865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Soy Oil: 0.706</a:t>
            </a:r>
            <a:endParaRPr/>
          </a:p>
          <a:p>
            <a:pPr indent="-342900" lvl="0" marL="457200" rtl="0" algn="l">
              <a:lnSpc>
                <a:spcPct val="200000"/>
              </a:lnSpc>
              <a:spcBef>
                <a:spcPts val="0"/>
              </a:spcBef>
              <a:spcAft>
                <a:spcPts val="0"/>
              </a:spcAft>
              <a:buSzPts val="1800"/>
              <a:buChar char="●"/>
            </a:pPr>
            <a:r>
              <a:rPr lang="en"/>
              <a:t>Wheat: 0.678</a:t>
            </a:r>
            <a:endParaRPr/>
          </a:p>
          <a:p>
            <a:pPr indent="-342900" lvl="0" marL="457200" rtl="0" algn="l">
              <a:lnSpc>
                <a:spcPct val="200000"/>
              </a:lnSpc>
              <a:spcBef>
                <a:spcPts val="0"/>
              </a:spcBef>
              <a:spcAft>
                <a:spcPts val="0"/>
              </a:spcAft>
              <a:buSzPts val="1800"/>
              <a:buChar char="●"/>
            </a:pPr>
            <a:r>
              <a:rPr lang="en"/>
              <a:t>Sugar: 0.606</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Moving Forward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Our Topic</a:t>
            </a:r>
            <a:endParaRPr/>
          </a:p>
        </p:txBody>
      </p:sp>
      <p:sp>
        <p:nvSpPr>
          <p:cNvPr id="74" name="Google Shape;74;p14"/>
          <p:cNvSpPr txBox="1"/>
          <p:nvPr>
            <p:ph type="title"/>
          </p:nvPr>
        </p:nvSpPr>
        <p:spPr>
          <a:xfrm>
            <a:off x="311700" y="3567175"/>
            <a:ext cx="8571300" cy="9420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SzPts val="990"/>
              <a:buNone/>
            </a:pPr>
            <a:r>
              <a:rPr lang="en" sz="2940">
                <a:solidFill>
                  <a:schemeClr val="lt1"/>
                </a:solidFill>
              </a:rPr>
              <a:t>Predicting The Best Purchase Price for Agriculture Commodities</a:t>
            </a:r>
            <a:endParaRPr sz="2940">
              <a:solidFill>
                <a:schemeClr val="lt1"/>
              </a:solidFill>
            </a:endParaRPr>
          </a:p>
          <a:p>
            <a:pPr indent="0" lvl="0" marL="0" rtl="0" algn="ctr">
              <a:lnSpc>
                <a:spcPct val="115000"/>
              </a:lnSpc>
              <a:spcBef>
                <a:spcPts val="1200"/>
              </a:spcBef>
              <a:spcAft>
                <a:spcPts val="0"/>
              </a:spcAft>
              <a:buSzPts val="990"/>
              <a:buNone/>
            </a:pPr>
            <a:r>
              <a:rPr b="0" i="1" lang="en" sz="2640">
                <a:solidFill>
                  <a:schemeClr val="lt1"/>
                </a:solidFill>
                <a:latin typeface="Caveat"/>
                <a:ea typeface="Caveat"/>
                <a:cs typeface="Caveat"/>
                <a:sym typeface="Caveat"/>
              </a:rPr>
              <a:t> A Machine Learning Purchasing Model that Informs Food </a:t>
            </a:r>
            <a:r>
              <a:rPr b="0" i="1" lang="en" sz="2640">
                <a:solidFill>
                  <a:schemeClr val="lt1"/>
                </a:solidFill>
                <a:latin typeface="Caveat"/>
                <a:ea typeface="Caveat"/>
                <a:cs typeface="Caveat"/>
                <a:sym typeface="Caveat"/>
              </a:rPr>
              <a:t>Manufacturers</a:t>
            </a:r>
            <a:r>
              <a:rPr b="0" i="1" lang="en" sz="2640">
                <a:solidFill>
                  <a:schemeClr val="lt1"/>
                </a:solidFill>
                <a:latin typeface="Caveat"/>
                <a:ea typeface="Caveat"/>
                <a:cs typeface="Caveat"/>
                <a:sym typeface="Caveat"/>
              </a:rPr>
              <a:t> When to Buy Raw Materials</a:t>
            </a:r>
            <a:endParaRPr b="0" i="1" sz="570">
              <a:solidFill>
                <a:srgbClr val="000000"/>
              </a:solidFill>
              <a:highlight>
                <a:srgbClr val="FFFFFF"/>
              </a:highlight>
              <a:latin typeface="Caveat"/>
              <a:ea typeface="Caveat"/>
              <a:cs typeface="Caveat"/>
              <a:sym typeface="Caveat"/>
            </a:endParaRPr>
          </a:p>
          <a:p>
            <a:pPr indent="0" lvl="0" marL="0" rtl="0" algn="ctr">
              <a:spcBef>
                <a:spcPts val="1200"/>
              </a:spcBef>
              <a:spcAft>
                <a:spcPts val="0"/>
              </a:spcAft>
              <a:buSzPts val="990"/>
              <a:buNone/>
            </a:pPr>
            <a:r>
              <a:t/>
            </a:r>
            <a:endParaRPr sz="294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for Future Analysis</a:t>
            </a:r>
            <a:endParaRPr/>
          </a:p>
        </p:txBody>
      </p:sp>
      <p:sp>
        <p:nvSpPr>
          <p:cNvPr id="213" name="Google Shape;213;p32"/>
          <p:cNvSpPr txBox="1"/>
          <p:nvPr>
            <p:ph idx="2" type="body"/>
          </p:nvPr>
        </p:nvSpPr>
        <p:spPr>
          <a:xfrm>
            <a:off x="3127400" y="1735600"/>
            <a:ext cx="5592600" cy="2233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Include Japan’s currency, Yen, in addition to the US dollar and Euro</a:t>
            </a:r>
            <a:endParaRPr sz="1800"/>
          </a:p>
          <a:p>
            <a:pPr indent="0" lvl="0" marL="457200" rtl="0" algn="l">
              <a:spcBef>
                <a:spcPts val="1200"/>
              </a:spcBef>
              <a:spcAft>
                <a:spcPts val="0"/>
              </a:spcAft>
              <a:buNone/>
            </a:pPr>
            <a:r>
              <a:t/>
            </a:r>
            <a:endParaRPr sz="100"/>
          </a:p>
          <a:p>
            <a:pPr indent="-342900" lvl="0" marL="457200" rtl="0" algn="l">
              <a:spcBef>
                <a:spcPts val="1200"/>
              </a:spcBef>
              <a:spcAft>
                <a:spcPts val="0"/>
              </a:spcAft>
              <a:buSzPts val="1800"/>
              <a:buChar char="●"/>
            </a:pPr>
            <a:r>
              <a:rPr lang="en" sz="1800"/>
              <a:t>Adjust the model to also predict future pricing</a:t>
            </a:r>
            <a:endParaRPr sz="1800"/>
          </a:p>
          <a:p>
            <a:pPr indent="0" lvl="0" marL="457200" rtl="0" algn="l">
              <a:spcBef>
                <a:spcPts val="1200"/>
              </a:spcBef>
              <a:spcAft>
                <a:spcPts val="0"/>
              </a:spcAft>
              <a:buNone/>
            </a:pPr>
            <a:r>
              <a:t/>
            </a:r>
            <a:endParaRPr sz="100"/>
          </a:p>
          <a:p>
            <a:pPr indent="-342900" lvl="0" marL="457200" rtl="0" algn="l">
              <a:spcBef>
                <a:spcPts val="1200"/>
              </a:spcBef>
              <a:spcAft>
                <a:spcPts val="0"/>
              </a:spcAft>
              <a:buSzPts val="1800"/>
              <a:buChar char="●"/>
            </a:pPr>
            <a:r>
              <a:rPr lang="en" sz="1800"/>
              <a:t>Include other external factors, such as climate or time of year</a:t>
            </a:r>
            <a:endParaRPr sz="1800"/>
          </a:p>
        </p:txBody>
      </p:sp>
      <p:pic>
        <p:nvPicPr>
          <p:cNvPr id="214" name="Google Shape;214;p32"/>
          <p:cNvPicPr preferRelativeResize="0"/>
          <p:nvPr/>
        </p:nvPicPr>
        <p:blipFill>
          <a:blip r:embed="rId3">
            <a:alphaModFix/>
          </a:blip>
          <a:stretch>
            <a:fillRect/>
          </a:stretch>
        </p:blipFill>
        <p:spPr>
          <a:xfrm>
            <a:off x="661125" y="1243700"/>
            <a:ext cx="1957315" cy="1616150"/>
          </a:xfrm>
          <a:prstGeom prst="rect">
            <a:avLst/>
          </a:prstGeom>
          <a:noFill/>
          <a:ln>
            <a:noFill/>
          </a:ln>
        </p:spPr>
      </p:pic>
      <p:pic>
        <p:nvPicPr>
          <p:cNvPr id="215" name="Google Shape;215;p32"/>
          <p:cNvPicPr preferRelativeResize="0"/>
          <p:nvPr/>
        </p:nvPicPr>
        <p:blipFill rotWithShape="1">
          <a:blip r:embed="rId4">
            <a:alphaModFix/>
          </a:blip>
          <a:srcRect b="17722" l="6817" r="8601" t="0"/>
          <a:stretch/>
        </p:blipFill>
        <p:spPr>
          <a:xfrm>
            <a:off x="494024" y="3224125"/>
            <a:ext cx="2291526" cy="1616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Could Have Done Differently</a:t>
            </a:r>
            <a:endParaRPr/>
          </a:p>
        </p:txBody>
      </p:sp>
      <p:sp>
        <p:nvSpPr>
          <p:cNvPr id="221" name="Google Shape;221;p33"/>
          <p:cNvSpPr txBox="1"/>
          <p:nvPr>
            <p:ph idx="1" type="body"/>
          </p:nvPr>
        </p:nvSpPr>
        <p:spPr>
          <a:xfrm>
            <a:off x="311700" y="1266175"/>
            <a:ext cx="3999900" cy="3302700"/>
          </a:xfrm>
          <a:prstGeom prst="rect">
            <a:avLst/>
          </a:prstGeom>
        </p:spPr>
        <p:txBody>
          <a:bodyPr anchorCtr="0" anchor="ctr" bIns="91425" lIns="91425" spcFirstLastPara="1" rIns="91425" wrap="square" tIns="91425">
            <a:normAutofit/>
          </a:bodyPr>
          <a:lstStyle/>
          <a:p>
            <a:pPr indent="-342900" lvl="0" marL="457200" rtl="0" algn="l">
              <a:spcBef>
                <a:spcPts val="1200"/>
              </a:spcBef>
              <a:spcAft>
                <a:spcPts val="0"/>
              </a:spcAft>
              <a:buSzPts val="1800"/>
              <a:buChar char="●"/>
            </a:pPr>
            <a:r>
              <a:rPr lang="en" sz="1800"/>
              <a:t>Include the historical pricing of crude oil in our analysis</a:t>
            </a:r>
            <a:endParaRPr sz="1800"/>
          </a:p>
          <a:p>
            <a:pPr indent="0" lvl="0" marL="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Look back further than 90 days to determine </a:t>
            </a:r>
            <a:r>
              <a:rPr lang="en" sz="1800"/>
              <a:t>buy</a:t>
            </a:r>
            <a:r>
              <a:rPr lang="en" sz="1800"/>
              <a:t> or don’t buy</a:t>
            </a:r>
            <a:endParaRPr sz="1800"/>
          </a:p>
          <a:p>
            <a:pPr indent="0" lvl="0" marL="0" rtl="0" algn="l">
              <a:spcBef>
                <a:spcPts val="1200"/>
              </a:spcBef>
              <a:spcAft>
                <a:spcPts val="0"/>
              </a:spcAft>
              <a:buNone/>
            </a:pPr>
            <a:r>
              <a:t/>
            </a:r>
            <a:endParaRPr sz="1800"/>
          </a:p>
          <a:p>
            <a:pPr indent="0" lvl="0" marL="457200" rtl="0" algn="l">
              <a:spcBef>
                <a:spcPts val="1200"/>
              </a:spcBef>
              <a:spcAft>
                <a:spcPts val="1200"/>
              </a:spcAft>
              <a:buNone/>
            </a:pPr>
            <a:r>
              <a:t/>
            </a:r>
            <a:endParaRPr/>
          </a:p>
        </p:txBody>
      </p:sp>
      <p:sp>
        <p:nvSpPr>
          <p:cNvPr id="222" name="Google Shape;222;p33"/>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3" name="Google Shape;223;p33"/>
          <p:cNvPicPr preferRelativeResize="0"/>
          <p:nvPr/>
        </p:nvPicPr>
        <p:blipFill>
          <a:blip r:embed="rId3">
            <a:alphaModFix/>
          </a:blip>
          <a:stretch>
            <a:fillRect/>
          </a:stretch>
        </p:blipFill>
        <p:spPr>
          <a:xfrm>
            <a:off x="4832400" y="1266175"/>
            <a:ext cx="3999900" cy="330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79425"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Maintaining the Competitive </a:t>
            </a:r>
            <a:r>
              <a:rPr lang="en"/>
              <a:t>Advantage</a:t>
            </a:r>
            <a:endParaRPr/>
          </a:p>
        </p:txBody>
      </p:sp>
      <p:sp>
        <p:nvSpPr>
          <p:cNvPr id="80" name="Google Shape;80;p15"/>
          <p:cNvSpPr txBox="1"/>
          <p:nvPr>
            <p:ph idx="1" type="body"/>
          </p:nvPr>
        </p:nvSpPr>
        <p:spPr>
          <a:xfrm>
            <a:off x="311700" y="1092125"/>
            <a:ext cx="8520600" cy="359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Sugar, Soybean Oil, Soybeans, Wheat, Cotton and Corn are raw materials integral to food production </a:t>
            </a:r>
            <a:endParaRPr/>
          </a:p>
          <a:p>
            <a:pPr indent="0" lvl="0" marL="0" rtl="0" algn="l">
              <a:spcBef>
                <a:spcPts val="1200"/>
              </a:spcBef>
              <a:spcAft>
                <a:spcPts val="0"/>
              </a:spcAft>
              <a:buNone/>
            </a:pPr>
            <a:r>
              <a:t/>
            </a:r>
            <a:endParaRPr sz="100"/>
          </a:p>
          <a:p>
            <a:pPr indent="-342900" lvl="0" marL="457200" rtl="0" algn="l">
              <a:spcBef>
                <a:spcPts val="1200"/>
              </a:spcBef>
              <a:spcAft>
                <a:spcPts val="0"/>
              </a:spcAft>
              <a:buSzPts val="1800"/>
              <a:buChar char="●"/>
            </a:pPr>
            <a:r>
              <a:rPr lang="en"/>
              <a:t>Purchasing raw materials at the best price maintains a Food manufacturers’ competitive advantage and increases their profitability. </a:t>
            </a:r>
            <a:endParaRPr/>
          </a:p>
        </p:txBody>
      </p:sp>
      <p:pic>
        <p:nvPicPr>
          <p:cNvPr id="81" name="Google Shape;81;p15"/>
          <p:cNvPicPr preferRelativeResize="0"/>
          <p:nvPr/>
        </p:nvPicPr>
        <p:blipFill>
          <a:blip r:embed="rId3">
            <a:alphaModFix/>
          </a:blip>
          <a:stretch>
            <a:fillRect/>
          </a:stretch>
        </p:blipFill>
        <p:spPr>
          <a:xfrm>
            <a:off x="455125" y="2988200"/>
            <a:ext cx="2172225" cy="1448150"/>
          </a:xfrm>
          <a:prstGeom prst="rect">
            <a:avLst/>
          </a:prstGeom>
          <a:noFill/>
          <a:ln>
            <a:noFill/>
          </a:ln>
        </p:spPr>
      </p:pic>
      <p:pic>
        <p:nvPicPr>
          <p:cNvPr id="82" name="Google Shape;82;p15"/>
          <p:cNvPicPr preferRelativeResize="0"/>
          <p:nvPr/>
        </p:nvPicPr>
        <p:blipFill>
          <a:blip r:embed="rId4">
            <a:alphaModFix/>
          </a:blip>
          <a:stretch>
            <a:fillRect/>
          </a:stretch>
        </p:blipFill>
        <p:spPr>
          <a:xfrm>
            <a:off x="3485885" y="2988193"/>
            <a:ext cx="2172225" cy="1448170"/>
          </a:xfrm>
          <a:prstGeom prst="rect">
            <a:avLst/>
          </a:prstGeom>
          <a:noFill/>
          <a:ln>
            <a:noFill/>
          </a:ln>
        </p:spPr>
      </p:pic>
      <p:pic>
        <p:nvPicPr>
          <p:cNvPr id="83" name="Google Shape;83;p15"/>
          <p:cNvPicPr preferRelativeResize="0"/>
          <p:nvPr/>
        </p:nvPicPr>
        <p:blipFill>
          <a:blip r:embed="rId5">
            <a:alphaModFix/>
          </a:blip>
          <a:stretch>
            <a:fillRect/>
          </a:stretch>
        </p:blipFill>
        <p:spPr>
          <a:xfrm>
            <a:off x="6516625" y="2999501"/>
            <a:ext cx="2172224" cy="14255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COVID-19 Created The Need For New Purchase Models</a:t>
            </a:r>
            <a:endParaRPr/>
          </a:p>
        </p:txBody>
      </p:sp>
      <p:sp>
        <p:nvSpPr>
          <p:cNvPr id="89" name="Google Shape;89;p16"/>
          <p:cNvSpPr txBox="1"/>
          <p:nvPr>
            <p:ph idx="1" type="body"/>
          </p:nvPr>
        </p:nvSpPr>
        <p:spPr>
          <a:xfrm>
            <a:off x="311700" y="1266175"/>
            <a:ext cx="3999900" cy="33027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800"/>
              <a:t>COVID 19 increased market variability through supply and demand of the global economy.</a:t>
            </a:r>
            <a:endParaRPr sz="1800"/>
          </a:p>
          <a:p>
            <a:pPr indent="0" lvl="0" marL="0" rtl="0" algn="l">
              <a:spcBef>
                <a:spcPts val="1200"/>
              </a:spcBef>
              <a:spcAft>
                <a:spcPts val="0"/>
              </a:spcAft>
              <a:buNone/>
            </a:pPr>
            <a:r>
              <a:t/>
            </a:r>
            <a:endParaRPr sz="400"/>
          </a:p>
          <a:p>
            <a:pPr indent="-342900" lvl="0" marL="457200" rtl="0" algn="l">
              <a:spcBef>
                <a:spcPts val="1200"/>
              </a:spcBef>
              <a:spcAft>
                <a:spcPts val="0"/>
              </a:spcAft>
              <a:buSzPts val="1800"/>
              <a:buChar char="●"/>
            </a:pPr>
            <a:r>
              <a:rPr lang="en" sz="1800"/>
              <a:t>Food manufactures are being forced to rethink the way they purchase and procure raw materials based on COVID-19 trends</a:t>
            </a:r>
            <a:endParaRPr sz="1800"/>
          </a:p>
        </p:txBody>
      </p:sp>
      <p:sp>
        <p:nvSpPr>
          <p:cNvPr id="90" name="Google Shape;90;p16"/>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6"/>
          <p:cNvPicPr preferRelativeResize="0"/>
          <p:nvPr/>
        </p:nvPicPr>
        <p:blipFill>
          <a:blip r:embed="rId3">
            <a:alphaModFix/>
          </a:blip>
          <a:stretch>
            <a:fillRect/>
          </a:stretch>
        </p:blipFill>
        <p:spPr>
          <a:xfrm>
            <a:off x="4717250" y="1266175"/>
            <a:ext cx="4310550" cy="330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Aim</a:t>
            </a:r>
            <a:endParaRPr/>
          </a:p>
        </p:txBody>
      </p:sp>
      <p:sp>
        <p:nvSpPr>
          <p:cNvPr id="97" name="Google Shape;97;p1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8" name="Google Shape;98;p17"/>
          <p:cNvSpPr txBox="1"/>
          <p:nvPr>
            <p:ph idx="2" type="body"/>
          </p:nvPr>
        </p:nvSpPr>
        <p:spPr>
          <a:xfrm>
            <a:off x="4832400" y="1266175"/>
            <a:ext cx="3999900" cy="33027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1200"/>
              </a:spcBef>
              <a:spcAft>
                <a:spcPts val="0"/>
              </a:spcAft>
              <a:buNone/>
            </a:pPr>
            <a:r>
              <a:rPr lang="en" sz="1800"/>
              <a:t>To utilize Artificial Neural Network (ANN) modeling to transforming the way food manufacturing companies manage the risk associated with purchasing agricultural raw materials.</a:t>
            </a:r>
            <a:endParaRPr sz="1800"/>
          </a:p>
          <a:p>
            <a:pPr indent="0" lvl="0" marL="0" rtl="0" algn="l">
              <a:spcBef>
                <a:spcPts val="1200"/>
              </a:spcBef>
              <a:spcAft>
                <a:spcPts val="0"/>
              </a:spcAft>
              <a:buNone/>
            </a:pPr>
            <a:r>
              <a:rPr lang="en" sz="1800"/>
              <a:t>Our model will use a time series analysis to instruct: </a:t>
            </a:r>
            <a:endParaRPr sz="1800"/>
          </a:p>
          <a:p>
            <a:pPr indent="0" lvl="0" marL="0" rtl="0" algn="l">
              <a:spcBef>
                <a:spcPts val="1200"/>
              </a:spcBef>
              <a:spcAft>
                <a:spcPts val="0"/>
              </a:spcAft>
              <a:buNone/>
            </a:pPr>
            <a:r>
              <a:rPr b="1" lang="en" sz="1800"/>
              <a:t>BUY </a:t>
            </a:r>
            <a:r>
              <a:rPr lang="en" sz="1800"/>
              <a:t>when cost price is 5% lower than cost 90-days prior. </a:t>
            </a:r>
            <a:endParaRPr sz="1800"/>
          </a:p>
          <a:p>
            <a:pPr indent="0" lvl="0" marL="0" rtl="0" algn="l">
              <a:spcBef>
                <a:spcPts val="1200"/>
              </a:spcBef>
              <a:spcAft>
                <a:spcPts val="1200"/>
              </a:spcAft>
              <a:buNone/>
            </a:pPr>
            <a:r>
              <a:rPr b="1" lang="en" sz="1800"/>
              <a:t>DON’T BUY </a:t>
            </a:r>
            <a:r>
              <a:rPr lang="en" sz="1800"/>
              <a:t>when cost price is 5% higher than cost 90-days prior.</a:t>
            </a:r>
            <a:endParaRPr b="1" sz="1800"/>
          </a:p>
        </p:txBody>
      </p:sp>
      <p:pic>
        <p:nvPicPr>
          <p:cNvPr id="99" name="Google Shape;99;p17"/>
          <p:cNvPicPr preferRelativeResize="0"/>
          <p:nvPr/>
        </p:nvPicPr>
        <p:blipFill>
          <a:blip r:embed="rId3">
            <a:alphaModFix/>
          </a:blip>
          <a:stretch>
            <a:fillRect/>
          </a:stretch>
        </p:blipFill>
        <p:spPr>
          <a:xfrm>
            <a:off x="311700" y="1266175"/>
            <a:ext cx="3999900" cy="326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 We Aimed to Answer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85025" y="924600"/>
            <a:ext cx="3561000" cy="156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Which commodity pricing is able to most accurately predict the others?</a:t>
            </a:r>
            <a:endParaRPr sz="2440"/>
          </a:p>
        </p:txBody>
      </p:sp>
      <p:sp>
        <p:nvSpPr>
          <p:cNvPr id="110" name="Google Shape;110;p19"/>
          <p:cNvSpPr txBox="1"/>
          <p:nvPr>
            <p:ph type="title"/>
          </p:nvPr>
        </p:nvSpPr>
        <p:spPr>
          <a:xfrm>
            <a:off x="4767125" y="924600"/>
            <a:ext cx="3561000" cy="156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How do pricing </a:t>
            </a:r>
            <a:r>
              <a:rPr lang="en" sz="2440"/>
              <a:t>fluctuations</a:t>
            </a:r>
            <a:r>
              <a:rPr lang="en" sz="2440"/>
              <a:t> of one commodity predict pricing of the others?</a:t>
            </a:r>
            <a:endParaRPr sz="2440"/>
          </a:p>
        </p:txBody>
      </p:sp>
      <p:sp>
        <p:nvSpPr>
          <p:cNvPr id="111" name="Google Shape;111;p19"/>
          <p:cNvSpPr txBox="1"/>
          <p:nvPr>
            <p:ph type="title"/>
          </p:nvPr>
        </p:nvSpPr>
        <p:spPr>
          <a:xfrm>
            <a:off x="485025" y="3229250"/>
            <a:ext cx="3561000" cy="156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How do we determine whether to buy these commodities or wait?</a:t>
            </a:r>
            <a:endParaRPr sz="2440"/>
          </a:p>
        </p:txBody>
      </p:sp>
      <p:sp>
        <p:nvSpPr>
          <p:cNvPr id="112" name="Google Shape;112;p19"/>
          <p:cNvSpPr txBox="1"/>
          <p:nvPr>
            <p:ph type="title"/>
          </p:nvPr>
        </p:nvSpPr>
        <p:spPr>
          <a:xfrm>
            <a:off x="4767125" y="3229250"/>
            <a:ext cx="3561000" cy="156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t>What effect did the COVID-19 pandemic have on these trends?</a:t>
            </a:r>
            <a:endParaRPr sz="2440"/>
          </a:p>
        </p:txBody>
      </p:sp>
      <p:sp>
        <p:nvSpPr>
          <p:cNvPr id="113" name="Google Shape;113;p19"/>
          <p:cNvSpPr txBox="1"/>
          <p:nvPr>
            <p:ph type="title"/>
          </p:nvPr>
        </p:nvSpPr>
        <p:spPr>
          <a:xfrm>
            <a:off x="1300425" y="360675"/>
            <a:ext cx="1930200" cy="6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40"/>
              <a:t>1</a:t>
            </a:r>
            <a:endParaRPr sz="2840"/>
          </a:p>
        </p:txBody>
      </p:sp>
      <p:sp>
        <p:nvSpPr>
          <p:cNvPr id="114" name="Google Shape;114;p19"/>
          <p:cNvSpPr txBox="1"/>
          <p:nvPr>
            <p:ph type="title"/>
          </p:nvPr>
        </p:nvSpPr>
        <p:spPr>
          <a:xfrm>
            <a:off x="5582525" y="360675"/>
            <a:ext cx="1930200" cy="6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40"/>
              <a:t>2</a:t>
            </a:r>
            <a:endParaRPr sz="2840"/>
          </a:p>
        </p:txBody>
      </p:sp>
      <p:sp>
        <p:nvSpPr>
          <p:cNvPr id="115" name="Google Shape;115;p19"/>
          <p:cNvSpPr txBox="1"/>
          <p:nvPr>
            <p:ph type="title"/>
          </p:nvPr>
        </p:nvSpPr>
        <p:spPr>
          <a:xfrm>
            <a:off x="1300425" y="2612750"/>
            <a:ext cx="1930200" cy="6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40"/>
              <a:t>3</a:t>
            </a:r>
            <a:endParaRPr sz="2840"/>
          </a:p>
        </p:txBody>
      </p:sp>
      <p:sp>
        <p:nvSpPr>
          <p:cNvPr id="116" name="Google Shape;116;p19"/>
          <p:cNvSpPr txBox="1"/>
          <p:nvPr>
            <p:ph type="title"/>
          </p:nvPr>
        </p:nvSpPr>
        <p:spPr>
          <a:xfrm>
            <a:off x="5582525" y="2612750"/>
            <a:ext cx="1930200" cy="6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40"/>
              <a:t>4</a:t>
            </a:r>
            <a:endParaRPr sz="28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127" name="Google Shape;12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Historical commodity futures, foreign exchange and U.S. interest rate pricing data from March 2006 - present</a:t>
            </a:r>
            <a:endParaRPr/>
          </a:p>
          <a:p>
            <a:pPr indent="-342900" lvl="0" marL="457200" rtl="0" algn="l">
              <a:spcBef>
                <a:spcPts val="0"/>
              </a:spcBef>
              <a:spcAft>
                <a:spcPts val="0"/>
              </a:spcAft>
              <a:buSzPts val="1800"/>
              <a:buChar char="●"/>
            </a:pPr>
            <a:r>
              <a:rPr lang="en"/>
              <a:t>Separate files for cotton, corn, soybeans, soy oil, sugar, and wheat</a:t>
            </a:r>
            <a:endParaRPr/>
          </a:p>
        </p:txBody>
      </p:sp>
      <p:pic>
        <p:nvPicPr>
          <p:cNvPr id="128" name="Google Shape;128;p21"/>
          <p:cNvPicPr preferRelativeResize="0"/>
          <p:nvPr/>
        </p:nvPicPr>
        <p:blipFill>
          <a:blip r:embed="rId3">
            <a:alphaModFix/>
          </a:blip>
          <a:stretch>
            <a:fillRect/>
          </a:stretch>
        </p:blipFill>
        <p:spPr>
          <a:xfrm>
            <a:off x="2414506" y="2275975"/>
            <a:ext cx="3963974" cy="244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